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6"/>
  </p:notesMasterIdLst>
  <p:sldIdLst>
    <p:sldId id="256" r:id="rId2"/>
    <p:sldId id="286" r:id="rId3"/>
    <p:sldId id="285" r:id="rId4"/>
    <p:sldId id="359" r:id="rId5"/>
    <p:sldId id="258" r:id="rId6"/>
    <p:sldId id="280" r:id="rId7"/>
    <p:sldId id="290" r:id="rId8"/>
    <p:sldId id="289" r:id="rId9"/>
    <p:sldId id="292" r:id="rId10"/>
    <p:sldId id="259" r:id="rId11"/>
    <p:sldId id="272" r:id="rId12"/>
    <p:sldId id="273" r:id="rId13"/>
    <p:sldId id="352" r:id="rId14"/>
    <p:sldId id="362" r:id="rId15"/>
    <p:sldId id="360" r:id="rId16"/>
    <p:sldId id="361" r:id="rId17"/>
    <p:sldId id="339" r:id="rId18"/>
    <p:sldId id="344" r:id="rId19"/>
    <p:sldId id="306" r:id="rId20"/>
    <p:sldId id="305" r:id="rId21"/>
    <p:sldId id="304" r:id="rId22"/>
    <p:sldId id="303" r:id="rId23"/>
    <p:sldId id="325" r:id="rId24"/>
    <p:sldId id="355" r:id="rId25"/>
    <p:sldId id="302" r:id="rId26"/>
    <p:sldId id="263" r:id="rId27"/>
    <p:sldId id="267" r:id="rId28"/>
    <p:sldId id="357" r:id="rId29"/>
    <p:sldId id="358" r:id="rId30"/>
    <p:sldId id="345" r:id="rId31"/>
    <p:sldId id="336" r:id="rId32"/>
    <p:sldId id="317" r:id="rId33"/>
    <p:sldId id="322" r:id="rId34"/>
    <p:sldId id="320" r:id="rId35"/>
    <p:sldId id="337" r:id="rId36"/>
    <p:sldId id="338" r:id="rId37"/>
    <p:sldId id="319" r:id="rId38"/>
    <p:sldId id="264" r:id="rId39"/>
    <p:sldId id="269" r:id="rId40"/>
    <p:sldId id="270" r:id="rId41"/>
    <p:sldId id="346" r:id="rId42"/>
    <p:sldId id="354" r:id="rId43"/>
    <p:sldId id="330" r:id="rId44"/>
    <p:sldId id="342" r:id="rId45"/>
    <p:sldId id="331" r:id="rId46"/>
    <p:sldId id="332" r:id="rId47"/>
    <p:sldId id="333" r:id="rId48"/>
    <p:sldId id="334" r:id="rId49"/>
    <p:sldId id="363" r:id="rId50"/>
    <p:sldId id="364" r:id="rId51"/>
    <p:sldId id="343" r:id="rId52"/>
    <p:sldId id="365" r:id="rId53"/>
    <p:sldId id="268" r:id="rId54"/>
    <p:sldId id="348" r:id="rId55"/>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E8AD"/>
    <a:srgbClr val="403152"/>
    <a:srgbClr val="4F81BD"/>
    <a:srgbClr val="FF99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49" autoAdjust="0"/>
    <p:restoredTop sz="94671" autoAdjust="0"/>
  </p:normalViewPr>
  <p:slideViewPr>
    <p:cSldViewPr>
      <p:cViewPr>
        <p:scale>
          <a:sx n="66" d="100"/>
          <a:sy n="66" d="100"/>
        </p:scale>
        <p:origin x="-852" y="-83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33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fontAlgn="auto">
              <a:spcBef>
                <a:spcPts val="0"/>
              </a:spcBef>
              <a:spcAft>
                <a:spcPts val="0"/>
              </a:spcAft>
              <a:defRPr sz="1200">
                <a:latin typeface="+mn-lt"/>
              </a:defRPr>
            </a:lvl1pPr>
          </a:lstStyle>
          <a:p>
            <a:pPr>
              <a:defRPr/>
            </a:pPr>
            <a:fld id="{EDAF0463-9022-4600-8AD4-B8FCD256B31D}" type="datetimeFigureOut">
              <a:rPr lang="en-US"/>
              <a:pPr>
                <a:defRPr/>
              </a:pPr>
              <a:t>4/9/2012</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pPr lvl="0"/>
            <a:endParaRPr lang="en-US" noProof="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fontAlgn="auto">
              <a:spcBef>
                <a:spcPts val="0"/>
              </a:spcBef>
              <a:spcAft>
                <a:spcPts val="0"/>
              </a:spcAft>
              <a:defRPr sz="1200">
                <a:latin typeface="+mn-lt"/>
              </a:defRPr>
            </a:lvl1pPr>
          </a:lstStyle>
          <a:p>
            <a:pPr>
              <a:defRPr/>
            </a:pPr>
            <a:fld id="{CE0D7A58-9C17-41E7-8E0E-D508E4B82EB4}" type="slidenum">
              <a:rPr lang="en-US"/>
              <a:pPr>
                <a:defRPr/>
              </a:pPr>
              <a:t>‹#›</a:t>
            </a:fld>
            <a:endParaRPr lang="en-US"/>
          </a:p>
        </p:txBody>
      </p:sp>
    </p:spTree>
    <p:extLst>
      <p:ext uri="{BB962C8B-B14F-4D97-AF65-F5344CB8AC3E}">
        <p14:creationId xmlns:p14="http://schemas.microsoft.com/office/powerpoint/2010/main" val="4411369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fld id="{C938E763-BE88-4C8D-BD9C-0C568F703C1F}" type="slidenum">
              <a:rPr lang="en-US" smtClean="0"/>
              <a:pPr eaLnBrk="1" hangingPunct="1">
                <a:spcBef>
                  <a:spcPct val="0"/>
                </a:spcBef>
              </a:pPr>
              <a:t>5</a:t>
            </a:fld>
            <a:endParaRPr lang="en-US" smtClean="0"/>
          </a:p>
        </p:txBody>
      </p:sp>
      <p:sp>
        <p:nvSpPr>
          <p:cNvPr id="194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05A082E-DEE9-416A-A475-89FB09F37F7A}" type="slidenum">
              <a:rPr lang="en-US" smtClean="0"/>
              <a:pPr fontAlgn="base">
                <a:spcBef>
                  <a:spcPct val="0"/>
                </a:spcBef>
                <a:spcAft>
                  <a:spcPct val="0"/>
                </a:spcAft>
                <a:defRPr/>
              </a:pPr>
              <a:t>5</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fld id="{ABCBDFE0-75EF-42C8-A6A6-3C4A02E8AE36}" type="slidenum">
              <a:rPr lang="en-US" smtClean="0"/>
              <a:pPr eaLnBrk="1" hangingPunct="1">
                <a:spcBef>
                  <a:spcPct val="0"/>
                </a:spcBef>
              </a:pPr>
              <a:t>6</a:t>
            </a:fld>
            <a:endParaRPr lang="en-US" smtClean="0"/>
          </a:p>
        </p:txBody>
      </p:sp>
      <p:sp>
        <p:nvSpPr>
          <p:cNvPr id="2150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058C2A2-E2C4-4424-8991-A12A0118D715}" type="slidenum">
              <a:rPr lang="en-US" smtClean="0"/>
              <a:pPr fontAlgn="base">
                <a:spcBef>
                  <a:spcPct val="0"/>
                </a:spcBef>
                <a:spcAft>
                  <a:spcPct val="0"/>
                </a:spcAft>
                <a:defRPr/>
              </a:pPr>
              <a:t>6</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fld id="{0F769607-643F-45FF-B78C-E320576F6577}" type="slidenum">
              <a:rPr lang="en-US" smtClean="0"/>
              <a:pPr eaLnBrk="1" hangingPunct="1">
                <a:spcBef>
                  <a:spcPct val="0"/>
                </a:spcBef>
              </a:pPr>
              <a:t>7</a:t>
            </a:fld>
            <a:endParaRPr lang="en-US" smtClean="0"/>
          </a:p>
        </p:txBody>
      </p:sp>
      <p:sp>
        <p:nvSpPr>
          <p:cNvPr id="2355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BCC72EE-E618-4743-A5CF-97BB7F4B1FD7}" type="slidenum">
              <a:rPr lang="en-US" smtClean="0"/>
              <a:pPr fontAlgn="base">
                <a:spcBef>
                  <a:spcPct val="0"/>
                </a:spcBef>
                <a:spcAft>
                  <a:spcPct val="0"/>
                </a:spcAft>
                <a:defRPr/>
              </a:pPr>
              <a:t>7</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fld id="{399756E5-1F9E-4331-B889-491E1E88BADC}" type="slidenum">
              <a:rPr lang="en-US" smtClean="0"/>
              <a:pPr eaLnBrk="1" hangingPunct="1">
                <a:spcBef>
                  <a:spcPct val="0"/>
                </a:spcBef>
              </a:pPr>
              <a:t>8</a:t>
            </a:fld>
            <a:endParaRPr lang="en-US" smtClean="0"/>
          </a:p>
        </p:txBody>
      </p:sp>
      <p:sp>
        <p:nvSpPr>
          <p:cNvPr id="256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C128776-CF28-4745-92A3-174C412480B2}" type="slidenum">
              <a:rPr lang="en-US" smtClean="0"/>
              <a:pPr fontAlgn="base">
                <a:spcBef>
                  <a:spcPct val="0"/>
                </a:spcBef>
                <a:spcAft>
                  <a:spcPct val="0"/>
                </a:spcAft>
                <a:defRPr/>
              </a:pPr>
              <a:t>8</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fld id="{71ADA6D2-5B56-42C2-B013-078D31390F05}" type="slidenum">
              <a:rPr lang="en-US" smtClean="0"/>
              <a:pPr eaLnBrk="1" hangingPunct="1">
                <a:spcBef>
                  <a:spcPct val="0"/>
                </a:spcBef>
              </a:pPr>
              <a:t>9</a:t>
            </a:fld>
            <a:endParaRPr lang="en-US" smtClean="0"/>
          </a:p>
        </p:txBody>
      </p:sp>
      <p:sp>
        <p:nvSpPr>
          <p:cNvPr id="2765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F69C400-FD0A-421D-ACA5-9DEDB4DD0E01}" type="slidenum">
              <a:rPr lang="en-US" smtClean="0"/>
              <a:pPr fontAlgn="base">
                <a:spcBef>
                  <a:spcPct val="0"/>
                </a:spcBef>
                <a:spcAft>
                  <a:spcPct val="0"/>
                </a:spcAft>
                <a:defRPr/>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87877CB-EA89-43FD-87C7-4DA13FE1A0A5}" type="datetime1">
              <a:rPr lang="en-US"/>
              <a:pPr>
                <a:defRPr/>
              </a:pPr>
              <a:t>4/9/2012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C74B6B5-8151-44C5-AE0C-B7AAC5C58B2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8D62DBA-DA33-4F27-93F4-ED0CC39A7F6B}" type="datetime1">
              <a:rPr lang="en-US"/>
              <a:pPr>
                <a:defRPr/>
              </a:pPr>
              <a:t>4/9/2012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66159B4-28D4-4648-8B80-EEE6E924224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FCFA5B8-8BD2-4BA7-9986-DD097E2A0BCD}" type="datetime1">
              <a:rPr lang="en-US"/>
              <a:pPr>
                <a:defRPr/>
              </a:pPr>
              <a:t>4/9/2012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BECB439-1DEA-4192-BF13-498B8FADB1A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3CA29F9-199F-450D-AC1E-0EDC699BFFA9}" type="datetime1">
              <a:rPr lang="en-US"/>
              <a:pPr>
                <a:defRPr/>
              </a:pPr>
              <a:t>4/9/2012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A56A841-3FBE-49E7-BFA6-717393E7ED9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ED18BA0-3C1C-4BBC-B8B8-F565B18A87C9}" type="datetime1">
              <a:rPr lang="en-US"/>
              <a:pPr>
                <a:defRPr/>
              </a:pPr>
              <a:t>4/9/2012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7135BDC-BD05-4BAB-BF48-57058C8E635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60B0E7A-CD1B-4D70-9A7E-A0E0273C12CE}" type="datetime1">
              <a:rPr lang="en-US"/>
              <a:pPr>
                <a:defRPr/>
              </a:pPr>
              <a:t>4/9/2012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BE6120D-0637-4563-8732-7EE3C43DA33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3133BB1-BD6B-4CB0-905B-B20155235C2E}" type="datetime1">
              <a:rPr lang="en-US"/>
              <a:pPr>
                <a:defRPr/>
              </a:pPr>
              <a:t>4/9/2012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855AF20-30CF-4332-9B9D-4FFA226B1D3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AF62E51-19B5-486A-A61F-821529060DED}" type="datetime1">
              <a:rPr lang="en-US"/>
              <a:pPr>
                <a:defRPr/>
              </a:pPr>
              <a:t>4/9/2012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4E69E67-532E-4B5E-ABE8-A9453D5EEA0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A2CBFA1-ED91-406C-9D06-31A39585CFDA}" type="datetime1">
              <a:rPr lang="en-US"/>
              <a:pPr>
                <a:defRPr/>
              </a:pPr>
              <a:t>4/9/2012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2702698-E458-425B-8634-DB94ABC4480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C032139-C66D-40CA-BF35-92FD0A0FE8F2}" type="datetime1">
              <a:rPr lang="en-US"/>
              <a:pPr>
                <a:defRPr/>
              </a:pPr>
              <a:t>4/9/2012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F90458E-26C6-4ED7-8286-B9FB6F5A431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C4013B8-E7D5-454A-906E-D5D2C4B1F59B}" type="datetime1">
              <a:rPr lang="en-US"/>
              <a:pPr>
                <a:defRPr/>
              </a:pPr>
              <a:t>4/9/2012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3871519-A1C5-4CA1-B88A-27C0904DE43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2BBC0F57-77A9-4145-8DA5-DB8FA7270E15}" type="datetime1">
              <a:rPr lang="en-US"/>
              <a:pPr>
                <a:defRPr/>
              </a:pPr>
              <a:t>4/9/2012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35DC110C-D3D9-433C-B456-CDAC2C0FF39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hyperlink" Target="http://f2.washington.edu/audit"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www.washington.edu/admin/rules/APS/47.03.html" TargetMode="External"/><Relationship Id="rId2" Type="http://schemas.openxmlformats.org/officeDocument/2006/relationships/hyperlink" Target="http://www.washington.edu/admin/rules/APS/47.02.html" TargetMode="External"/><Relationship Id="rId1" Type="http://schemas.openxmlformats.org/officeDocument/2006/relationships/slideLayout" Target="../slideLayouts/slideLayout2.xml"/><Relationship Id="rId5" Type="http://schemas.openxmlformats.org/officeDocument/2006/relationships/hyperlink" Target="http://ethics.wa.gov/" TargetMode="External"/><Relationship Id="rId4" Type="http://schemas.openxmlformats.org/officeDocument/2006/relationships/hyperlink" Target="http://www.washington.edu/admin/hr/"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BE8AD">
            <a:alpha val="92940"/>
          </a:srgb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96975"/>
            <a:ext cx="7772400" cy="1470025"/>
          </a:xfrm>
        </p:spPr>
        <p:txBody>
          <a:bodyPr rtlCol="0">
            <a:normAutofit fontScale="90000"/>
          </a:bodyPr>
          <a:lstStyle/>
          <a:p>
            <a:pPr eaLnBrk="1" fontAlgn="auto" hangingPunct="1">
              <a:spcAft>
                <a:spcPts val="0"/>
              </a:spcAft>
              <a:defRPr/>
            </a:pPr>
            <a:r>
              <a:rPr lang="en-US" b="1" dirty="0" smtClean="0">
                <a:solidFill>
                  <a:schemeClr val="accent4">
                    <a:lumMod val="50000"/>
                  </a:schemeClr>
                </a:solidFill>
              </a:rPr>
              <a:t>IA</a:t>
            </a:r>
            <a:br>
              <a:rPr lang="en-US" b="1" dirty="0" smtClean="0">
                <a:solidFill>
                  <a:schemeClr val="accent4">
                    <a:lumMod val="50000"/>
                  </a:schemeClr>
                </a:solidFill>
              </a:rPr>
            </a:br>
            <a:r>
              <a:rPr lang="en-US" b="1" dirty="0" smtClean="0">
                <a:solidFill>
                  <a:schemeClr val="accent4">
                    <a:lumMod val="50000"/>
                  </a:schemeClr>
                </a:solidFill>
              </a:rPr>
              <a:t>Ethics Training</a:t>
            </a:r>
            <a:br>
              <a:rPr lang="en-US" b="1" dirty="0" smtClean="0">
                <a:solidFill>
                  <a:schemeClr val="accent4">
                    <a:lumMod val="50000"/>
                  </a:schemeClr>
                </a:solidFill>
              </a:rPr>
            </a:br>
            <a:r>
              <a:rPr lang="en-US" b="1" dirty="0" smtClean="0">
                <a:solidFill>
                  <a:schemeClr val="accent4">
                    <a:lumMod val="50000"/>
                  </a:schemeClr>
                </a:solidFill>
              </a:rPr>
              <a:t>RCW 42.52</a:t>
            </a:r>
            <a:br>
              <a:rPr lang="en-US" b="1" dirty="0" smtClean="0">
                <a:solidFill>
                  <a:schemeClr val="accent4">
                    <a:lumMod val="50000"/>
                  </a:schemeClr>
                </a:solidFill>
              </a:rPr>
            </a:br>
            <a:endParaRPr lang="en-US" b="1" dirty="0">
              <a:solidFill>
                <a:schemeClr val="accent4">
                  <a:lumMod val="50000"/>
                </a:schemeClr>
              </a:solidFill>
            </a:endParaRPr>
          </a:p>
        </p:txBody>
      </p:sp>
      <p:sp>
        <p:nvSpPr>
          <p:cNvPr id="3" name="Subtitle 2"/>
          <p:cNvSpPr>
            <a:spLocks noGrp="1"/>
          </p:cNvSpPr>
          <p:nvPr>
            <p:ph type="subTitle" idx="1"/>
          </p:nvPr>
        </p:nvSpPr>
        <p:spPr>
          <a:xfrm>
            <a:off x="533400" y="4343400"/>
            <a:ext cx="7391400" cy="1905000"/>
          </a:xfrm>
        </p:spPr>
        <p:txBody>
          <a:bodyPr rtlCol="0">
            <a:noAutofit/>
          </a:bodyPr>
          <a:lstStyle/>
          <a:p>
            <a:pPr algn="l" eaLnBrk="1" fontAlgn="auto" hangingPunct="1">
              <a:spcAft>
                <a:spcPts val="0"/>
              </a:spcAft>
              <a:buFont typeface="Arial" pitchFamily="34" charset="0"/>
              <a:buNone/>
              <a:defRPr/>
            </a:pPr>
            <a:endParaRPr lang="en-US" sz="2800" b="1" dirty="0" smtClean="0">
              <a:solidFill>
                <a:schemeClr val="accent4">
                  <a:lumMod val="50000"/>
                </a:schemeClr>
              </a:solidFill>
              <a:latin typeface="+mj-lt"/>
            </a:endParaRPr>
          </a:p>
          <a:p>
            <a:pPr algn="l" eaLnBrk="1" fontAlgn="auto" hangingPunct="1">
              <a:spcAft>
                <a:spcPts val="0"/>
              </a:spcAft>
              <a:buFont typeface="Arial" pitchFamily="34" charset="0"/>
              <a:buNone/>
              <a:defRPr/>
            </a:pPr>
            <a:r>
              <a:rPr lang="en-US" sz="2800" b="1" dirty="0" smtClean="0">
                <a:solidFill>
                  <a:schemeClr val="accent4">
                    <a:lumMod val="50000"/>
                  </a:schemeClr>
                </a:solidFill>
                <a:latin typeface="+mj-lt"/>
              </a:rPr>
              <a:t>March 23, 2012</a:t>
            </a:r>
          </a:p>
          <a:p>
            <a:pPr algn="l" eaLnBrk="1" fontAlgn="auto" hangingPunct="1">
              <a:spcAft>
                <a:spcPts val="0"/>
              </a:spcAft>
              <a:buFont typeface="Arial" pitchFamily="34" charset="0"/>
              <a:buNone/>
              <a:defRPr/>
            </a:pPr>
            <a:r>
              <a:rPr lang="en-US" sz="2400" dirty="0" smtClean="0">
                <a:solidFill>
                  <a:schemeClr val="accent4">
                    <a:lumMod val="50000"/>
                  </a:schemeClr>
                </a:solidFill>
                <a:latin typeface="+mj-lt"/>
              </a:rPr>
              <a:t>Richard Cordova	Internal Audit		</a:t>
            </a:r>
            <a:endParaRPr lang="en-US" sz="2400" dirty="0">
              <a:solidFill>
                <a:schemeClr val="accent4">
                  <a:lumMod val="50000"/>
                </a:schemeClr>
              </a:solidFill>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fontScale="90000"/>
          </a:bodyPr>
          <a:lstStyle/>
          <a:p>
            <a:pPr eaLnBrk="1" fontAlgn="auto" hangingPunct="1">
              <a:spcAft>
                <a:spcPts val="0"/>
              </a:spcAft>
              <a:defRPr/>
            </a:pPr>
            <a:r>
              <a:rPr lang="en-US" b="1" dirty="0" smtClean="0">
                <a:solidFill>
                  <a:schemeClr val="accent4">
                    <a:lumMod val="50000"/>
                  </a:schemeClr>
                </a:solidFill>
              </a:rPr>
              <a:t>“Ethics In Public Service Act”</a:t>
            </a:r>
            <a:br>
              <a:rPr lang="en-US" b="1" dirty="0" smtClean="0">
                <a:solidFill>
                  <a:schemeClr val="accent4">
                    <a:lumMod val="50000"/>
                  </a:schemeClr>
                </a:solidFill>
              </a:rPr>
            </a:br>
            <a:r>
              <a:rPr lang="en-US" b="1" dirty="0" smtClean="0">
                <a:solidFill>
                  <a:schemeClr val="accent4">
                    <a:lumMod val="50000"/>
                  </a:schemeClr>
                </a:solidFill>
              </a:rPr>
              <a:t>Core Principles</a:t>
            </a:r>
            <a:endParaRPr lang="en-US" b="1" dirty="0">
              <a:solidFill>
                <a:schemeClr val="accent4">
                  <a:lumMod val="50000"/>
                </a:schemeClr>
              </a:solidFill>
            </a:endParaRPr>
          </a:p>
        </p:txBody>
      </p:sp>
      <p:sp>
        <p:nvSpPr>
          <p:cNvPr id="3" name="Content Placeholder 2"/>
          <p:cNvSpPr>
            <a:spLocks noGrp="1"/>
          </p:cNvSpPr>
          <p:nvPr>
            <p:ph idx="1"/>
          </p:nvPr>
        </p:nvSpPr>
        <p:spPr>
          <a:xfrm>
            <a:off x="457200" y="1600200"/>
            <a:ext cx="8229600" cy="4724400"/>
          </a:xfrm>
          <a:solidFill>
            <a:srgbClr val="EBE8AD">
              <a:alpha val="72000"/>
            </a:srgbClr>
          </a:solidFill>
        </p:spPr>
        <p:txBody>
          <a:bodyPr rtlCol="0">
            <a:normAutofit/>
          </a:bodyPr>
          <a:lstStyle/>
          <a:p>
            <a:pPr marL="742950" indent="-742950" eaLnBrk="1" fontAlgn="auto" hangingPunct="1">
              <a:spcAft>
                <a:spcPts val="0"/>
              </a:spcAft>
              <a:buFont typeface="Arial" pitchFamily="34" charset="0"/>
              <a:buChar char="•"/>
              <a:defRPr/>
            </a:pPr>
            <a:r>
              <a:rPr lang="en-US" dirty="0" smtClean="0">
                <a:solidFill>
                  <a:schemeClr val="accent4">
                    <a:lumMod val="50000"/>
                  </a:schemeClr>
                </a:solidFill>
                <a:latin typeface="+mj-lt"/>
              </a:rPr>
              <a:t>No </a:t>
            </a:r>
            <a:r>
              <a:rPr lang="en-US" u="sng" dirty="0" smtClean="0">
                <a:solidFill>
                  <a:schemeClr val="accent4">
                    <a:lumMod val="50000"/>
                  </a:schemeClr>
                </a:solidFill>
                <a:latin typeface="+mj-lt"/>
              </a:rPr>
              <a:t>conflicts of interest </a:t>
            </a:r>
            <a:r>
              <a:rPr lang="en-US" dirty="0" smtClean="0">
                <a:solidFill>
                  <a:schemeClr val="accent4">
                    <a:lumMod val="50000"/>
                  </a:schemeClr>
                </a:solidFill>
                <a:latin typeface="+mj-lt"/>
              </a:rPr>
              <a:t>for State employees</a:t>
            </a:r>
          </a:p>
          <a:p>
            <a:pPr marL="742950" indent="-742950" eaLnBrk="1" fontAlgn="auto" hangingPunct="1">
              <a:spcAft>
                <a:spcPts val="0"/>
              </a:spcAft>
              <a:buSzPts val="3300"/>
              <a:buFont typeface="Arial" pitchFamily="34" charset="0"/>
              <a:buChar char="•"/>
              <a:defRPr/>
            </a:pPr>
            <a:r>
              <a:rPr lang="en-US" dirty="0" smtClean="0">
                <a:solidFill>
                  <a:srgbClr val="403152"/>
                </a:solidFill>
                <a:latin typeface="+mj-lt"/>
              </a:rPr>
              <a:t>State employees may not receive, accept, take, seek or solicit anything of economic value as a </a:t>
            </a:r>
            <a:r>
              <a:rPr lang="en-US" u="sng" dirty="0" smtClean="0">
                <a:solidFill>
                  <a:srgbClr val="403152"/>
                </a:solidFill>
                <a:latin typeface="+mj-lt"/>
              </a:rPr>
              <a:t>gift</a:t>
            </a:r>
            <a:r>
              <a:rPr lang="en-US" dirty="0" smtClean="0">
                <a:solidFill>
                  <a:srgbClr val="403152"/>
                </a:solidFill>
                <a:latin typeface="+mj-lt"/>
              </a:rPr>
              <a:t>.</a:t>
            </a:r>
          </a:p>
          <a:p>
            <a:pPr marL="742950" indent="-742950" eaLnBrk="1" fontAlgn="auto" hangingPunct="1">
              <a:spcAft>
                <a:spcPts val="0"/>
              </a:spcAft>
              <a:buSzPts val="3300"/>
              <a:buFont typeface="Arial" pitchFamily="34" charset="0"/>
              <a:buChar char="•"/>
              <a:defRPr/>
            </a:pPr>
            <a:r>
              <a:rPr lang="en-US" u="sng" dirty="0" smtClean="0">
                <a:solidFill>
                  <a:srgbClr val="403152"/>
                </a:solidFill>
                <a:latin typeface="+mj-lt"/>
              </a:rPr>
              <a:t>State resources</a:t>
            </a:r>
            <a:r>
              <a:rPr lang="en-US" dirty="0" smtClean="0">
                <a:solidFill>
                  <a:srgbClr val="403152"/>
                </a:solidFill>
                <a:latin typeface="+mj-lt"/>
              </a:rPr>
              <a:t> should only be used for official business</a:t>
            </a:r>
          </a:p>
          <a:p>
            <a:pPr marL="742950" indent="-742950" eaLnBrk="1" fontAlgn="auto" hangingPunct="1">
              <a:spcAft>
                <a:spcPts val="0"/>
              </a:spcAft>
              <a:buSzPts val="3300"/>
              <a:buFont typeface="Arial" pitchFamily="34" charset="0"/>
              <a:buChar char="•"/>
              <a:defRPr/>
            </a:pPr>
            <a:r>
              <a:rPr lang="en-US" u="sng" dirty="0" smtClean="0">
                <a:solidFill>
                  <a:srgbClr val="403152"/>
                </a:solidFill>
                <a:latin typeface="+mj-lt"/>
              </a:rPr>
              <a:t>Outside Work</a:t>
            </a:r>
            <a:r>
              <a:rPr lang="en-US" dirty="0" smtClean="0">
                <a:solidFill>
                  <a:srgbClr val="403152"/>
                </a:solidFill>
                <a:latin typeface="+mj-lt"/>
              </a:rPr>
              <a:t>/ Activity incompatible with Public Duties</a:t>
            </a:r>
          </a:p>
          <a:p>
            <a:pPr marL="742950" indent="-742950" eaLnBrk="1" fontAlgn="auto" hangingPunct="1">
              <a:spcAft>
                <a:spcPts val="0"/>
              </a:spcAft>
              <a:buSzPts val="3300"/>
              <a:buFont typeface="Arial" pitchFamily="34" charset="0"/>
              <a:buChar char="•"/>
              <a:defRPr/>
            </a:pPr>
            <a:endParaRPr lang="en-US" b="1" dirty="0" smtClean="0">
              <a:solidFill>
                <a:srgbClr val="403152"/>
              </a:solidFill>
              <a:latin typeface="+mj-lt"/>
            </a:endParaRPr>
          </a:p>
        </p:txBody>
      </p:sp>
      <p:sp>
        <p:nvSpPr>
          <p:cNvPr id="6" name="Slide Number Placeholder 5"/>
          <p:cNvSpPr>
            <a:spLocks noGrp="1"/>
          </p:cNvSpPr>
          <p:nvPr>
            <p:ph type="sldNum" sz="quarter" idx="12"/>
          </p:nvPr>
        </p:nvSpPr>
        <p:spPr/>
        <p:txBody>
          <a:bodyPr/>
          <a:lstStyle/>
          <a:p>
            <a:pPr>
              <a:defRPr/>
            </a:pPr>
            <a:fld id="{B46CFF98-3602-44A4-8179-F34A6A446680}" type="slidenum">
              <a:rPr lang="en-US"/>
              <a:pPr>
                <a:defRPr/>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a:bodyPr>
          <a:lstStyle/>
          <a:p>
            <a:pPr eaLnBrk="1" fontAlgn="auto" hangingPunct="1">
              <a:spcAft>
                <a:spcPts val="0"/>
              </a:spcAft>
              <a:defRPr/>
            </a:pPr>
            <a:r>
              <a:rPr lang="en-US" b="1" dirty="0" smtClean="0">
                <a:solidFill>
                  <a:schemeClr val="accent4">
                    <a:lumMod val="50000"/>
                  </a:schemeClr>
                </a:solidFill>
              </a:rPr>
              <a:t>Conflicts of Interest</a:t>
            </a:r>
            <a:endParaRPr lang="en-US" b="1" dirty="0">
              <a:solidFill>
                <a:schemeClr val="accent4">
                  <a:lumMod val="50000"/>
                </a:schemeClr>
              </a:solidFill>
            </a:endParaRPr>
          </a:p>
        </p:txBody>
      </p:sp>
      <p:sp>
        <p:nvSpPr>
          <p:cNvPr id="3" name="Content Placeholder 2"/>
          <p:cNvSpPr>
            <a:spLocks noGrp="1"/>
          </p:cNvSpPr>
          <p:nvPr>
            <p:ph idx="1"/>
          </p:nvPr>
        </p:nvSpPr>
        <p:spPr>
          <a:xfrm>
            <a:off x="457200" y="1600200"/>
            <a:ext cx="8229600" cy="4724400"/>
          </a:xfrm>
          <a:solidFill>
            <a:srgbClr val="EBE8AD">
              <a:alpha val="72000"/>
            </a:srgbClr>
          </a:solidFill>
        </p:spPr>
        <p:txBody>
          <a:bodyPr rtlCol="0">
            <a:noAutofit/>
          </a:bodyPr>
          <a:lstStyle/>
          <a:p>
            <a:pPr marL="457200" indent="-457200" eaLnBrk="1" fontAlgn="auto" hangingPunct="1">
              <a:spcBef>
                <a:spcPts val="2400"/>
              </a:spcBef>
              <a:spcAft>
                <a:spcPts val="0"/>
              </a:spcAft>
              <a:buFont typeface="Arial" pitchFamily="34" charset="0"/>
              <a:buChar char="•"/>
              <a:defRPr/>
            </a:pPr>
            <a:r>
              <a:rPr lang="en-US" sz="2800" dirty="0" smtClean="0">
                <a:solidFill>
                  <a:schemeClr val="accent4">
                    <a:lumMod val="50000"/>
                  </a:schemeClr>
                </a:solidFill>
                <a:latin typeface="+mj-lt"/>
              </a:rPr>
              <a:t>Conflict of Interest involves the concepts of benefit and bias</a:t>
            </a:r>
          </a:p>
          <a:p>
            <a:pPr marL="457200" indent="-457200" eaLnBrk="1" fontAlgn="auto" hangingPunct="1">
              <a:spcBef>
                <a:spcPts val="2400"/>
              </a:spcBef>
              <a:spcAft>
                <a:spcPts val="0"/>
              </a:spcAft>
              <a:buFont typeface="Arial" pitchFamily="34" charset="0"/>
              <a:buChar char="•"/>
              <a:defRPr/>
            </a:pPr>
            <a:r>
              <a:rPr lang="en-US" sz="2800" dirty="0" smtClean="0">
                <a:solidFill>
                  <a:schemeClr val="accent4">
                    <a:lumMod val="50000"/>
                  </a:schemeClr>
                </a:solidFill>
                <a:latin typeface="+mj-lt"/>
              </a:rPr>
              <a:t>A State employee may not use their position to secure special privileges or exemptions</a:t>
            </a:r>
          </a:p>
          <a:p>
            <a:pPr marL="457200" indent="-457200" eaLnBrk="1" fontAlgn="auto" hangingPunct="1">
              <a:spcBef>
                <a:spcPts val="2400"/>
              </a:spcBef>
              <a:spcAft>
                <a:spcPts val="0"/>
              </a:spcAft>
              <a:buFont typeface="Arial" pitchFamily="34" charset="0"/>
              <a:buChar char="•"/>
              <a:defRPr/>
            </a:pPr>
            <a:r>
              <a:rPr lang="en-US" sz="2800" dirty="0" smtClean="0">
                <a:solidFill>
                  <a:schemeClr val="accent4">
                    <a:lumMod val="50000"/>
                  </a:schemeClr>
                </a:solidFill>
                <a:latin typeface="+mj-lt"/>
              </a:rPr>
              <a:t>You cannot get “extra” or outside compensation for your official duties</a:t>
            </a:r>
          </a:p>
          <a:p>
            <a:pPr marL="457200" indent="-457200" eaLnBrk="1" fontAlgn="auto" hangingPunct="1">
              <a:spcBef>
                <a:spcPts val="2400"/>
              </a:spcBef>
              <a:spcAft>
                <a:spcPts val="0"/>
              </a:spcAft>
              <a:buFont typeface="Arial" pitchFamily="34" charset="0"/>
              <a:buChar char="•"/>
              <a:defRPr/>
            </a:pPr>
            <a:r>
              <a:rPr lang="en-US" sz="2800" dirty="0" smtClean="0">
                <a:solidFill>
                  <a:schemeClr val="accent4">
                    <a:lumMod val="50000"/>
                  </a:schemeClr>
                </a:solidFill>
                <a:latin typeface="+mj-lt"/>
              </a:rPr>
              <a:t>Post-State employment restrictions are designed to ensure former employees do not obtain an advantage</a:t>
            </a:r>
          </a:p>
        </p:txBody>
      </p:sp>
      <p:sp>
        <p:nvSpPr>
          <p:cNvPr id="6" name="Slide Number Placeholder 5"/>
          <p:cNvSpPr>
            <a:spLocks noGrp="1"/>
          </p:cNvSpPr>
          <p:nvPr>
            <p:ph type="sldNum" sz="quarter" idx="12"/>
          </p:nvPr>
        </p:nvSpPr>
        <p:spPr/>
        <p:txBody>
          <a:bodyPr/>
          <a:lstStyle/>
          <a:p>
            <a:pPr>
              <a:defRPr/>
            </a:pPr>
            <a:fld id="{3AC75394-B42D-497C-A29E-ED4163FEE6C6}" type="slidenum">
              <a:rPr lang="en-US"/>
              <a:pPr>
                <a:defRPr/>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a:bodyPr>
          <a:lstStyle/>
          <a:p>
            <a:pPr eaLnBrk="1" fontAlgn="auto" hangingPunct="1">
              <a:spcAft>
                <a:spcPts val="0"/>
              </a:spcAft>
              <a:defRPr/>
            </a:pPr>
            <a:r>
              <a:rPr lang="en-US" b="1" dirty="0" smtClean="0">
                <a:solidFill>
                  <a:schemeClr val="accent4">
                    <a:lumMod val="50000"/>
                  </a:schemeClr>
                </a:solidFill>
              </a:rPr>
              <a:t>Conflicts of Interest – Example #1</a:t>
            </a:r>
            <a:endParaRPr lang="en-US" b="1" dirty="0">
              <a:solidFill>
                <a:schemeClr val="accent4">
                  <a:lumMod val="50000"/>
                </a:schemeClr>
              </a:solidFill>
            </a:endParaRPr>
          </a:p>
        </p:txBody>
      </p:sp>
      <p:sp>
        <p:nvSpPr>
          <p:cNvPr id="3" name="Content Placeholder 2"/>
          <p:cNvSpPr>
            <a:spLocks noGrp="1"/>
          </p:cNvSpPr>
          <p:nvPr>
            <p:ph idx="1"/>
          </p:nvPr>
        </p:nvSpPr>
        <p:spPr>
          <a:xfrm>
            <a:off x="457200" y="1600200"/>
            <a:ext cx="8229600" cy="4724400"/>
          </a:xfrm>
          <a:solidFill>
            <a:srgbClr val="EBE8AD">
              <a:alpha val="72000"/>
            </a:srgbClr>
          </a:solidFill>
        </p:spPr>
        <p:txBody>
          <a:bodyPr rtlCol="0">
            <a:normAutofit lnSpcReduction="10000"/>
          </a:bodyPr>
          <a:lstStyle/>
          <a:p>
            <a:pPr marL="457200" indent="-457200" eaLnBrk="1" fontAlgn="auto" hangingPunct="1">
              <a:spcAft>
                <a:spcPts val="0"/>
              </a:spcAft>
              <a:buFont typeface="Arial" pitchFamily="34" charset="0"/>
              <a:buNone/>
              <a:defRPr/>
            </a:pPr>
            <a:r>
              <a:rPr lang="en-US" sz="2800" u="sng" dirty="0" smtClean="0">
                <a:solidFill>
                  <a:schemeClr val="accent4">
                    <a:lumMod val="50000"/>
                  </a:schemeClr>
                </a:solidFill>
                <a:latin typeface="+mj-lt"/>
              </a:rPr>
              <a:t>Question</a:t>
            </a:r>
            <a:r>
              <a:rPr lang="en-US" sz="2800" dirty="0" smtClean="0">
                <a:solidFill>
                  <a:schemeClr val="accent4">
                    <a:lumMod val="50000"/>
                  </a:schemeClr>
                </a:solidFill>
                <a:latin typeface="+mj-lt"/>
              </a:rPr>
              <a:t>: I am the office administrator for a small UW department.  My husband is a partner in a web design company.  I know they do good work and charge reasonable prices.  Can I call his company to help update our departments web page?</a:t>
            </a:r>
          </a:p>
          <a:p>
            <a:pPr marL="457200" indent="-457200" eaLnBrk="1" fontAlgn="auto" hangingPunct="1">
              <a:spcAft>
                <a:spcPts val="0"/>
              </a:spcAft>
              <a:buFont typeface="Arial" pitchFamily="34" charset="0"/>
              <a:buNone/>
              <a:defRPr/>
            </a:pPr>
            <a:r>
              <a:rPr lang="en-US" sz="3000" u="sng" dirty="0" smtClean="0">
                <a:solidFill>
                  <a:schemeClr val="accent4">
                    <a:lumMod val="50000"/>
                  </a:schemeClr>
                </a:solidFill>
                <a:latin typeface="+mj-lt"/>
              </a:rPr>
              <a:t>Answer</a:t>
            </a:r>
            <a:r>
              <a:rPr lang="en-US" sz="3000" dirty="0" smtClean="0">
                <a:solidFill>
                  <a:schemeClr val="accent4">
                    <a:lumMod val="50000"/>
                  </a:schemeClr>
                </a:solidFill>
                <a:latin typeface="+mj-lt"/>
              </a:rPr>
              <a:t>:  No.  </a:t>
            </a:r>
          </a:p>
          <a:p>
            <a:pPr marL="457200" indent="-457200" eaLnBrk="1" fontAlgn="auto" hangingPunct="1">
              <a:spcAft>
                <a:spcPts val="0"/>
              </a:spcAft>
              <a:buFont typeface="Arial" pitchFamily="34" charset="0"/>
              <a:buChar char="•"/>
              <a:defRPr/>
            </a:pPr>
            <a:r>
              <a:rPr lang="en-US" sz="3000" dirty="0" smtClean="0">
                <a:solidFill>
                  <a:schemeClr val="accent4">
                    <a:lumMod val="50000"/>
                  </a:schemeClr>
                </a:solidFill>
                <a:latin typeface="+mj-lt"/>
              </a:rPr>
              <a:t>You cannot participate in an agency decision in which you have a financial interest.</a:t>
            </a:r>
          </a:p>
          <a:p>
            <a:pPr marL="457200" indent="-457200" eaLnBrk="1" fontAlgn="auto" hangingPunct="1">
              <a:spcAft>
                <a:spcPts val="0"/>
              </a:spcAft>
              <a:buFont typeface="Arial" pitchFamily="34" charset="0"/>
              <a:buChar char="•"/>
              <a:defRPr/>
            </a:pPr>
            <a:r>
              <a:rPr lang="en-US" sz="3000" dirty="0" smtClean="0">
                <a:solidFill>
                  <a:schemeClr val="accent4">
                    <a:lumMod val="50000"/>
                  </a:schemeClr>
                </a:solidFill>
                <a:latin typeface="+mj-lt"/>
              </a:rPr>
              <a:t>You would be deemed to have a financial interest in your husband’s business.</a:t>
            </a:r>
            <a:endParaRPr lang="en-US" sz="3000" u="sng" dirty="0" smtClean="0">
              <a:solidFill>
                <a:schemeClr val="accent4">
                  <a:lumMod val="50000"/>
                </a:schemeClr>
              </a:solidFill>
              <a:latin typeface="+mj-lt"/>
            </a:endParaRPr>
          </a:p>
        </p:txBody>
      </p:sp>
      <p:sp>
        <p:nvSpPr>
          <p:cNvPr id="6" name="Slide Number Placeholder 5"/>
          <p:cNvSpPr>
            <a:spLocks noGrp="1"/>
          </p:cNvSpPr>
          <p:nvPr>
            <p:ph type="sldNum" sz="quarter" idx="12"/>
          </p:nvPr>
        </p:nvSpPr>
        <p:spPr/>
        <p:txBody>
          <a:bodyPr/>
          <a:lstStyle/>
          <a:p>
            <a:pPr>
              <a:defRPr/>
            </a:pPr>
            <a:fld id="{1BB57F9A-D246-43DE-9307-E462ECCC045D}" type="slidenum">
              <a:rPr lang="en-US"/>
              <a:pPr>
                <a:defRPr/>
              </a:pPr>
              <a:t>12</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fontScale="90000"/>
          </a:bodyPr>
          <a:lstStyle/>
          <a:p>
            <a:pPr eaLnBrk="1" fontAlgn="auto" hangingPunct="1">
              <a:spcAft>
                <a:spcPts val="0"/>
              </a:spcAft>
              <a:defRPr/>
            </a:pPr>
            <a:r>
              <a:rPr lang="en-US" b="1" dirty="0" smtClean="0">
                <a:solidFill>
                  <a:schemeClr val="accent4">
                    <a:lumMod val="50000"/>
                  </a:schemeClr>
                </a:solidFill>
              </a:rPr>
              <a:t>Conflicts of Interest – Example #2(a)</a:t>
            </a:r>
            <a:endParaRPr lang="en-US" b="1" dirty="0">
              <a:solidFill>
                <a:schemeClr val="accent4">
                  <a:lumMod val="50000"/>
                </a:schemeClr>
              </a:solidFill>
            </a:endParaRPr>
          </a:p>
        </p:txBody>
      </p:sp>
      <p:sp>
        <p:nvSpPr>
          <p:cNvPr id="3" name="Content Placeholder 2"/>
          <p:cNvSpPr>
            <a:spLocks noGrp="1"/>
          </p:cNvSpPr>
          <p:nvPr>
            <p:ph idx="1"/>
          </p:nvPr>
        </p:nvSpPr>
        <p:spPr>
          <a:xfrm>
            <a:off x="457200" y="1600200"/>
            <a:ext cx="8229600" cy="4724400"/>
          </a:xfrm>
          <a:solidFill>
            <a:srgbClr val="EBE8AD">
              <a:alpha val="72000"/>
            </a:srgbClr>
          </a:solidFill>
        </p:spPr>
        <p:txBody>
          <a:bodyPr rtlCol="0">
            <a:normAutofit/>
          </a:bodyPr>
          <a:lstStyle/>
          <a:p>
            <a:pPr marL="457200" indent="-457200" eaLnBrk="1" fontAlgn="auto" hangingPunct="1">
              <a:spcAft>
                <a:spcPts val="0"/>
              </a:spcAft>
              <a:buFont typeface="Arial" pitchFamily="34" charset="0"/>
              <a:buNone/>
              <a:defRPr/>
            </a:pPr>
            <a:r>
              <a:rPr lang="en-US" sz="3000" u="sng" dirty="0" smtClean="0">
                <a:solidFill>
                  <a:schemeClr val="accent4">
                    <a:lumMod val="50000"/>
                  </a:schemeClr>
                </a:solidFill>
                <a:latin typeface="+mj-lt"/>
              </a:rPr>
              <a:t>Question</a:t>
            </a:r>
            <a:r>
              <a:rPr lang="en-US" sz="3000" dirty="0" smtClean="0">
                <a:solidFill>
                  <a:schemeClr val="accent4">
                    <a:lumMod val="50000"/>
                  </a:schemeClr>
                </a:solidFill>
                <a:latin typeface="+mj-lt"/>
              </a:rPr>
              <a:t>:  I am a instructor at UW and own a painting company.  Can I hire several students from my current summer class to work part-time for me at my painting company? </a:t>
            </a:r>
          </a:p>
          <a:p>
            <a:pPr marL="457200" indent="-457200" eaLnBrk="1" fontAlgn="auto" hangingPunct="1">
              <a:spcAft>
                <a:spcPts val="0"/>
              </a:spcAft>
              <a:buFont typeface="Arial" pitchFamily="34" charset="0"/>
              <a:buNone/>
              <a:defRPr/>
            </a:pPr>
            <a:r>
              <a:rPr lang="en-US" sz="3000" u="sng" dirty="0" smtClean="0">
                <a:solidFill>
                  <a:schemeClr val="accent4">
                    <a:lumMod val="50000"/>
                  </a:schemeClr>
                </a:solidFill>
                <a:latin typeface="+mj-lt"/>
              </a:rPr>
              <a:t>Answer</a:t>
            </a:r>
            <a:r>
              <a:rPr lang="en-US" sz="3000" dirty="0" smtClean="0">
                <a:solidFill>
                  <a:schemeClr val="accent4">
                    <a:lumMod val="50000"/>
                  </a:schemeClr>
                </a:solidFill>
                <a:latin typeface="+mj-lt"/>
              </a:rPr>
              <a:t>:  No.  </a:t>
            </a:r>
          </a:p>
          <a:p>
            <a:pPr marL="457200" indent="-457200" eaLnBrk="1" fontAlgn="auto" hangingPunct="1">
              <a:spcAft>
                <a:spcPts val="0"/>
              </a:spcAft>
              <a:buFont typeface="Arial" pitchFamily="34" charset="0"/>
              <a:buChar char="•"/>
              <a:defRPr/>
            </a:pPr>
            <a:r>
              <a:rPr lang="en-US" sz="3000" dirty="0" smtClean="0">
                <a:solidFill>
                  <a:schemeClr val="accent4">
                    <a:lumMod val="50000"/>
                  </a:schemeClr>
                </a:solidFill>
                <a:latin typeface="+mj-lt"/>
              </a:rPr>
              <a:t>You essentially regulate students in your current class in that you provide credit/grades to them.</a:t>
            </a:r>
          </a:p>
          <a:p>
            <a:pPr marL="457200" indent="-457200" eaLnBrk="1" fontAlgn="auto" hangingPunct="1">
              <a:spcAft>
                <a:spcPts val="0"/>
              </a:spcAft>
              <a:buFont typeface="Arial" pitchFamily="34" charset="0"/>
              <a:buChar char="•"/>
              <a:defRPr/>
            </a:pPr>
            <a:r>
              <a:rPr lang="en-US" sz="3000" dirty="0" smtClean="0">
                <a:solidFill>
                  <a:schemeClr val="accent4">
                    <a:lumMod val="50000"/>
                  </a:schemeClr>
                </a:solidFill>
                <a:latin typeface="+mj-lt"/>
              </a:rPr>
              <a:t>You may however hire students who were in last quarters class.</a:t>
            </a:r>
          </a:p>
        </p:txBody>
      </p:sp>
      <p:sp>
        <p:nvSpPr>
          <p:cNvPr id="6" name="Slide Number Placeholder 5"/>
          <p:cNvSpPr>
            <a:spLocks noGrp="1"/>
          </p:cNvSpPr>
          <p:nvPr>
            <p:ph type="sldNum" sz="quarter" idx="12"/>
          </p:nvPr>
        </p:nvSpPr>
        <p:spPr/>
        <p:txBody>
          <a:bodyPr/>
          <a:lstStyle/>
          <a:p>
            <a:pPr>
              <a:defRPr/>
            </a:pPr>
            <a:fld id="{6ED91532-A774-4A5E-8CD3-14FBC869709C}" type="slidenum">
              <a:rPr lang="en-US"/>
              <a:pPr>
                <a:defRPr/>
              </a:pPr>
              <a:t>13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fontScale="90000"/>
          </a:bodyPr>
          <a:lstStyle/>
          <a:p>
            <a:pPr eaLnBrk="1" fontAlgn="auto" hangingPunct="1">
              <a:spcAft>
                <a:spcPts val="0"/>
              </a:spcAft>
              <a:defRPr/>
            </a:pPr>
            <a:r>
              <a:rPr lang="en-US" b="1" dirty="0" smtClean="0">
                <a:solidFill>
                  <a:schemeClr val="accent4">
                    <a:lumMod val="50000"/>
                  </a:schemeClr>
                </a:solidFill>
              </a:rPr>
              <a:t>Conflicts of Interest – Example #2(b)</a:t>
            </a:r>
            <a:endParaRPr lang="en-US" b="1" dirty="0">
              <a:solidFill>
                <a:schemeClr val="accent4">
                  <a:lumMod val="50000"/>
                </a:schemeClr>
              </a:solidFill>
            </a:endParaRPr>
          </a:p>
        </p:txBody>
      </p:sp>
      <p:sp>
        <p:nvSpPr>
          <p:cNvPr id="3" name="Content Placeholder 2"/>
          <p:cNvSpPr>
            <a:spLocks noGrp="1"/>
          </p:cNvSpPr>
          <p:nvPr>
            <p:ph idx="1"/>
          </p:nvPr>
        </p:nvSpPr>
        <p:spPr>
          <a:xfrm>
            <a:off x="457200" y="1600200"/>
            <a:ext cx="8229600" cy="4724400"/>
          </a:xfrm>
          <a:solidFill>
            <a:srgbClr val="EBE8AD">
              <a:alpha val="72000"/>
            </a:srgbClr>
          </a:solidFill>
        </p:spPr>
        <p:txBody>
          <a:bodyPr rtlCol="0">
            <a:normAutofit fontScale="92500" lnSpcReduction="10000"/>
          </a:bodyPr>
          <a:lstStyle/>
          <a:p>
            <a:pPr marL="457200" indent="-457200" eaLnBrk="1" fontAlgn="auto" hangingPunct="1">
              <a:spcAft>
                <a:spcPts val="0"/>
              </a:spcAft>
              <a:buFont typeface="Arial" pitchFamily="34" charset="0"/>
              <a:buNone/>
              <a:defRPr/>
            </a:pPr>
            <a:r>
              <a:rPr lang="en-US" sz="3000" u="sng" dirty="0" smtClean="0">
                <a:solidFill>
                  <a:schemeClr val="accent4">
                    <a:lumMod val="50000"/>
                  </a:schemeClr>
                </a:solidFill>
                <a:latin typeface="+mj-lt"/>
              </a:rPr>
              <a:t>Question</a:t>
            </a:r>
            <a:r>
              <a:rPr lang="en-US" sz="3000" dirty="0" smtClean="0">
                <a:solidFill>
                  <a:schemeClr val="accent4">
                    <a:lumMod val="50000"/>
                  </a:schemeClr>
                </a:solidFill>
                <a:latin typeface="+mj-lt"/>
              </a:rPr>
              <a:t>:  I am a PI and researcher at UW and am in charge of a laboratory to conduct the research.  Can I hire my son/daughter during the summer to work part-time for me in the lab? </a:t>
            </a:r>
          </a:p>
          <a:p>
            <a:pPr marL="457200" indent="-457200" eaLnBrk="1" fontAlgn="auto" hangingPunct="1">
              <a:spcAft>
                <a:spcPts val="0"/>
              </a:spcAft>
              <a:buFont typeface="Arial" pitchFamily="34" charset="0"/>
              <a:buNone/>
              <a:defRPr/>
            </a:pPr>
            <a:r>
              <a:rPr lang="en-US" sz="3000" u="sng" dirty="0" smtClean="0">
                <a:solidFill>
                  <a:schemeClr val="accent4">
                    <a:lumMod val="50000"/>
                  </a:schemeClr>
                </a:solidFill>
                <a:latin typeface="+mj-lt"/>
              </a:rPr>
              <a:t>Answer</a:t>
            </a:r>
            <a:r>
              <a:rPr lang="en-US" sz="3000" dirty="0" smtClean="0">
                <a:solidFill>
                  <a:schemeClr val="accent4">
                    <a:lumMod val="50000"/>
                  </a:schemeClr>
                </a:solidFill>
                <a:latin typeface="+mj-lt"/>
              </a:rPr>
              <a:t>:  No.  </a:t>
            </a:r>
          </a:p>
          <a:p>
            <a:pPr marL="457200" indent="-457200" eaLnBrk="1" fontAlgn="auto" hangingPunct="1">
              <a:spcAft>
                <a:spcPts val="0"/>
              </a:spcAft>
              <a:buFont typeface="Arial" pitchFamily="34" charset="0"/>
              <a:buChar char="•"/>
              <a:defRPr/>
            </a:pPr>
            <a:r>
              <a:rPr lang="en-US" sz="3000" dirty="0" smtClean="0">
                <a:solidFill>
                  <a:schemeClr val="accent4">
                    <a:lumMod val="50000"/>
                  </a:schemeClr>
                </a:solidFill>
                <a:latin typeface="+mj-lt"/>
              </a:rPr>
              <a:t>You essentially benefit from hiring your son/daughter.  You can not benefit from a decision you make in the conduct of your position at the UW.</a:t>
            </a:r>
          </a:p>
          <a:p>
            <a:pPr marL="457200" indent="-457200" eaLnBrk="1" fontAlgn="auto" hangingPunct="1">
              <a:spcAft>
                <a:spcPts val="0"/>
              </a:spcAft>
              <a:buFont typeface="Arial" pitchFamily="34" charset="0"/>
              <a:buChar char="•"/>
              <a:defRPr/>
            </a:pPr>
            <a:r>
              <a:rPr lang="en-US" sz="3000" dirty="0" smtClean="0">
                <a:solidFill>
                  <a:schemeClr val="accent4">
                    <a:lumMod val="50000"/>
                  </a:schemeClr>
                </a:solidFill>
                <a:latin typeface="+mj-lt"/>
              </a:rPr>
              <a:t>A colleague may hire your son/daughter for their lab, if they meet all of the position’s specifications and you are not involved in the hiring process.</a:t>
            </a:r>
          </a:p>
        </p:txBody>
      </p:sp>
      <p:sp>
        <p:nvSpPr>
          <p:cNvPr id="6" name="Slide Number Placeholder 5"/>
          <p:cNvSpPr>
            <a:spLocks noGrp="1"/>
          </p:cNvSpPr>
          <p:nvPr>
            <p:ph type="sldNum" sz="quarter" idx="12"/>
          </p:nvPr>
        </p:nvSpPr>
        <p:spPr/>
        <p:txBody>
          <a:bodyPr/>
          <a:lstStyle/>
          <a:p>
            <a:pPr>
              <a:defRPr/>
            </a:pPr>
            <a:fld id="{6ED91532-A774-4A5E-8CD3-14FBC869709C}" type="slidenum">
              <a:rPr lang="en-US"/>
              <a:pPr>
                <a:defRPr/>
              </a:pPr>
              <a:t>14</a:t>
            </a:fld>
            <a:endParaRPr lang="en-US" dirty="0"/>
          </a:p>
        </p:txBody>
      </p:sp>
    </p:spTree>
    <p:extLst>
      <p:ext uri="{BB962C8B-B14F-4D97-AF65-F5344CB8AC3E}">
        <p14:creationId xmlns:p14="http://schemas.microsoft.com/office/powerpoint/2010/main" val="139282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a:bodyPr>
          <a:lstStyle/>
          <a:p>
            <a:pPr eaLnBrk="1" fontAlgn="auto" hangingPunct="1">
              <a:spcAft>
                <a:spcPts val="0"/>
              </a:spcAft>
              <a:defRPr/>
            </a:pPr>
            <a:r>
              <a:rPr lang="en-US" b="1" dirty="0" smtClean="0">
                <a:solidFill>
                  <a:schemeClr val="accent4">
                    <a:lumMod val="50000"/>
                  </a:schemeClr>
                </a:solidFill>
              </a:rPr>
              <a:t>Conflicts of Interest – Example #3</a:t>
            </a:r>
            <a:endParaRPr lang="en-US" b="1" dirty="0">
              <a:solidFill>
                <a:schemeClr val="accent4">
                  <a:lumMod val="50000"/>
                </a:schemeClr>
              </a:solidFill>
            </a:endParaRPr>
          </a:p>
        </p:txBody>
      </p:sp>
      <p:sp>
        <p:nvSpPr>
          <p:cNvPr id="3" name="Content Placeholder 2"/>
          <p:cNvSpPr>
            <a:spLocks noGrp="1"/>
          </p:cNvSpPr>
          <p:nvPr>
            <p:ph idx="1"/>
          </p:nvPr>
        </p:nvSpPr>
        <p:spPr>
          <a:xfrm>
            <a:off x="457200" y="1600200"/>
            <a:ext cx="8229600" cy="4724400"/>
          </a:xfrm>
          <a:solidFill>
            <a:srgbClr val="EBE8AD">
              <a:alpha val="72000"/>
            </a:srgbClr>
          </a:solidFill>
        </p:spPr>
        <p:txBody>
          <a:bodyPr rtlCol="0">
            <a:normAutofit lnSpcReduction="10000"/>
          </a:bodyPr>
          <a:lstStyle/>
          <a:p>
            <a:pPr marL="457200" indent="-457200" eaLnBrk="1" fontAlgn="auto" hangingPunct="1">
              <a:spcAft>
                <a:spcPts val="0"/>
              </a:spcAft>
              <a:buFont typeface="Arial" pitchFamily="34" charset="0"/>
              <a:buNone/>
              <a:defRPr/>
            </a:pPr>
            <a:r>
              <a:rPr lang="en-US" sz="3000" u="sng" dirty="0" smtClean="0">
                <a:solidFill>
                  <a:schemeClr val="accent4">
                    <a:lumMod val="50000"/>
                  </a:schemeClr>
                </a:solidFill>
                <a:latin typeface="+mj-lt"/>
              </a:rPr>
              <a:t>Question</a:t>
            </a:r>
            <a:r>
              <a:rPr lang="en-US" sz="3000" dirty="0" smtClean="0">
                <a:solidFill>
                  <a:schemeClr val="accent4">
                    <a:lumMod val="50000"/>
                  </a:schemeClr>
                </a:solidFill>
                <a:latin typeface="+mj-lt"/>
              </a:rPr>
              <a:t>:  You teach a class at UW and have assigned the book you authored.  Can you make a profit on the sale of your book to your students?  </a:t>
            </a:r>
          </a:p>
          <a:p>
            <a:pPr marL="457200" indent="-457200" eaLnBrk="1" fontAlgn="auto" hangingPunct="1">
              <a:spcAft>
                <a:spcPts val="0"/>
              </a:spcAft>
              <a:buFont typeface="Arial" pitchFamily="34" charset="0"/>
              <a:buNone/>
              <a:defRPr/>
            </a:pPr>
            <a:r>
              <a:rPr lang="en-US" sz="3000" u="sng" dirty="0" smtClean="0">
                <a:solidFill>
                  <a:schemeClr val="accent4">
                    <a:lumMod val="50000"/>
                  </a:schemeClr>
                </a:solidFill>
                <a:latin typeface="+mj-lt"/>
              </a:rPr>
              <a:t>Answer</a:t>
            </a:r>
            <a:r>
              <a:rPr lang="en-US" sz="3000" dirty="0" smtClean="0">
                <a:solidFill>
                  <a:schemeClr val="accent4">
                    <a:lumMod val="50000"/>
                  </a:schemeClr>
                </a:solidFill>
                <a:latin typeface="+mj-lt"/>
              </a:rPr>
              <a:t>:  No.</a:t>
            </a:r>
          </a:p>
          <a:p>
            <a:pPr marL="457200" indent="-457200" eaLnBrk="1" fontAlgn="auto" hangingPunct="1">
              <a:spcAft>
                <a:spcPts val="0"/>
              </a:spcAft>
              <a:buFont typeface="Arial" pitchFamily="34" charset="0"/>
              <a:buChar char="•"/>
              <a:defRPr/>
            </a:pPr>
            <a:r>
              <a:rPr lang="en-US" sz="3000" dirty="0" smtClean="0">
                <a:solidFill>
                  <a:schemeClr val="accent4">
                    <a:lumMod val="50000"/>
                  </a:schemeClr>
                </a:solidFill>
                <a:latin typeface="+mj-lt"/>
              </a:rPr>
              <a:t>You are considered to be using your position as instructor for personal gain.</a:t>
            </a:r>
          </a:p>
          <a:p>
            <a:pPr marL="457200" indent="-457200" eaLnBrk="1" fontAlgn="auto" hangingPunct="1">
              <a:spcAft>
                <a:spcPts val="0"/>
              </a:spcAft>
              <a:buFont typeface="Arial" pitchFamily="34" charset="0"/>
              <a:buNone/>
              <a:defRPr/>
            </a:pPr>
            <a:r>
              <a:rPr lang="en-US" sz="3000" u="sng" dirty="0" smtClean="0">
                <a:solidFill>
                  <a:schemeClr val="accent4">
                    <a:lumMod val="50000"/>
                  </a:schemeClr>
                </a:solidFill>
                <a:latin typeface="+mj-lt"/>
              </a:rPr>
              <a:t>How to deal with this situation:  </a:t>
            </a:r>
          </a:p>
          <a:p>
            <a:pPr marL="457200" indent="-457200" eaLnBrk="1" fontAlgn="auto" hangingPunct="1">
              <a:spcAft>
                <a:spcPts val="0"/>
              </a:spcAft>
              <a:buFont typeface="Arial" pitchFamily="34" charset="0"/>
              <a:buNone/>
              <a:defRPr/>
            </a:pPr>
            <a:r>
              <a:rPr lang="en-US" sz="3000" dirty="0" smtClean="0">
                <a:solidFill>
                  <a:schemeClr val="accent4">
                    <a:lumMod val="50000"/>
                  </a:schemeClr>
                </a:solidFill>
                <a:latin typeface="+mj-lt"/>
              </a:rPr>
              <a:t>See Internal Audit Ethics Advisory #1:</a:t>
            </a:r>
          </a:p>
          <a:p>
            <a:pPr marL="457200" indent="-457200" eaLnBrk="1" fontAlgn="auto" hangingPunct="1">
              <a:spcAft>
                <a:spcPts val="0"/>
              </a:spcAft>
              <a:buFont typeface="Arial" pitchFamily="34" charset="0"/>
              <a:buChar char="•"/>
              <a:defRPr/>
            </a:pPr>
            <a:r>
              <a:rPr lang="en-US" sz="3000" dirty="0" smtClean="0">
                <a:solidFill>
                  <a:schemeClr val="accent4">
                    <a:lumMod val="50000"/>
                  </a:schemeClr>
                </a:solidFill>
                <a:latin typeface="+mj-lt"/>
              </a:rPr>
              <a:t>refuse payment/donate proceeds </a:t>
            </a:r>
          </a:p>
        </p:txBody>
      </p:sp>
      <p:sp>
        <p:nvSpPr>
          <p:cNvPr id="6" name="Slide Number Placeholder 5"/>
          <p:cNvSpPr>
            <a:spLocks noGrp="1"/>
          </p:cNvSpPr>
          <p:nvPr>
            <p:ph type="sldNum" sz="quarter" idx="12"/>
          </p:nvPr>
        </p:nvSpPr>
        <p:spPr/>
        <p:txBody>
          <a:bodyPr/>
          <a:lstStyle/>
          <a:p>
            <a:pPr>
              <a:defRPr/>
            </a:pPr>
            <a:fld id="{F9C7E3F2-4158-41D0-BFA0-EE31643F9C4C}" type="slidenum">
              <a:rPr lang="en-US"/>
              <a:pPr>
                <a:defRPr/>
              </a:pPr>
              <a:t>15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a:bodyPr>
          <a:lstStyle/>
          <a:p>
            <a:pPr eaLnBrk="1" fontAlgn="auto" hangingPunct="1">
              <a:spcAft>
                <a:spcPts val="0"/>
              </a:spcAft>
              <a:defRPr/>
            </a:pPr>
            <a:r>
              <a:rPr lang="en-US" b="1" dirty="0" smtClean="0">
                <a:solidFill>
                  <a:schemeClr val="accent4">
                    <a:lumMod val="50000"/>
                  </a:schemeClr>
                </a:solidFill>
              </a:rPr>
              <a:t>Conflicts of Interest – Example #</a:t>
            </a:r>
            <a:r>
              <a:rPr lang="en-US" b="1" dirty="0">
                <a:solidFill>
                  <a:schemeClr val="accent4">
                    <a:lumMod val="50000"/>
                  </a:schemeClr>
                </a:solidFill>
              </a:rPr>
              <a:t>4</a:t>
            </a:r>
          </a:p>
        </p:txBody>
      </p:sp>
      <p:sp>
        <p:nvSpPr>
          <p:cNvPr id="3" name="Content Placeholder 2"/>
          <p:cNvSpPr>
            <a:spLocks noGrp="1"/>
          </p:cNvSpPr>
          <p:nvPr>
            <p:ph idx="1"/>
          </p:nvPr>
        </p:nvSpPr>
        <p:spPr>
          <a:xfrm>
            <a:off x="457200" y="1600200"/>
            <a:ext cx="8229600" cy="4724400"/>
          </a:xfrm>
          <a:solidFill>
            <a:srgbClr val="EBE8AD">
              <a:alpha val="72000"/>
            </a:srgbClr>
          </a:solidFill>
        </p:spPr>
        <p:txBody>
          <a:bodyPr rtlCol="0">
            <a:normAutofit/>
          </a:bodyPr>
          <a:lstStyle/>
          <a:p>
            <a:pPr marL="457200" indent="-457200" eaLnBrk="1" fontAlgn="auto" hangingPunct="1">
              <a:spcAft>
                <a:spcPts val="0"/>
              </a:spcAft>
              <a:buFont typeface="Arial" pitchFamily="34" charset="0"/>
              <a:buNone/>
              <a:defRPr/>
            </a:pPr>
            <a:r>
              <a:rPr lang="en-US" sz="3000" u="sng" dirty="0" smtClean="0">
                <a:solidFill>
                  <a:schemeClr val="accent4">
                    <a:lumMod val="50000"/>
                  </a:schemeClr>
                </a:solidFill>
                <a:latin typeface="+mj-lt"/>
              </a:rPr>
              <a:t>Question</a:t>
            </a:r>
            <a:r>
              <a:rPr lang="en-US" sz="3000" dirty="0" smtClean="0">
                <a:solidFill>
                  <a:schemeClr val="accent4">
                    <a:lumMod val="50000"/>
                  </a:schemeClr>
                </a:solidFill>
                <a:latin typeface="+mj-lt"/>
              </a:rPr>
              <a:t>:  I work in the UW investment Group.  I own publicly traded stock in a company that UW is considering investing in.  Do I have any responsibilities under the WA Ethics Law to report this?  </a:t>
            </a:r>
          </a:p>
          <a:p>
            <a:pPr marL="457200" indent="-457200" eaLnBrk="1" fontAlgn="auto" hangingPunct="1">
              <a:spcAft>
                <a:spcPts val="0"/>
              </a:spcAft>
              <a:buFont typeface="Arial" pitchFamily="34" charset="0"/>
              <a:buNone/>
              <a:defRPr/>
            </a:pPr>
            <a:r>
              <a:rPr lang="en-US" sz="3000" u="sng" dirty="0" smtClean="0">
                <a:solidFill>
                  <a:schemeClr val="accent4">
                    <a:lumMod val="50000"/>
                  </a:schemeClr>
                </a:solidFill>
                <a:latin typeface="+mj-lt"/>
              </a:rPr>
              <a:t>Answer</a:t>
            </a:r>
            <a:r>
              <a:rPr lang="en-US" sz="3000" dirty="0" smtClean="0">
                <a:solidFill>
                  <a:schemeClr val="accent4">
                    <a:lumMod val="50000"/>
                  </a:schemeClr>
                </a:solidFill>
                <a:latin typeface="+mj-lt"/>
              </a:rPr>
              <a:t>:  It depends.</a:t>
            </a:r>
          </a:p>
          <a:p>
            <a:pPr marL="457200" indent="-457200" eaLnBrk="1" fontAlgn="auto" hangingPunct="1">
              <a:spcAft>
                <a:spcPts val="0"/>
              </a:spcAft>
              <a:buFont typeface="Arial" pitchFamily="34" charset="0"/>
              <a:buChar char="•"/>
              <a:defRPr/>
            </a:pPr>
            <a:r>
              <a:rPr lang="en-US" sz="3000" dirty="0" smtClean="0">
                <a:solidFill>
                  <a:schemeClr val="accent4">
                    <a:lumMod val="50000"/>
                  </a:schemeClr>
                </a:solidFill>
                <a:latin typeface="+mj-lt"/>
              </a:rPr>
              <a:t>If you are involved in the decision to purchase the stock – Yes &amp; recuse yourself;  otherwise – NO, but follow Investment Group Policies.</a:t>
            </a:r>
          </a:p>
        </p:txBody>
      </p:sp>
      <p:sp>
        <p:nvSpPr>
          <p:cNvPr id="6" name="Slide Number Placeholder 5"/>
          <p:cNvSpPr>
            <a:spLocks noGrp="1"/>
          </p:cNvSpPr>
          <p:nvPr>
            <p:ph type="sldNum" sz="quarter" idx="12"/>
          </p:nvPr>
        </p:nvSpPr>
        <p:spPr/>
        <p:txBody>
          <a:bodyPr/>
          <a:lstStyle/>
          <a:p>
            <a:pPr>
              <a:defRPr/>
            </a:pPr>
            <a:fld id="{7ABB20EF-932E-4DDE-B19C-EC1FDAF7ACD3}" type="slidenum">
              <a:rPr lang="en-US"/>
              <a:pPr>
                <a:defRPr/>
              </a:pPr>
              <a:t>16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a:bodyPr>
          <a:lstStyle/>
          <a:p>
            <a:pPr eaLnBrk="1" fontAlgn="auto" hangingPunct="1">
              <a:spcAft>
                <a:spcPts val="0"/>
              </a:spcAft>
              <a:defRPr/>
            </a:pPr>
            <a:r>
              <a:rPr lang="en-US" b="1" dirty="0" smtClean="0">
                <a:solidFill>
                  <a:schemeClr val="accent4">
                    <a:lumMod val="50000"/>
                  </a:schemeClr>
                </a:solidFill>
              </a:rPr>
              <a:t>Conflicts of Interest – Example #5</a:t>
            </a:r>
            <a:endParaRPr lang="en-US" b="1" dirty="0">
              <a:solidFill>
                <a:schemeClr val="accent4">
                  <a:lumMod val="50000"/>
                </a:schemeClr>
              </a:solidFill>
            </a:endParaRPr>
          </a:p>
        </p:txBody>
      </p:sp>
      <p:sp>
        <p:nvSpPr>
          <p:cNvPr id="3" name="Content Placeholder 2"/>
          <p:cNvSpPr>
            <a:spLocks noGrp="1"/>
          </p:cNvSpPr>
          <p:nvPr>
            <p:ph idx="1"/>
          </p:nvPr>
        </p:nvSpPr>
        <p:spPr>
          <a:xfrm>
            <a:off x="457200" y="1600200"/>
            <a:ext cx="8229600" cy="4724400"/>
          </a:xfrm>
          <a:solidFill>
            <a:srgbClr val="EBE8AD">
              <a:alpha val="72000"/>
            </a:srgbClr>
          </a:solidFill>
        </p:spPr>
        <p:txBody>
          <a:bodyPr rtlCol="0">
            <a:normAutofit lnSpcReduction="10000"/>
          </a:bodyPr>
          <a:lstStyle/>
          <a:p>
            <a:pPr marL="457200" indent="-457200" eaLnBrk="1" fontAlgn="auto" hangingPunct="1">
              <a:spcAft>
                <a:spcPts val="0"/>
              </a:spcAft>
              <a:buFont typeface="Arial" pitchFamily="34" charset="0"/>
              <a:buNone/>
              <a:defRPr/>
            </a:pPr>
            <a:r>
              <a:rPr lang="en-US" sz="3000" u="sng" dirty="0" smtClean="0">
                <a:solidFill>
                  <a:schemeClr val="accent4">
                    <a:lumMod val="50000"/>
                  </a:schemeClr>
                </a:solidFill>
                <a:latin typeface="+mj-lt"/>
              </a:rPr>
              <a:t>Question</a:t>
            </a:r>
            <a:r>
              <a:rPr lang="en-US" sz="3000" dirty="0" smtClean="0">
                <a:solidFill>
                  <a:schemeClr val="accent4">
                    <a:lumMod val="50000"/>
                  </a:schemeClr>
                </a:solidFill>
                <a:latin typeface="+mj-lt"/>
              </a:rPr>
              <a:t>:  I won a door prize at a conference I attended.  Can I keep it? </a:t>
            </a:r>
          </a:p>
          <a:p>
            <a:pPr marL="457200" indent="-457200" eaLnBrk="1" fontAlgn="auto" hangingPunct="1">
              <a:spcAft>
                <a:spcPts val="0"/>
              </a:spcAft>
              <a:buFont typeface="Arial" pitchFamily="34" charset="0"/>
              <a:buNone/>
              <a:defRPr/>
            </a:pPr>
            <a:r>
              <a:rPr lang="en-US" sz="3000" u="sng" dirty="0" smtClean="0">
                <a:solidFill>
                  <a:schemeClr val="accent4">
                    <a:lumMod val="50000"/>
                  </a:schemeClr>
                </a:solidFill>
                <a:latin typeface="+mj-lt"/>
              </a:rPr>
              <a:t>Answer</a:t>
            </a:r>
            <a:r>
              <a:rPr lang="en-US" sz="3000" dirty="0" smtClean="0">
                <a:solidFill>
                  <a:schemeClr val="accent4">
                    <a:lumMod val="50000"/>
                  </a:schemeClr>
                </a:solidFill>
                <a:latin typeface="+mj-lt"/>
              </a:rPr>
              <a:t>:  That depends.  </a:t>
            </a:r>
          </a:p>
          <a:p>
            <a:pPr marL="457200" indent="-457200" eaLnBrk="1" fontAlgn="auto" hangingPunct="1">
              <a:spcAft>
                <a:spcPts val="0"/>
              </a:spcAft>
              <a:buFont typeface="Arial" pitchFamily="34" charset="0"/>
              <a:buChar char="•"/>
              <a:defRPr/>
            </a:pPr>
            <a:r>
              <a:rPr lang="en-US" sz="3000" dirty="0" smtClean="0">
                <a:solidFill>
                  <a:schemeClr val="accent4">
                    <a:lumMod val="50000"/>
                  </a:schemeClr>
                </a:solidFill>
                <a:latin typeface="+mj-lt"/>
              </a:rPr>
              <a:t>You may </a:t>
            </a:r>
            <a:r>
              <a:rPr lang="en-US" sz="3000" u="sng" dirty="0" smtClean="0">
                <a:solidFill>
                  <a:schemeClr val="accent4">
                    <a:lumMod val="50000"/>
                  </a:schemeClr>
                </a:solidFill>
                <a:latin typeface="+mj-lt"/>
              </a:rPr>
              <a:t>not</a:t>
            </a:r>
            <a:r>
              <a:rPr lang="en-US" sz="3000" dirty="0" smtClean="0">
                <a:solidFill>
                  <a:schemeClr val="accent4">
                    <a:lumMod val="50000"/>
                  </a:schemeClr>
                </a:solidFill>
                <a:latin typeface="+mj-lt"/>
              </a:rPr>
              <a:t> keep a door prize if the UW paid for the conference and you are attending the conference on State time.  If so, you must give it to the UW.</a:t>
            </a:r>
          </a:p>
          <a:p>
            <a:pPr marL="457200" indent="-457200" eaLnBrk="1" fontAlgn="auto" hangingPunct="1">
              <a:spcAft>
                <a:spcPts val="0"/>
              </a:spcAft>
              <a:buFont typeface="Arial" pitchFamily="34" charset="0"/>
              <a:buChar char="•"/>
              <a:defRPr/>
            </a:pPr>
            <a:r>
              <a:rPr lang="en-US" sz="3000" dirty="0" smtClean="0">
                <a:solidFill>
                  <a:schemeClr val="accent4">
                    <a:lumMod val="50000"/>
                  </a:schemeClr>
                </a:solidFill>
                <a:latin typeface="+mj-lt"/>
              </a:rPr>
              <a:t>If you paid for the conference and attend it on your own time (including using vacation time to attend), then you may retain the door prize.</a:t>
            </a:r>
          </a:p>
        </p:txBody>
      </p:sp>
      <p:sp>
        <p:nvSpPr>
          <p:cNvPr id="6" name="Slide Number Placeholder 5"/>
          <p:cNvSpPr>
            <a:spLocks noGrp="1"/>
          </p:cNvSpPr>
          <p:nvPr>
            <p:ph type="sldNum" sz="quarter" idx="12"/>
          </p:nvPr>
        </p:nvSpPr>
        <p:spPr/>
        <p:txBody>
          <a:bodyPr/>
          <a:lstStyle/>
          <a:p>
            <a:pPr>
              <a:defRPr/>
            </a:pPr>
            <a:fld id="{6828A577-FA28-4D9C-B8C5-B4432BC6B02D}" type="slidenum">
              <a:rPr lang="en-US"/>
              <a:pPr>
                <a:defRPr/>
              </a:pPr>
              <a:t>17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a:bodyPr>
          <a:lstStyle/>
          <a:p>
            <a:pPr eaLnBrk="1" fontAlgn="auto" hangingPunct="1">
              <a:spcAft>
                <a:spcPts val="0"/>
              </a:spcAft>
              <a:defRPr/>
            </a:pPr>
            <a:r>
              <a:rPr lang="en-US" b="1" dirty="0" smtClean="0">
                <a:solidFill>
                  <a:schemeClr val="accent4">
                    <a:lumMod val="50000"/>
                  </a:schemeClr>
                </a:solidFill>
              </a:rPr>
              <a:t>Conflicts of Interest – Example #6</a:t>
            </a:r>
            <a:endParaRPr lang="en-US" b="1" dirty="0">
              <a:solidFill>
                <a:schemeClr val="accent4">
                  <a:lumMod val="50000"/>
                </a:schemeClr>
              </a:solidFill>
            </a:endParaRPr>
          </a:p>
        </p:txBody>
      </p:sp>
      <p:sp>
        <p:nvSpPr>
          <p:cNvPr id="3" name="Content Placeholder 2"/>
          <p:cNvSpPr>
            <a:spLocks noGrp="1"/>
          </p:cNvSpPr>
          <p:nvPr>
            <p:ph idx="1"/>
          </p:nvPr>
        </p:nvSpPr>
        <p:spPr>
          <a:xfrm>
            <a:off x="457200" y="1600200"/>
            <a:ext cx="8229600" cy="4724400"/>
          </a:xfrm>
          <a:solidFill>
            <a:srgbClr val="EBE8AD">
              <a:alpha val="72000"/>
            </a:srgbClr>
          </a:solidFill>
        </p:spPr>
        <p:txBody>
          <a:bodyPr rtlCol="0">
            <a:normAutofit/>
          </a:bodyPr>
          <a:lstStyle/>
          <a:p>
            <a:pPr marL="457200" indent="-457200" eaLnBrk="1" fontAlgn="auto" hangingPunct="1">
              <a:spcAft>
                <a:spcPts val="0"/>
              </a:spcAft>
              <a:buNone/>
              <a:defRPr/>
            </a:pPr>
            <a:r>
              <a:rPr lang="en-US" sz="2800" u="sng" dirty="0" smtClean="0">
                <a:solidFill>
                  <a:srgbClr val="403152"/>
                </a:solidFill>
                <a:latin typeface="+mj-lt"/>
              </a:rPr>
              <a:t>Question</a:t>
            </a:r>
            <a:r>
              <a:rPr lang="en-US" sz="2800" dirty="0" smtClean="0">
                <a:solidFill>
                  <a:srgbClr val="403152"/>
                </a:solidFill>
                <a:latin typeface="+mj-lt"/>
              </a:rPr>
              <a:t>: </a:t>
            </a:r>
            <a:r>
              <a:rPr lang="en-US" sz="2800" dirty="0">
                <a:solidFill>
                  <a:srgbClr val="403152"/>
                </a:solidFill>
                <a:latin typeface="+mj-lt"/>
              </a:rPr>
              <a:t>I noticed that there were UW business cards in a “fishbowl” at the Tully’s on 45th ? Is this OK? Can I win a free drink</a:t>
            </a:r>
            <a:r>
              <a:rPr lang="en-US" sz="2800" dirty="0" smtClean="0">
                <a:solidFill>
                  <a:srgbClr val="403152"/>
                </a:solidFill>
                <a:latin typeface="+mj-lt"/>
              </a:rPr>
              <a:t>?</a:t>
            </a:r>
          </a:p>
          <a:p>
            <a:pPr marL="457200" indent="-457200" eaLnBrk="1" fontAlgn="auto" hangingPunct="1">
              <a:spcAft>
                <a:spcPts val="0"/>
              </a:spcAft>
              <a:buNone/>
              <a:defRPr/>
            </a:pPr>
            <a:endParaRPr lang="en-US" sz="3000" dirty="0" smtClean="0">
              <a:solidFill>
                <a:srgbClr val="403152"/>
              </a:solidFill>
              <a:latin typeface="+mj-lt"/>
            </a:endParaRPr>
          </a:p>
          <a:p>
            <a:pPr marL="0" indent="0" eaLnBrk="1" fontAlgn="auto" hangingPunct="1">
              <a:spcAft>
                <a:spcPts val="0"/>
              </a:spcAft>
              <a:buNone/>
              <a:defRPr/>
            </a:pPr>
            <a:r>
              <a:rPr lang="en-US" sz="2800" dirty="0" smtClean="0">
                <a:solidFill>
                  <a:srgbClr val="403152"/>
                </a:solidFill>
                <a:latin typeface="+mj-lt"/>
              </a:rPr>
              <a:t>Answer: No &amp; No</a:t>
            </a:r>
          </a:p>
          <a:p>
            <a:pPr marL="457200" indent="-457200" eaLnBrk="1" fontAlgn="auto" hangingPunct="1">
              <a:spcAft>
                <a:spcPts val="0"/>
              </a:spcAft>
              <a:buFont typeface="Arial" pitchFamily="34" charset="0"/>
              <a:buChar char="•"/>
              <a:defRPr/>
            </a:pPr>
            <a:r>
              <a:rPr lang="en-US" sz="2800" dirty="0" smtClean="0">
                <a:solidFill>
                  <a:srgbClr val="403152"/>
                </a:solidFill>
                <a:latin typeface="+mj-lt"/>
              </a:rPr>
              <a:t>You may not use your University business card for personal reasons.  </a:t>
            </a:r>
          </a:p>
          <a:p>
            <a:pPr marL="457200" indent="-457200" eaLnBrk="1" fontAlgn="auto" hangingPunct="1">
              <a:spcAft>
                <a:spcPts val="0"/>
              </a:spcAft>
              <a:buFont typeface="Arial" pitchFamily="34" charset="0"/>
              <a:buChar char="•"/>
              <a:defRPr/>
            </a:pPr>
            <a:r>
              <a:rPr lang="en-US" sz="2800" dirty="0" smtClean="0">
                <a:solidFill>
                  <a:srgbClr val="403152"/>
                </a:solidFill>
                <a:latin typeface="+mj-lt"/>
              </a:rPr>
              <a:t>If you want to participate in these types of drawings, use a personal calling card.</a:t>
            </a:r>
            <a:endParaRPr lang="en-US" sz="2800" u="sng" dirty="0" smtClean="0">
              <a:solidFill>
                <a:srgbClr val="403152"/>
              </a:solidFill>
              <a:latin typeface="+mj-lt"/>
            </a:endParaRPr>
          </a:p>
          <a:p>
            <a:pPr marL="457200" indent="-457200" eaLnBrk="1" fontAlgn="auto" hangingPunct="1">
              <a:spcAft>
                <a:spcPts val="0"/>
              </a:spcAft>
              <a:buFont typeface="Arial" pitchFamily="34" charset="0"/>
              <a:buChar char="•"/>
              <a:defRPr/>
            </a:pPr>
            <a:endParaRPr lang="en-US" sz="3000" dirty="0" smtClean="0">
              <a:solidFill>
                <a:schemeClr val="accent4">
                  <a:lumMod val="50000"/>
                </a:schemeClr>
              </a:solidFill>
              <a:latin typeface="+mj-lt"/>
            </a:endParaRPr>
          </a:p>
        </p:txBody>
      </p:sp>
      <p:sp>
        <p:nvSpPr>
          <p:cNvPr id="6" name="Slide Number Placeholder 5"/>
          <p:cNvSpPr>
            <a:spLocks noGrp="1"/>
          </p:cNvSpPr>
          <p:nvPr>
            <p:ph type="sldNum" sz="quarter" idx="12"/>
          </p:nvPr>
        </p:nvSpPr>
        <p:spPr/>
        <p:txBody>
          <a:bodyPr/>
          <a:lstStyle/>
          <a:p>
            <a:pPr>
              <a:defRPr/>
            </a:pPr>
            <a:fld id="{BA39E6C5-D24B-4D82-BC65-9624BBEF2049}" type="slidenum">
              <a:rPr lang="en-US"/>
              <a:pPr>
                <a:defRPr/>
              </a:pPr>
              <a:t>18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a:bodyPr>
          <a:lstStyle/>
          <a:p>
            <a:pPr eaLnBrk="1" fontAlgn="auto" hangingPunct="1">
              <a:spcAft>
                <a:spcPts val="0"/>
              </a:spcAft>
              <a:defRPr/>
            </a:pPr>
            <a:r>
              <a:rPr lang="en-US" b="1" dirty="0" smtClean="0">
                <a:solidFill>
                  <a:schemeClr val="accent4">
                    <a:lumMod val="50000"/>
                  </a:schemeClr>
                </a:solidFill>
              </a:rPr>
              <a:t>Gifts</a:t>
            </a:r>
            <a:endParaRPr lang="en-US" b="1" dirty="0">
              <a:solidFill>
                <a:schemeClr val="accent4">
                  <a:lumMod val="50000"/>
                </a:schemeClr>
              </a:solidFill>
            </a:endParaRPr>
          </a:p>
        </p:txBody>
      </p:sp>
      <p:sp>
        <p:nvSpPr>
          <p:cNvPr id="3" name="Content Placeholder 2"/>
          <p:cNvSpPr>
            <a:spLocks noGrp="1"/>
          </p:cNvSpPr>
          <p:nvPr>
            <p:ph idx="1"/>
          </p:nvPr>
        </p:nvSpPr>
        <p:spPr>
          <a:xfrm>
            <a:off x="457200" y="1600200"/>
            <a:ext cx="8229600" cy="4724400"/>
          </a:xfrm>
          <a:solidFill>
            <a:srgbClr val="EBE8AD">
              <a:alpha val="72000"/>
            </a:srgbClr>
          </a:solidFill>
        </p:spPr>
        <p:txBody>
          <a:bodyPr rtlCol="0">
            <a:normAutofit fontScale="92500" lnSpcReduction="20000"/>
          </a:bodyPr>
          <a:lstStyle/>
          <a:p>
            <a:pPr marL="457200" indent="-457200" eaLnBrk="1" fontAlgn="auto" hangingPunct="1">
              <a:spcAft>
                <a:spcPts val="0"/>
              </a:spcAft>
              <a:buFont typeface="Arial" pitchFamily="34" charset="0"/>
              <a:buNone/>
              <a:defRPr/>
            </a:pPr>
            <a:endParaRPr lang="en-US" sz="3000" b="1" dirty="0" smtClean="0">
              <a:solidFill>
                <a:schemeClr val="accent4">
                  <a:lumMod val="50000"/>
                </a:schemeClr>
              </a:solidFill>
              <a:latin typeface="+mj-lt"/>
            </a:endParaRPr>
          </a:p>
          <a:p>
            <a:pPr marL="457200" indent="-457200" eaLnBrk="1" fontAlgn="auto" hangingPunct="1">
              <a:spcAft>
                <a:spcPts val="0"/>
              </a:spcAft>
              <a:buFont typeface="Arial" pitchFamily="34" charset="0"/>
              <a:buNone/>
              <a:defRPr/>
            </a:pPr>
            <a:r>
              <a:rPr lang="en-US" sz="3000" b="1" dirty="0" smtClean="0">
                <a:solidFill>
                  <a:schemeClr val="accent4">
                    <a:lumMod val="50000"/>
                  </a:schemeClr>
                </a:solidFill>
                <a:latin typeface="+mj-lt"/>
              </a:rPr>
              <a:t>     </a:t>
            </a:r>
            <a:r>
              <a:rPr lang="en-US" b="1" dirty="0" smtClean="0">
                <a:solidFill>
                  <a:schemeClr val="accent4">
                    <a:lumMod val="50000"/>
                  </a:schemeClr>
                </a:solidFill>
                <a:latin typeface="+mj-lt"/>
              </a:rPr>
              <a:t>Broad Definition of Gift:</a:t>
            </a:r>
          </a:p>
          <a:p>
            <a:pPr marL="457200" indent="-457200" eaLnBrk="1" fontAlgn="auto" hangingPunct="1">
              <a:spcAft>
                <a:spcPts val="0"/>
              </a:spcAft>
              <a:buFont typeface="Arial" pitchFamily="34" charset="0"/>
              <a:buNone/>
              <a:defRPr/>
            </a:pPr>
            <a:endParaRPr lang="en-US" sz="3000" dirty="0" smtClean="0">
              <a:solidFill>
                <a:schemeClr val="accent4">
                  <a:lumMod val="50000"/>
                </a:schemeClr>
              </a:solidFill>
              <a:latin typeface="+mj-lt"/>
            </a:endParaRPr>
          </a:p>
          <a:p>
            <a:pPr marL="457200" indent="-457200" eaLnBrk="1" fontAlgn="auto" hangingPunct="1">
              <a:spcAft>
                <a:spcPts val="0"/>
              </a:spcAft>
              <a:buFont typeface="Arial" pitchFamily="34" charset="0"/>
              <a:buNone/>
              <a:defRPr/>
            </a:pPr>
            <a:r>
              <a:rPr lang="en-US" sz="2800" dirty="0" smtClean="0">
                <a:latin typeface="+mj-lt"/>
              </a:rPr>
              <a:t>      </a:t>
            </a:r>
            <a:r>
              <a:rPr lang="en-US" sz="3000" dirty="0" smtClean="0">
                <a:solidFill>
                  <a:srgbClr val="403152"/>
                </a:solidFill>
                <a:latin typeface="+mj-lt"/>
              </a:rPr>
              <a:t>Anything with an economic value for which you have given nothing in return.</a:t>
            </a:r>
          </a:p>
          <a:p>
            <a:pPr marL="457200" indent="-457200" eaLnBrk="1" fontAlgn="auto" hangingPunct="1">
              <a:spcAft>
                <a:spcPts val="0"/>
              </a:spcAft>
              <a:buFont typeface="Arial" pitchFamily="34" charset="0"/>
              <a:buNone/>
              <a:defRPr/>
            </a:pPr>
            <a:endParaRPr lang="en-US" sz="3000" dirty="0" smtClean="0">
              <a:solidFill>
                <a:srgbClr val="403152"/>
              </a:solidFill>
              <a:latin typeface="+mj-lt"/>
            </a:endParaRPr>
          </a:p>
          <a:p>
            <a:pPr marL="857250" lvl="1" indent="-457200" eaLnBrk="1" fontAlgn="auto" hangingPunct="1">
              <a:spcAft>
                <a:spcPts val="0"/>
              </a:spcAft>
              <a:buFont typeface="Arial" pitchFamily="34" charset="0"/>
              <a:buNone/>
              <a:defRPr/>
            </a:pPr>
            <a:r>
              <a:rPr lang="en-US" sz="3200" b="1" dirty="0" smtClean="0">
                <a:solidFill>
                  <a:schemeClr val="accent4">
                    <a:lumMod val="50000"/>
                  </a:schemeClr>
                </a:solidFill>
                <a:latin typeface="+mj-lt"/>
              </a:rPr>
              <a:t>The General Rule:</a:t>
            </a:r>
          </a:p>
          <a:p>
            <a:pPr marL="457200" indent="-457200" eaLnBrk="1" fontAlgn="auto" hangingPunct="1">
              <a:spcAft>
                <a:spcPts val="0"/>
              </a:spcAft>
              <a:buFont typeface="Arial" pitchFamily="34" charset="0"/>
              <a:buNone/>
              <a:defRPr/>
            </a:pPr>
            <a:endParaRPr lang="en-US" sz="3000" dirty="0" smtClean="0">
              <a:solidFill>
                <a:schemeClr val="accent4">
                  <a:lumMod val="50000"/>
                </a:schemeClr>
              </a:solidFill>
              <a:latin typeface="+mj-lt"/>
            </a:endParaRPr>
          </a:p>
          <a:p>
            <a:pPr marL="457200" indent="-457200" eaLnBrk="1" fontAlgn="auto" hangingPunct="1">
              <a:spcAft>
                <a:spcPts val="0"/>
              </a:spcAft>
              <a:buFont typeface="Arial" pitchFamily="34" charset="0"/>
              <a:buNone/>
              <a:defRPr/>
            </a:pPr>
            <a:r>
              <a:rPr lang="en-US" sz="2800" dirty="0" smtClean="0">
                <a:latin typeface="+mj-lt"/>
              </a:rPr>
              <a:t>      </a:t>
            </a:r>
            <a:r>
              <a:rPr lang="en-US" sz="3000" dirty="0" smtClean="0">
                <a:solidFill>
                  <a:srgbClr val="403152"/>
                </a:solidFill>
                <a:latin typeface="+mj-lt"/>
              </a:rPr>
              <a:t>Never accept a gift, gratuity or any thing of value if it could be reasonably expected to influence your judgment or action.</a:t>
            </a:r>
          </a:p>
          <a:p>
            <a:pPr marL="457200" indent="-457200" eaLnBrk="1" fontAlgn="auto" hangingPunct="1">
              <a:spcAft>
                <a:spcPts val="0"/>
              </a:spcAft>
              <a:buFont typeface="Arial" pitchFamily="34" charset="0"/>
              <a:buNone/>
              <a:defRPr/>
            </a:pPr>
            <a:endParaRPr lang="en-US" sz="3000" dirty="0" smtClean="0">
              <a:solidFill>
                <a:srgbClr val="403152"/>
              </a:solidFill>
            </a:endParaRPr>
          </a:p>
          <a:p>
            <a:pPr marL="457200" indent="-457200" eaLnBrk="1" fontAlgn="auto" hangingPunct="1">
              <a:spcAft>
                <a:spcPts val="0"/>
              </a:spcAft>
              <a:buFont typeface="Arial" pitchFamily="34" charset="0"/>
              <a:buChar char="•"/>
              <a:defRPr/>
            </a:pPr>
            <a:endParaRPr lang="en-US" sz="2800" dirty="0" smtClean="0">
              <a:solidFill>
                <a:schemeClr val="accent4">
                  <a:lumMod val="50000"/>
                </a:schemeClr>
              </a:solidFill>
            </a:endParaRPr>
          </a:p>
        </p:txBody>
      </p:sp>
      <p:sp>
        <p:nvSpPr>
          <p:cNvPr id="6" name="Slide Number Placeholder 5"/>
          <p:cNvSpPr>
            <a:spLocks noGrp="1"/>
          </p:cNvSpPr>
          <p:nvPr>
            <p:ph type="sldNum" sz="quarter" idx="12"/>
          </p:nvPr>
        </p:nvSpPr>
        <p:spPr/>
        <p:txBody>
          <a:bodyPr/>
          <a:lstStyle/>
          <a:p>
            <a:pPr>
              <a:defRPr/>
            </a:pPr>
            <a:fld id="{BD8C8DD5-C0CC-4D34-8974-3ACBE12333DC}" type="slidenum">
              <a:rPr lang="en-US"/>
              <a:pPr>
                <a:defRPr/>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rgbClr val="4F81BD"/>
            </a:solidFill>
          </a:ln>
        </p:spPr>
        <p:txBody>
          <a:bodyPr rtlCol="0">
            <a:normAutofit/>
          </a:bodyPr>
          <a:lstStyle/>
          <a:p>
            <a:pPr eaLnBrk="1" fontAlgn="auto" hangingPunct="1">
              <a:spcAft>
                <a:spcPts val="0"/>
              </a:spcAft>
              <a:defRPr/>
            </a:pPr>
            <a:r>
              <a:rPr lang="en-US" b="1" dirty="0" smtClean="0">
                <a:solidFill>
                  <a:schemeClr val="accent4">
                    <a:lumMod val="50000"/>
                  </a:schemeClr>
                </a:solidFill>
              </a:rPr>
              <a:t>Agenda</a:t>
            </a:r>
            <a:endParaRPr lang="en-US" b="1" dirty="0">
              <a:solidFill>
                <a:schemeClr val="accent4">
                  <a:lumMod val="50000"/>
                </a:schemeClr>
              </a:solidFill>
            </a:endParaRPr>
          </a:p>
        </p:txBody>
      </p:sp>
      <p:sp>
        <p:nvSpPr>
          <p:cNvPr id="3" name="Content Placeholder 2"/>
          <p:cNvSpPr>
            <a:spLocks noGrp="1"/>
          </p:cNvSpPr>
          <p:nvPr>
            <p:ph idx="1"/>
          </p:nvPr>
        </p:nvSpPr>
        <p:spPr>
          <a:xfrm>
            <a:off x="457200" y="1600200"/>
            <a:ext cx="8229600" cy="4724400"/>
          </a:xfrm>
          <a:solidFill>
            <a:srgbClr val="EBE8AD">
              <a:alpha val="72000"/>
            </a:srgbClr>
          </a:solidFill>
        </p:spPr>
        <p:txBody>
          <a:bodyPr rtlCol="0">
            <a:normAutofit/>
          </a:bodyPr>
          <a:lstStyle/>
          <a:p>
            <a:pPr eaLnBrk="1" fontAlgn="auto" hangingPunct="1">
              <a:spcAft>
                <a:spcPts val="0"/>
              </a:spcAft>
              <a:buFont typeface="Arial" pitchFamily="34" charset="0"/>
              <a:buChar char="•"/>
              <a:defRPr/>
            </a:pPr>
            <a:r>
              <a:rPr lang="en-US" sz="3600" dirty="0" smtClean="0">
                <a:solidFill>
                  <a:srgbClr val="403152"/>
                </a:solidFill>
                <a:latin typeface="+mj-lt"/>
              </a:rPr>
              <a:t>Why Important</a:t>
            </a:r>
          </a:p>
          <a:p>
            <a:pPr eaLnBrk="1" fontAlgn="auto" hangingPunct="1">
              <a:spcAft>
                <a:spcPts val="0"/>
              </a:spcAft>
              <a:buFont typeface="Arial" pitchFamily="34" charset="0"/>
              <a:buChar char="•"/>
              <a:defRPr/>
            </a:pPr>
            <a:r>
              <a:rPr lang="en-US" sz="3600" dirty="0" smtClean="0">
                <a:solidFill>
                  <a:srgbClr val="403152"/>
                </a:solidFill>
                <a:latin typeface="+mj-lt"/>
              </a:rPr>
              <a:t>Overview of Ethics Board</a:t>
            </a:r>
          </a:p>
          <a:p>
            <a:pPr eaLnBrk="1" fontAlgn="auto" hangingPunct="1">
              <a:spcAft>
                <a:spcPts val="0"/>
              </a:spcAft>
              <a:buFont typeface="Arial" pitchFamily="34" charset="0"/>
              <a:buChar char="•"/>
              <a:defRPr/>
            </a:pPr>
            <a:r>
              <a:rPr lang="en-US" sz="3600" dirty="0" smtClean="0">
                <a:solidFill>
                  <a:srgbClr val="403152"/>
                </a:solidFill>
                <a:latin typeface="+mj-lt"/>
              </a:rPr>
              <a:t>Major Subject Areas of the Law</a:t>
            </a:r>
          </a:p>
          <a:p>
            <a:pPr lvl="1" eaLnBrk="1" fontAlgn="auto" hangingPunct="1">
              <a:spcAft>
                <a:spcPts val="0"/>
              </a:spcAft>
              <a:buFont typeface="Wingdings" pitchFamily="2" charset="2"/>
              <a:buChar char="ü"/>
              <a:defRPr/>
            </a:pPr>
            <a:r>
              <a:rPr lang="en-US" sz="3400" dirty="0" smtClean="0">
                <a:solidFill>
                  <a:srgbClr val="403152"/>
                </a:solidFill>
                <a:latin typeface="+mj-lt"/>
              </a:rPr>
              <a:t>Conflicts of Interest</a:t>
            </a:r>
          </a:p>
          <a:p>
            <a:pPr lvl="1" eaLnBrk="1" fontAlgn="auto" hangingPunct="1">
              <a:spcAft>
                <a:spcPts val="0"/>
              </a:spcAft>
              <a:buFont typeface="Wingdings" pitchFamily="2" charset="2"/>
              <a:buChar char="ü"/>
              <a:defRPr/>
            </a:pPr>
            <a:r>
              <a:rPr lang="en-US" sz="3400" dirty="0" smtClean="0">
                <a:solidFill>
                  <a:srgbClr val="403152"/>
                </a:solidFill>
                <a:latin typeface="+mj-lt"/>
              </a:rPr>
              <a:t>Gifts</a:t>
            </a:r>
          </a:p>
          <a:p>
            <a:pPr lvl="1" eaLnBrk="1" fontAlgn="auto" hangingPunct="1">
              <a:spcAft>
                <a:spcPts val="0"/>
              </a:spcAft>
              <a:buFont typeface="Wingdings" pitchFamily="2" charset="2"/>
              <a:buChar char="ü"/>
              <a:defRPr/>
            </a:pPr>
            <a:r>
              <a:rPr lang="en-US" sz="3400" dirty="0" smtClean="0">
                <a:solidFill>
                  <a:srgbClr val="403152"/>
                </a:solidFill>
                <a:latin typeface="+mj-lt"/>
              </a:rPr>
              <a:t>Use of University Resources</a:t>
            </a:r>
          </a:p>
          <a:p>
            <a:pPr lvl="1" eaLnBrk="1" fontAlgn="auto" hangingPunct="1">
              <a:spcAft>
                <a:spcPts val="0"/>
              </a:spcAft>
              <a:buFont typeface="Wingdings" pitchFamily="2" charset="2"/>
              <a:buChar char="ü"/>
              <a:defRPr/>
            </a:pPr>
            <a:r>
              <a:rPr lang="en-US" sz="3400" dirty="0" smtClean="0">
                <a:solidFill>
                  <a:srgbClr val="403152"/>
                </a:solidFill>
                <a:latin typeface="+mj-lt"/>
              </a:rPr>
              <a:t>Outside Employment</a:t>
            </a:r>
          </a:p>
          <a:p>
            <a:pPr marL="514350" indent="-514350" eaLnBrk="1" fontAlgn="auto" hangingPunct="1">
              <a:spcAft>
                <a:spcPts val="0"/>
              </a:spcAft>
              <a:buFont typeface="Arial" pitchFamily="34" charset="0"/>
              <a:buNone/>
              <a:defRPr/>
            </a:pPr>
            <a:endParaRPr lang="en-US" sz="3600" dirty="0">
              <a:solidFill>
                <a:srgbClr val="403152"/>
              </a:solidFill>
              <a:latin typeface="+mj-lt"/>
            </a:endParaRPr>
          </a:p>
        </p:txBody>
      </p:sp>
      <p:sp>
        <p:nvSpPr>
          <p:cNvPr id="6" name="Slide Number Placeholder 5"/>
          <p:cNvSpPr>
            <a:spLocks noGrp="1"/>
          </p:cNvSpPr>
          <p:nvPr>
            <p:ph type="sldNum" sz="quarter" idx="12"/>
          </p:nvPr>
        </p:nvSpPr>
        <p:spPr/>
        <p:txBody>
          <a:bodyPr/>
          <a:lstStyle/>
          <a:p>
            <a:pPr>
              <a:defRPr/>
            </a:pPr>
            <a:fld id="{86E82D0E-D522-4613-8CBE-DA1EB1A736CB}" type="slidenum">
              <a:rPr lang="en-US"/>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a:bodyPr>
          <a:lstStyle/>
          <a:p>
            <a:pPr eaLnBrk="1" fontAlgn="auto" hangingPunct="1">
              <a:spcAft>
                <a:spcPts val="0"/>
              </a:spcAft>
              <a:defRPr/>
            </a:pPr>
            <a:r>
              <a:rPr lang="en-US" b="1" dirty="0" smtClean="0">
                <a:solidFill>
                  <a:schemeClr val="accent4">
                    <a:lumMod val="50000"/>
                  </a:schemeClr>
                </a:solidFill>
              </a:rPr>
              <a:t>Gifts - Limitations</a:t>
            </a:r>
            <a:endParaRPr lang="en-US" b="1" dirty="0">
              <a:solidFill>
                <a:schemeClr val="accent4">
                  <a:lumMod val="50000"/>
                </a:schemeClr>
              </a:solidFill>
            </a:endParaRPr>
          </a:p>
        </p:txBody>
      </p:sp>
      <p:sp>
        <p:nvSpPr>
          <p:cNvPr id="3" name="Content Placeholder 2"/>
          <p:cNvSpPr>
            <a:spLocks noGrp="1"/>
          </p:cNvSpPr>
          <p:nvPr>
            <p:ph idx="1"/>
          </p:nvPr>
        </p:nvSpPr>
        <p:spPr>
          <a:xfrm>
            <a:off x="457200" y="1600200"/>
            <a:ext cx="8229600" cy="4724400"/>
          </a:xfrm>
          <a:solidFill>
            <a:srgbClr val="EBE8AD">
              <a:alpha val="72000"/>
            </a:srgbClr>
          </a:solidFill>
        </p:spPr>
        <p:txBody>
          <a:bodyPr rtlCol="0">
            <a:normAutofit/>
          </a:bodyPr>
          <a:lstStyle/>
          <a:p>
            <a:pPr marL="457200" indent="-457200" eaLnBrk="1" fontAlgn="auto" hangingPunct="1">
              <a:spcAft>
                <a:spcPts val="0"/>
              </a:spcAft>
              <a:buFont typeface="Arial" pitchFamily="34" charset="0"/>
              <a:buNone/>
              <a:defRPr/>
            </a:pPr>
            <a:endParaRPr lang="en-US" b="1" dirty="0" smtClean="0">
              <a:solidFill>
                <a:schemeClr val="accent4">
                  <a:lumMod val="50000"/>
                </a:schemeClr>
              </a:solidFill>
            </a:endParaRPr>
          </a:p>
          <a:p>
            <a:pPr marL="457200" indent="-457200" eaLnBrk="1" fontAlgn="auto" hangingPunct="1">
              <a:spcAft>
                <a:spcPts val="0"/>
              </a:spcAft>
              <a:buFont typeface="Arial" pitchFamily="34" charset="0"/>
              <a:buNone/>
              <a:defRPr/>
            </a:pPr>
            <a:r>
              <a:rPr lang="en-US" b="1" dirty="0" smtClean="0">
                <a:solidFill>
                  <a:schemeClr val="accent4">
                    <a:lumMod val="50000"/>
                  </a:schemeClr>
                </a:solidFill>
                <a:latin typeface="+mj-lt"/>
              </a:rPr>
              <a:t>Two Types of Employees:</a:t>
            </a:r>
          </a:p>
          <a:p>
            <a:pPr lvl="1" eaLnBrk="1" fontAlgn="auto" hangingPunct="1">
              <a:spcAft>
                <a:spcPts val="0"/>
              </a:spcAft>
              <a:buFont typeface="Arial" pitchFamily="34" charset="0"/>
              <a:buChar char="–"/>
              <a:defRPr/>
            </a:pPr>
            <a:r>
              <a:rPr lang="en-US" sz="3200" dirty="0" smtClean="0">
                <a:solidFill>
                  <a:srgbClr val="403152"/>
                </a:solidFill>
                <a:latin typeface="+mj-lt"/>
              </a:rPr>
              <a:t>Those who DO NOT participate in  decisions to acquire goods &amp; services</a:t>
            </a:r>
          </a:p>
          <a:p>
            <a:pPr lvl="1" eaLnBrk="1" fontAlgn="auto" hangingPunct="1">
              <a:spcAft>
                <a:spcPts val="0"/>
              </a:spcAft>
              <a:buFont typeface="Arial" pitchFamily="34" charset="0"/>
              <a:buChar char="–"/>
              <a:defRPr/>
            </a:pPr>
            <a:r>
              <a:rPr lang="en-US" sz="3200" dirty="0" smtClean="0">
                <a:solidFill>
                  <a:srgbClr val="403152"/>
                </a:solidFill>
                <a:latin typeface="+mj-lt"/>
              </a:rPr>
              <a:t>Those who do (section 4 employees)</a:t>
            </a:r>
          </a:p>
          <a:p>
            <a:pPr marL="0" indent="0" eaLnBrk="1" fontAlgn="auto" hangingPunct="1">
              <a:spcAft>
                <a:spcPts val="0"/>
              </a:spcAft>
              <a:buFont typeface="Arial" pitchFamily="34" charset="0"/>
              <a:buNone/>
              <a:defRPr/>
            </a:pPr>
            <a:endParaRPr lang="en-US" sz="2000" dirty="0" smtClean="0">
              <a:solidFill>
                <a:srgbClr val="403152"/>
              </a:solidFill>
              <a:latin typeface="+mj-lt"/>
            </a:endParaRPr>
          </a:p>
          <a:p>
            <a:pPr marL="0" indent="0" eaLnBrk="1" fontAlgn="auto" hangingPunct="1">
              <a:spcAft>
                <a:spcPts val="0"/>
              </a:spcAft>
              <a:buFont typeface="Arial" pitchFamily="34" charset="0"/>
              <a:buNone/>
              <a:defRPr/>
            </a:pPr>
            <a:r>
              <a:rPr lang="en-US" sz="3400" dirty="0" smtClean="0">
                <a:solidFill>
                  <a:srgbClr val="403152"/>
                </a:solidFill>
                <a:latin typeface="+mj-lt"/>
              </a:rPr>
              <a:t>Different rules apply</a:t>
            </a:r>
          </a:p>
        </p:txBody>
      </p:sp>
      <p:sp>
        <p:nvSpPr>
          <p:cNvPr id="6" name="Slide Number Placeholder 5"/>
          <p:cNvSpPr>
            <a:spLocks noGrp="1"/>
          </p:cNvSpPr>
          <p:nvPr>
            <p:ph type="sldNum" sz="quarter" idx="12"/>
          </p:nvPr>
        </p:nvSpPr>
        <p:spPr/>
        <p:txBody>
          <a:bodyPr/>
          <a:lstStyle/>
          <a:p>
            <a:pPr>
              <a:defRPr/>
            </a:pPr>
            <a:fld id="{72144C4F-DF05-43B8-8C40-7FC5CDE63D6D}" type="slidenum">
              <a:rPr lang="en-US"/>
              <a:pPr>
                <a:defRPr/>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a:bodyPr>
          <a:lstStyle/>
          <a:p>
            <a:pPr eaLnBrk="1" fontAlgn="auto" hangingPunct="1">
              <a:spcAft>
                <a:spcPts val="0"/>
              </a:spcAft>
              <a:defRPr/>
            </a:pPr>
            <a:r>
              <a:rPr lang="en-US" b="1" dirty="0" smtClean="0">
                <a:solidFill>
                  <a:schemeClr val="accent4">
                    <a:lumMod val="50000"/>
                  </a:schemeClr>
                </a:solidFill>
              </a:rPr>
              <a:t>Gifts </a:t>
            </a:r>
            <a:endParaRPr lang="en-US" b="1" dirty="0">
              <a:solidFill>
                <a:schemeClr val="accent4">
                  <a:lumMod val="50000"/>
                </a:schemeClr>
              </a:solidFill>
            </a:endParaRPr>
          </a:p>
        </p:txBody>
      </p:sp>
      <p:sp>
        <p:nvSpPr>
          <p:cNvPr id="3" name="Content Placeholder 2"/>
          <p:cNvSpPr>
            <a:spLocks noGrp="1"/>
          </p:cNvSpPr>
          <p:nvPr>
            <p:ph idx="1"/>
          </p:nvPr>
        </p:nvSpPr>
        <p:spPr>
          <a:xfrm>
            <a:off x="457200" y="1600200"/>
            <a:ext cx="8229600" cy="4724400"/>
          </a:xfrm>
          <a:solidFill>
            <a:srgbClr val="EBE8AD">
              <a:alpha val="72000"/>
            </a:srgbClr>
          </a:solidFill>
        </p:spPr>
        <p:txBody>
          <a:bodyPr rtlCol="0">
            <a:normAutofit fontScale="92500" lnSpcReduction="10000"/>
          </a:bodyPr>
          <a:lstStyle/>
          <a:p>
            <a:pPr marL="457200" indent="-457200" eaLnBrk="1" fontAlgn="auto" hangingPunct="1">
              <a:spcAft>
                <a:spcPts val="0"/>
              </a:spcAft>
              <a:buFont typeface="Arial" pitchFamily="34" charset="0"/>
              <a:buNone/>
              <a:defRPr/>
            </a:pPr>
            <a:r>
              <a:rPr lang="en-US" sz="3000" b="1" dirty="0" smtClean="0">
                <a:solidFill>
                  <a:srgbClr val="403152"/>
                </a:solidFill>
                <a:latin typeface="+mj-lt"/>
              </a:rPr>
              <a:t>     Gifts</a:t>
            </a:r>
            <a:r>
              <a:rPr lang="en-US" sz="2800" b="1" dirty="0" smtClean="0">
                <a:solidFill>
                  <a:srgbClr val="403152"/>
                </a:solidFill>
                <a:latin typeface="+mj-lt"/>
              </a:rPr>
              <a:t> You May Accept if Section 4 DOES NOT Apply to You</a:t>
            </a:r>
          </a:p>
          <a:p>
            <a:pPr lvl="1" eaLnBrk="1" fontAlgn="auto" hangingPunct="1">
              <a:spcAft>
                <a:spcPts val="0"/>
              </a:spcAft>
              <a:buFont typeface="Arial" pitchFamily="34" charset="0"/>
              <a:buChar char="•"/>
              <a:defRPr/>
            </a:pPr>
            <a:r>
              <a:rPr lang="en-US" dirty="0" smtClean="0">
                <a:solidFill>
                  <a:srgbClr val="403152"/>
                </a:solidFill>
                <a:latin typeface="+mj-lt"/>
              </a:rPr>
              <a:t>Informational materials, promo items of nominal value, and others </a:t>
            </a:r>
          </a:p>
          <a:p>
            <a:pPr lvl="1" eaLnBrk="1" fontAlgn="auto" hangingPunct="1">
              <a:spcAft>
                <a:spcPts val="0"/>
              </a:spcAft>
              <a:buFont typeface="Arial" pitchFamily="34" charset="0"/>
              <a:buChar char="•"/>
              <a:defRPr/>
            </a:pPr>
            <a:r>
              <a:rPr lang="en-US" dirty="0" smtClean="0">
                <a:solidFill>
                  <a:srgbClr val="403152"/>
                </a:solidFill>
                <a:latin typeface="+mj-lt"/>
              </a:rPr>
              <a:t>Items up to value of $50 from a single source in a calendar year</a:t>
            </a:r>
            <a:endParaRPr lang="en-US" dirty="0" smtClean="0">
              <a:solidFill>
                <a:srgbClr val="403152"/>
              </a:solidFill>
            </a:endParaRPr>
          </a:p>
          <a:p>
            <a:pPr lvl="1" eaLnBrk="1" fontAlgn="auto" hangingPunct="1">
              <a:spcAft>
                <a:spcPts val="0"/>
              </a:spcAft>
              <a:buFont typeface="Arial" pitchFamily="34" charset="0"/>
              <a:buChar char="•"/>
              <a:defRPr/>
            </a:pPr>
            <a:r>
              <a:rPr lang="en-US" dirty="0" smtClean="0">
                <a:solidFill>
                  <a:srgbClr val="403152"/>
                </a:solidFill>
                <a:latin typeface="+mj-lt"/>
              </a:rPr>
              <a:t>Items you may accept that exceed $50</a:t>
            </a:r>
          </a:p>
          <a:p>
            <a:pPr lvl="2" eaLnBrk="1" fontAlgn="auto" hangingPunct="1">
              <a:spcAft>
                <a:spcPts val="0"/>
              </a:spcAft>
              <a:buFont typeface="Arial" pitchFamily="34" charset="0"/>
              <a:buChar char="•"/>
              <a:defRPr/>
            </a:pPr>
            <a:r>
              <a:rPr lang="en-US" dirty="0" smtClean="0">
                <a:solidFill>
                  <a:srgbClr val="403152"/>
                </a:solidFill>
                <a:latin typeface="+mj-lt"/>
              </a:rPr>
              <a:t>Unsolicited flowers, plants</a:t>
            </a:r>
          </a:p>
          <a:p>
            <a:pPr lvl="1" eaLnBrk="1" fontAlgn="auto" hangingPunct="1">
              <a:spcAft>
                <a:spcPts val="0"/>
              </a:spcAft>
              <a:buFont typeface="Arial" pitchFamily="34" charset="0"/>
              <a:buChar char="•"/>
              <a:defRPr/>
            </a:pPr>
            <a:r>
              <a:rPr lang="en-US" dirty="0" smtClean="0">
                <a:solidFill>
                  <a:srgbClr val="403152"/>
                </a:solidFill>
                <a:latin typeface="+mj-lt"/>
              </a:rPr>
              <a:t>Items exempt from definition of ‘gift’</a:t>
            </a:r>
          </a:p>
          <a:p>
            <a:pPr lvl="2" eaLnBrk="1" fontAlgn="auto" hangingPunct="1">
              <a:spcAft>
                <a:spcPts val="0"/>
              </a:spcAft>
              <a:buFont typeface="Arial" pitchFamily="34" charset="0"/>
              <a:buChar char="•"/>
              <a:defRPr/>
            </a:pPr>
            <a:r>
              <a:rPr lang="en-US" dirty="0" smtClean="0">
                <a:solidFill>
                  <a:srgbClr val="403152"/>
                </a:solidFill>
                <a:latin typeface="+mj-lt"/>
              </a:rPr>
              <a:t>Item from friend or family</a:t>
            </a:r>
          </a:p>
          <a:p>
            <a:pPr lvl="2" eaLnBrk="1" fontAlgn="auto" hangingPunct="1">
              <a:spcAft>
                <a:spcPts val="0"/>
              </a:spcAft>
              <a:buFont typeface="Arial" pitchFamily="34" charset="0"/>
              <a:buChar char="•"/>
              <a:defRPr/>
            </a:pPr>
            <a:r>
              <a:rPr lang="en-US" dirty="0">
                <a:solidFill>
                  <a:srgbClr val="403152"/>
                </a:solidFill>
                <a:latin typeface="+mj-lt"/>
              </a:rPr>
              <a:t>Item exchanged with co-worker,  and others</a:t>
            </a:r>
          </a:p>
        </p:txBody>
      </p:sp>
      <p:sp>
        <p:nvSpPr>
          <p:cNvPr id="6" name="Slide Number Placeholder 5"/>
          <p:cNvSpPr>
            <a:spLocks noGrp="1"/>
          </p:cNvSpPr>
          <p:nvPr>
            <p:ph type="sldNum" sz="quarter" idx="12"/>
          </p:nvPr>
        </p:nvSpPr>
        <p:spPr/>
        <p:txBody>
          <a:bodyPr/>
          <a:lstStyle/>
          <a:p>
            <a:pPr>
              <a:defRPr/>
            </a:pPr>
            <a:fld id="{B070148C-EC6B-4E37-8971-4A3F31AAF72A}" type="slidenum">
              <a:rPr lang="en-US"/>
              <a:pPr>
                <a:defRPr/>
              </a:pPr>
              <a:t>21</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a:bodyPr>
          <a:lstStyle/>
          <a:p>
            <a:pPr eaLnBrk="1" fontAlgn="auto" hangingPunct="1">
              <a:spcAft>
                <a:spcPts val="0"/>
              </a:spcAft>
              <a:defRPr/>
            </a:pPr>
            <a:r>
              <a:rPr lang="en-US" b="1" dirty="0" smtClean="0">
                <a:solidFill>
                  <a:schemeClr val="accent4">
                    <a:lumMod val="50000"/>
                  </a:schemeClr>
                </a:solidFill>
              </a:rPr>
              <a:t>Gifts</a:t>
            </a:r>
            <a:endParaRPr lang="en-US" b="1" dirty="0">
              <a:solidFill>
                <a:schemeClr val="accent4">
                  <a:lumMod val="50000"/>
                </a:schemeClr>
              </a:solidFill>
            </a:endParaRPr>
          </a:p>
        </p:txBody>
      </p:sp>
      <p:sp>
        <p:nvSpPr>
          <p:cNvPr id="3" name="Content Placeholder 2"/>
          <p:cNvSpPr>
            <a:spLocks noGrp="1"/>
          </p:cNvSpPr>
          <p:nvPr>
            <p:ph idx="1"/>
          </p:nvPr>
        </p:nvSpPr>
        <p:spPr>
          <a:xfrm>
            <a:off x="457200" y="1600200"/>
            <a:ext cx="8229600" cy="4724400"/>
          </a:xfrm>
          <a:solidFill>
            <a:srgbClr val="EBE8AD">
              <a:alpha val="72000"/>
            </a:srgbClr>
          </a:solidFill>
        </p:spPr>
        <p:txBody>
          <a:bodyPr rtlCol="0">
            <a:normAutofit/>
          </a:bodyPr>
          <a:lstStyle/>
          <a:p>
            <a:pPr marL="457200" indent="-457200" eaLnBrk="1" fontAlgn="auto" hangingPunct="1">
              <a:spcAft>
                <a:spcPts val="0"/>
              </a:spcAft>
              <a:buFont typeface="Arial" pitchFamily="34" charset="0"/>
              <a:buNone/>
              <a:defRPr/>
            </a:pPr>
            <a:r>
              <a:rPr lang="en-US" sz="3000" b="1" dirty="0" smtClean="0">
                <a:solidFill>
                  <a:schemeClr val="accent4">
                    <a:lumMod val="50000"/>
                  </a:schemeClr>
                </a:solidFill>
                <a:latin typeface="+mj-lt"/>
              </a:rPr>
              <a:t>     </a:t>
            </a:r>
            <a:r>
              <a:rPr lang="en-US" sz="3000" b="1" dirty="0" smtClean="0">
                <a:solidFill>
                  <a:srgbClr val="403152"/>
                </a:solidFill>
                <a:latin typeface="+mj-lt"/>
              </a:rPr>
              <a:t>Stricter rules apply to employees who participate in decisions to acquire goods and services (section 4 employees)</a:t>
            </a:r>
          </a:p>
          <a:p>
            <a:pPr marL="457200" indent="-457200" eaLnBrk="1" fontAlgn="auto" hangingPunct="1">
              <a:spcAft>
                <a:spcPts val="0"/>
              </a:spcAft>
              <a:buFont typeface="Arial" pitchFamily="34" charset="0"/>
              <a:buNone/>
              <a:defRPr/>
            </a:pPr>
            <a:endParaRPr lang="en-US" sz="2800" b="1" dirty="0" smtClean="0">
              <a:solidFill>
                <a:srgbClr val="403152"/>
              </a:solidFill>
              <a:latin typeface="+mj-lt"/>
            </a:endParaRPr>
          </a:p>
          <a:p>
            <a:pPr marL="457200" indent="-457200" eaLnBrk="1" fontAlgn="auto" hangingPunct="1">
              <a:spcAft>
                <a:spcPts val="0"/>
              </a:spcAft>
              <a:buFont typeface="Arial" pitchFamily="34" charset="0"/>
              <a:buNone/>
              <a:defRPr/>
            </a:pPr>
            <a:r>
              <a:rPr lang="en-US" sz="2800" dirty="0" smtClean="0">
                <a:solidFill>
                  <a:srgbClr val="403152"/>
                </a:solidFill>
                <a:latin typeface="+mj-lt"/>
              </a:rPr>
              <a:t>      ‘Participate’ means to take part personally and substantially through approval, disapproval, decision, recommendation, the rendering of advice, investigation or otherwise.</a:t>
            </a:r>
          </a:p>
          <a:p>
            <a:pPr marL="457200" indent="-457200" eaLnBrk="1" fontAlgn="auto" hangingPunct="1">
              <a:spcAft>
                <a:spcPts val="0"/>
              </a:spcAft>
              <a:buFont typeface="Arial" pitchFamily="34" charset="0"/>
              <a:buNone/>
              <a:defRPr/>
            </a:pPr>
            <a:endParaRPr lang="en-US" sz="3000" b="1" dirty="0" smtClean="0">
              <a:solidFill>
                <a:srgbClr val="403152"/>
              </a:solidFill>
              <a:latin typeface="+mj-lt"/>
            </a:endParaRPr>
          </a:p>
        </p:txBody>
      </p:sp>
      <p:sp>
        <p:nvSpPr>
          <p:cNvPr id="6" name="Slide Number Placeholder 5"/>
          <p:cNvSpPr>
            <a:spLocks noGrp="1"/>
          </p:cNvSpPr>
          <p:nvPr>
            <p:ph type="sldNum" sz="quarter" idx="12"/>
          </p:nvPr>
        </p:nvSpPr>
        <p:spPr/>
        <p:txBody>
          <a:bodyPr/>
          <a:lstStyle/>
          <a:p>
            <a:pPr>
              <a:defRPr/>
            </a:pPr>
            <a:fld id="{98E0D26E-7F1F-4487-A62A-EE4165337BB3}" type="slidenum">
              <a:rPr lang="en-US"/>
              <a:pPr>
                <a:defRPr/>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a:bodyPr>
          <a:lstStyle/>
          <a:p>
            <a:pPr eaLnBrk="1" fontAlgn="auto" hangingPunct="1">
              <a:spcAft>
                <a:spcPts val="0"/>
              </a:spcAft>
              <a:defRPr/>
            </a:pPr>
            <a:r>
              <a:rPr lang="en-US" b="1" dirty="0" smtClean="0">
                <a:solidFill>
                  <a:schemeClr val="accent4">
                    <a:lumMod val="50000"/>
                  </a:schemeClr>
                </a:solidFill>
              </a:rPr>
              <a:t>Gifts</a:t>
            </a:r>
            <a:endParaRPr lang="en-US" b="1" dirty="0">
              <a:solidFill>
                <a:schemeClr val="accent4">
                  <a:lumMod val="50000"/>
                </a:schemeClr>
              </a:solidFill>
            </a:endParaRPr>
          </a:p>
        </p:txBody>
      </p:sp>
      <p:sp>
        <p:nvSpPr>
          <p:cNvPr id="3" name="Content Placeholder 2"/>
          <p:cNvSpPr>
            <a:spLocks noGrp="1"/>
          </p:cNvSpPr>
          <p:nvPr>
            <p:ph idx="1"/>
          </p:nvPr>
        </p:nvSpPr>
        <p:spPr>
          <a:xfrm>
            <a:off x="457200" y="1600200"/>
            <a:ext cx="8229600" cy="4724400"/>
          </a:xfrm>
          <a:solidFill>
            <a:srgbClr val="EBE8AD">
              <a:alpha val="72000"/>
            </a:srgbClr>
          </a:solidFill>
        </p:spPr>
        <p:txBody>
          <a:bodyPr rtlCol="0">
            <a:normAutofit/>
          </a:bodyPr>
          <a:lstStyle/>
          <a:p>
            <a:pPr marL="457200" indent="-457200" eaLnBrk="1" fontAlgn="auto" hangingPunct="1">
              <a:spcAft>
                <a:spcPts val="0"/>
              </a:spcAft>
              <a:buFont typeface="Arial" pitchFamily="34" charset="0"/>
              <a:buNone/>
              <a:defRPr/>
            </a:pPr>
            <a:r>
              <a:rPr lang="en-US" sz="3000" b="1" dirty="0" smtClean="0">
                <a:solidFill>
                  <a:srgbClr val="403152"/>
                </a:solidFill>
              </a:rPr>
              <a:t>     </a:t>
            </a:r>
            <a:r>
              <a:rPr lang="en-US" sz="3000" b="1" dirty="0" smtClean="0">
                <a:solidFill>
                  <a:srgbClr val="403152"/>
                </a:solidFill>
                <a:latin typeface="+mj-lt"/>
              </a:rPr>
              <a:t>Gifts</a:t>
            </a:r>
            <a:r>
              <a:rPr lang="en-US" sz="2800" b="1" dirty="0" smtClean="0">
                <a:solidFill>
                  <a:srgbClr val="403152"/>
                </a:solidFill>
                <a:latin typeface="+mj-lt"/>
              </a:rPr>
              <a:t> You May Accept if Section 4 DOES Apply to You</a:t>
            </a:r>
          </a:p>
          <a:p>
            <a:pPr lvl="1" eaLnBrk="1" fontAlgn="auto" hangingPunct="1">
              <a:spcAft>
                <a:spcPts val="0"/>
              </a:spcAft>
              <a:buFont typeface="Arial" pitchFamily="34" charset="0"/>
              <a:buChar char="•"/>
              <a:defRPr/>
            </a:pPr>
            <a:r>
              <a:rPr lang="en-US" dirty="0" smtClean="0">
                <a:solidFill>
                  <a:srgbClr val="403152"/>
                </a:solidFill>
                <a:latin typeface="+mj-lt"/>
              </a:rPr>
              <a:t>Gifts from friends and family NOT intended to influence University;</a:t>
            </a:r>
          </a:p>
          <a:p>
            <a:pPr lvl="1" eaLnBrk="1" fontAlgn="auto" hangingPunct="1">
              <a:spcAft>
                <a:spcPts val="0"/>
              </a:spcAft>
              <a:buFont typeface="Arial" pitchFamily="34" charset="0"/>
              <a:buChar char="•"/>
              <a:defRPr/>
            </a:pPr>
            <a:r>
              <a:rPr lang="en-US" dirty="0" smtClean="0">
                <a:solidFill>
                  <a:srgbClr val="403152"/>
                </a:solidFill>
                <a:latin typeface="+mj-lt"/>
              </a:rPr>
              <a:t>Awards/prizes in recognition of academic or scientific achievement;</a:t>
            </a:r>
          </a:p>
          <a:p>
            <a:pPr lvl="1" eaLnBrk="1" fontAlgn="auto" hangingPunct="1">
              <a:spcAft>
                <a:spcPts val="0"/>
              </a:spcAft>
              <a:buFont typeface="Arial" pitchFamily="34" charset="0"/>
              <a:buChar char="•"/>
              <a:defRPr/>
            </a:pPr>
            <a:r>
              <a:rPr lang="en-US" dirty="0" smtClean="0">
                <a:solidFill>
                  <a:srgbClr val="403152"/>
                </a:solidFill>
                <a:latin typeface="+mj-lt"/>
              </a:rPr>
              <a:t>Promo items of nominal value;</a:t>
            </a:r>
          </a:p>
          <a:p>
            <a:pPr lvl="1" eaLnBrk="1" fontAlgn="auto" hangingPunct="1">
              <a:spcAft>
                <a:spcPts val="0"/>
              </a:spcAft>
              <a:buFont typeface="Arial" pitchFamily="34" charset="0"/>
              <a:buChar char="•"/>
              <a:defRPr/>
            </a:pPr>
            <a:r>
              <a:rPr lang="en-US" dirty="0" smtClean="0">
                <a:solidFill>
                  <a:srgbClr val="403152"/>
                </a:solidFill>
                <a:latin typeface="+mj-lt"/>
              </a:rPr>
              <a:t>Food &amp; beverages at hosted receptions related to your official duties; and others.</a:t>
            </a:r>
          </a:p>
          <a:p>
            <a:pPr lvl="1" eaLnBrk="1" fontAlgn="auto" hangingPunct="1">
              <a:spcAft>
                <a:spcPts val="0"/>
              </a:spcAft>
              <a:buFont typeface="Arial" pitchFamily="34" charset="0"/>
              <a:buChar char="•"/>
              <a:defRPr/>
            </a:pPr>
            <a:endParaRPr lang="en-US" dirty="0" smtClean="0">
              <a:solidFill>
                <a:srgbClr val="403152"/>
              </a:solidFill>
            </a:endParaRPr>
          </a:p>
        </p:txBody>
      </p:sp>
      <p:sp>
        <p:nvSpPr>
          <p:cNvPr id="6" name="Slide Number Placeholder 5"/>
          <p:cNvSpPr>
            <a:spLocks noGrp="1"/>
          </p:cNvSpPr>
          <p:nvPr>
            <p:ph type="sldNum" sz="quarter" idx="12"/>
          </p:nvPr>
        </p:nvSpPr>
        <p:spPr/>
        <p:txBody>
          <a:bodyPr/>
          <a:lstStyle/>
          <a:p>
            <a:pPr>
              <a:defRPr/>
            </a:pPr>
            <a:fld id="{6E7EDFE8-4489-4283-9FC2-0B91C127BD60}" type="slidenum">
              <a:rPr lang="en-US"/>
              <a:pPr>
                <a:defRPr/>
              </a:pP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a:bodyPr>
          <a:lstStyle/>
          <a:p>
            <a:pPr eaLnBrk="1" fontAlgn="auto" hangingPunct="1">
              <a:spcAft>
                <a:spcPts val="0"/>
              </a:spcAft>
              <a:defRPr/>
            </a:pPr>
            <a:r>
              <a:rPr lang="en-US" b="1" dirty="0" smtClean="0">
                <a:solidFill>
                  <a:schemeClr val="accent4">
                    <a:lumMod val="50000"/>
                  </a:schemeClr>
                </a:solidFill>
              </a:rPr>
              <a:t>Gifts</a:t>
            </a:r>
            <a:endParaRPr lang="en-US" b="1" dirty="0">
              <a:solidFill>
                <a:schemeClr val="accent4">
                  <a:lumMod val="50000"/>
                </a:schemeClr>
              </a:solidFill>
            </a:endParaRPr>
          </a:p>
        </p:txBody>
      </p:sp>
      <p:sp>
        <p:nvSpPr>
          <p:cNvPr id="3" name="Content Placeholder 2"/>
          <p:cNvSpPr>
            <a:spLocks noGrp="1"/>
          </p:cNvSpPr>
          <p:nvPr>
            <p:ph idx="1"/>
          </p:nvPr>
        </p:nvSpPr>
        <p:spPr>
          <a:xfrm>
            <a:off x="457200" y="1600200"/>
            <a:ext cx="8229600" cy="4876800"/>
          </a:xfrm>
          <a:solidFill>
            <a:srgbClr val="EBE8AD">
              <a:alpha val="72000"/>
            </a:srgbClr>
          </a:solidFill>
        </p:spPr>
        <p:txBody>
          <a:bodyPr rtlCol="0">
            <a:noAutofit/>
          </a:bodyPr>
          <a:lstStyle/>
          <a:p>
            <a:pPr marL="457200" indent="0" eaLnBrk="1" fontAlgn="auto" hangingPunct="1">
              <a:spcBef>
                <a:spcPts val="0"/>
              </a:spcBef>
              <a:spcAft>
                <a:spcPts val="0"/>
              </a:spcAft>
              <a:buFont typeface="Arial" pitchFamily="34" charset="0"/>
              <a:buNone/>
              <a:defRPr/>
            </a:pPr>
            <a:r>
              <a:rPr lang="en-US" sz="3000" b="1" dirty="0" smtClean="0">
                <a:solidFill>
                  <a:srgbClr val="403152"/>
                </a:solidFill>
                <a:latin typeface="+mj-lt"/>
              </a:rPr>
              <a:t>The rules about free food and beverage are complex, but here are a few tips:</a:t>
            </a:r>
          </a:p>
          <a:p>
            <a:pPr lvl="1" eaLnBrk="1" fontAlgn="auto" hangingPunct="1">
              <a:spcBef>
                <a:spcPts val="0"/>
              </a:spcBef>
              <a:spcAft>
                <a:spcPts val="0"/>
              </a:spcAft>
              <a:buFont typeface="Arial" pitchFamily="34" charset="0"/>
              <a:buChar char="•"/>
              <a:defRPr/>
            </a:pPr>
            <a:r>
              <a:rPr lang="en-US" dirty="0" smtClean="0">
                <a:solidFill>
                  <a:srgbClr val="403152"/>
                </a:solidFill>
                <a:latin typeface="+mj-lt"/>
              </a:rPr>
              <a:t>All employees (even “section 4”), can generally accept free food and beverage at hosted receptions related to the employee's official duties </a:t>
            </a:r>
            <a:r>
              <a:rPr lang="en-US" u="sng" dirty="0" smtClean="0">
                <a:solidFill>
                  <a:srgbClr val="403152"/>
                </a:solidFill>
                <a:latin typeface="+mj-lt"/>
              </a:rPr>
              <a:t>or</a:t>
            </a:r>
            <a:r>
              <a:rPr lang="en-US" dirty="0" smtClean="0">
                <a:solidFill>
                  <a:srgbClr val="403152"/>
                </a:solidFill>
                <a:latin typeface="+mj-lt"/>
              </a:rPr>
              <a:t> at civic, charitable, governmental and community events.</a:t>
            </a:r>
          </a:p>
          <a:p>
            <a:pPr lvl="1" eaLnBrk="1" fontAlgn="auto" hangingPunct="1">
              <a:spcBef>
                <a:spcPts val="0"/>
              </a:spcBef>
              <a:spcAft>
                <a:spcPts val="0"/>
              </a:spcAft>
              <a:buFont typeface="Arial" pitchFamily="34" charset="0"/>
              <a:buChar char="•"/>
              <a:defRPr/>
            </a:pPr>
            <a:r>
              <a:rPr lang="en-US" dirty="0" smtClean="0">
                <a:solidFill>
                  <a:srgbClr val="403152"/>
                </a:solidFill>
                <a:latin typeface="+mj-lt"/>
              </a:rPr>
              <a:t>But that wouldn’t cover a “sit-down meal”…</a:t>
            </a:r>
          </a:p>
          <a:p>
            <a:pPr lvl="1" eaLnBrk="1" fontAlgn="auto" hangingPunct="1">
              <a:spcBef>
                <a:spcPts val="0"/>
              </a:spcBef>
              <a:spcAft>
                <a:spcPts val="0"/>
              </a:spcAft>
              <a:buFont typeface="Arial" pitchFamily="34" charset="0"/>
              <a:buChar char="•"/>
              <a:defRPr/>
            </a:pPr>
            <a:r>
              <a:rPr lang="en-US" dirty="0" smtClean="0">
                <a:solidFill>
                  <a:srgbClr val="403152"/>
                </a:solidFill>
                <a:latin typeface="+mj-lt"/>
              </a:rPr>
              <a:t>Non-section 4 employees can usually accept a “sit-down meal” if it is related to the employee’s official duties.</a:t>
            </a:r>
          </a:p>
        </p:txBody>
      </p:sp>
      <p:sp>
        <p:nvSpPr>
          <p:cNvPr id="6" name="Slide Number Placeholder 5"/>
          <p:cNvSpPr>
            <a:spLocks noGrp="1"/>
          </p:cNvSpPr>
          <p:nvPr>
            <p:ph type="sldNum" sz="quarter" idx="12"/>
          </p:nvPr>
        </p:nvSpPr>
        <p:spPr/>
        <p:txBody>
          <a:bodyPr/>
          <a:lstStyle/>
          <a:p>
            <a:pPr>
              <a:defRPr/>
            </a:pPr>
            <a:fld id="{763BFD10-8FE1-4B2E-B7AC-04A8E89B3F77}" type="slidenum">
              <a:rPr lang="en-US"/>
              <a:pPr>
                <a:defRPr/>
              </a:pPr>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a:bodyPr>
          <a:lstStyle/>
          <a:p>
            <a:pPr eaLnBrk="1" fontAlgn="auto" hangingPunct="1">
              <a:spcAft>
                <a:spcPts val="0"/>
              </a:spcAft>
              <a:defRPr/>
            </a:pPr>
            <a:r>
              <a:rPr lang="en-US" b="1" dirty="0" smtClean="0">
                <a:solidFill>
                  <a:schemeClr val="accent4">
                    <a:lumMod val="50000"/>
                  </a:schemeClr>
                </a:solidFill>
              </a:rPr>
              <a:t>Gifts</a:t>
            </a:r>
            <a:endParaRPr lang="en-US" b="1" dirty="0">
              <a:solidFill>
                <a:schemeClr val="accent4">
                  <a:lumMod val="50000"/>
                </a:schemeClr>
              </a:solidFill>
            </a:endParaRPr>
          </a:p>
        </p:txBody>
      </p:sp>
      <p:sp>
        <p:nvSpPr>
          <p:cNvPr id="3" name="Content Placeholder 2"/>
          <p:cNvSpPr>
            <a:spLocks noGrp="1"/>
          </p:cNvSpPr>
          <p:nvPr>
            <p:ph idx="1"/>
          </p:nvPr>
        </p:nvSpPr>
        <p:spPr>
          <a:xfrm>
            <a:off x="457200" y="1600200"/>
            <a:ext cx="8229600" cy="4724400"/>
          </a:xfrm>
          <a:solidFill>
            <a:srgbClr val="EBE8AD">
              <a:alpha val="72000"/>
            </a:srgbClr>
          </a:solidFill>
        </p:spPr>
        <p:txBody>
          <a:bodyPr rtlCol="0">
            <a:normAutofit/>
          </a:bodyPr>
          <a:lstStyle/>
          <a:p>
            <a:pPr eaLnBrk="1" fontAlgn="auto" hangingPunct="1">
              <a:spcAft>
                <a:spcPts val="0"/>
              </a:spcAft>
              <a:buFont typeface="Arial" pitchFamily="34" charset="0"/>
              <a:buChar char="•"/>
              <a:defRPr/>
            </a:pPr>
            <a:r>
              <a:rPr lang="en-US" dirty="0" smtClean="0">
                <a:solidFill>
                  <a:srgbClr val="403152"/>
                </a:solidFill>
                <a:latin typeface="+mj-lt"/>
              </a:rPr>
              <a:t>Also…</a:t>
            </a:r>
          </a:p>
          <a:p>
            <a:pPr eaLnBrk="1" fontAlgn="auto" hangingPunct="1">
              <a:spcAft>
                <a:spcPts val="0"/>
              </a:spcAft>
              <a:buFont typeface="Arial" pitchFamily="34" charset="0"/>
              <a:buNone/>
              <a:defRPr/>
            </a:pPr>
            <a:r>
              <a:rPr lang="en-US" dirty="0" smtClean="0">
                <a:solidFill>
                  <a:srgbClr val="403152"/>
                </a:solidFill>
                <a:latin typeface="+mj-lt"/>
              </a:rPr>
              <a:t>    The value of gifts given to an </a:t>
            </a:r>
            <a:r>
              <a:rPr lang="en-US" b="1" dirty="0" smtClean="0">
                <a:solidFill>
                  <a:srgbClr val="403152"/>
                </a:solidFill>
                <a:latin typeface="+mj-lt"/>
              </a:rPr>
              <a:t>employee’s family </a:t>
            </a:r>
            <a:r>
              <a:rPr lang="en-US" dirty="0" smtClean="0">
                <a:solidFill>
                  <a:srgbClr val="403152"/>
                </a:solidFill>
                <a:latin typeface="+mj-lt"/>
              </a:rPr>
              <a:t>shall be attributed to the employee for the purpose of determining whether the limit has been exceeded, unless an independent business, family or social relationship exists between the donor and the family member.</a:t>
            </a:r>
          </a:p>
          <a:p>
            <a:pPr marL="457200" indent="-457200" eaLnBrk="1" fontAlgn="auto" hangingPunct="1">
              <a:spcAft>
                <a:spcPts val="0"/>
              </a:spcAft>
              <a:buFont typeface="Arial" pitchFamily="34" charset="0"/>
              <a:buNone/>
              <a:defRPr/>
            </a:pPr>
            <a:endParaRPr lang="en-US" sz="3000" b="1" dirty="0" smtClean="0">
              <a:solidFill>
                <a:schemeClr val="accent4">
                  <a:lumMod val="50000"/>
                </a:schemeClr>
              </a:solidFill>
            </a:endParaRPr>
          </a:p>
          <a:p>
            <a:pPr marL="457200" indent="-457200" eaLnBrk="1" fontAlgn="auto" hangingPunct="1">
              <a:spcAft>
                <a:spcPts val="0"/>
              </a:spcAft>
              <a:buFont typeface="Arial" pitchFamily="34" charset="0"/>
              <a:buChar char="•"/>
              <a:defRPr/>
            </a:pPr>
            <a:endParaRPr lang="en-US" sz="3000" dirty="0" smtClean="0">
              <a:solidFill>
                <a:schemeClr val="accent4">
                  <a:lumMod val="50000"/>
                </a:schemeClr>
              </a:solidFill>
              <a:latin typeface="+mj-lt"/>
            </a:endParaRPr>
          </a:p>
        </p:txBody>
      </p:sp>
      <p:sp>
        <p:nvSpPr>
          <p:cNvPr id="6" name="Slide Number Placeholder 5"/>
          <p:cNvSpPr>
            <a:spLocks noGrp="1"/>
          </p:cNvSpPr>
          <p:nvPr>
            <p:ph type="sldNum" sz="quarter" idx="12"/>
          </p:nvPr>
        </p:nvSpPr>
        <p:spPr/>
        <p:txBody>
          <a:bodyPr/>
          <a:lstStyle/>
          <a:p>
            <a:pPr>
              <a:defRPr/>
            </a:pPr>
            <a:fld id="{9A3648F4-3DB2-4ADD-9792-B44EA47A585A}" type="slidenum">
              <a:rPr lang="en-US"/>
              <a:pPr>
                <a:defRPr/>
              </a:pPr>
              <a:t>25</a:t>
            </a:fld>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a:bodyPr>
          <a:lstStyle/>
          <a:p>
            <a:pPr eaLnBrk="1" fontAlgn="auto" hangingPunct="1">
              <a:spcAft>
                <a:spcPts val="0"/>
              </a:spcAft>
              <a:defRPr/>
            </a:pPr>
            <a:r>
              <a:rPr lang="en-US" b="1" dirty="0" smtClean="0">
                <a:solidFill>
                  <a:schemeClr val="accent4">
                    <a:lumMod val="50000"/>
                  </a:schemeClr>
                </a:solidFill>
              </a:rPr>
              <a:t>Gifts – Example #1</a:t>
            </a:r>
            <a:endParaRPr lang="en-US" b="1" dirty="0">
              <a:solidFill>
                <a:schemeClr val="accent4">
                  <a:lumMod val="50000"/>
                </a:schemeClr>
              </a:solidFill>
            </a:endParaRPr>
          </a:p>
        </p:txBody>
      </p:sp>
      <p:sp>
        <p:nvSpPr>
          <p:cNvPr id="3" name="Content Placeholder 2"/>
          <p:cNvSpPr>
            <a:spLocks noGrp="1"/>
          </p:cNvSpPr>
          <p:nvPr>
            <p:ph idx="1"/>
          </p:nvPr>
        </p:nvSpPr>
        <p:spPr>
          <a:xfrm>
            <a:off x="457200" y="1600200"/>
            <a:ext cx="8229600" cy="4724400"/>
          </a:xfrm>
          <a:solidFill>
            <a:srgbClr val="EBE8AD">
              <a:alpha val="72000"/>
            </a:srgbClr>
          </a:solidFill>
        </p:spPr>
        <p:txBody>
          <a:bodyPr rtlCol="0">
            <a:normAutofit fontScale="92500"/>
          </a:bodyPr>
          <a:lstStyle/>
          <a:p>
            <a:pPr marL="457200" indent="-457200" eaLnBrk="1" fontAlgn="auto" hangingPunct="1">
              <a:spcAft>
                <a:spcPts val="0"/>
              </a:spcAft>
              <a:buFont typeface="Arial" pitchFamily="34" charset="0"/>
              <a:buNone/>
              <a:defRPr/>
            </a:pPr>
            <a:r>
              <a:rPr lang="en-US" sz="3000" u="sng" dirty="0" smtClean="0">
                <a:solidFill>
                  <a:schemeClr val="accent4">
                    <a:lumMod val="50000"/>
                  </a:schemeClr>
                </a:solidFill>
                <a:latin typeface="+mj-lt"/>
              </a:rPr>
              <a:t>Question</a:t>
            </a:r>
            <a:r>
              <a:rPr lang="en-US" sz="3000" dirty="0" smtClean="0">
                <a:solidFill>
                  <a:schemeClr val="accent4">
                    <a:lumMod val="50000"/>
                  </a:schemeClr>
                </a:solidFill>
                <a:latin typeface="+mj-lt"/>
              </a:rPr>
              <a:t>:  My office recently hosted a group of visitors from a technology company.  They later sent us a thank you gift for doing a nice job.  Can we keep it? </a:t>
            </a:r>
          </a:p>
          <a:p>
            <a:pPr marL="457200" indent="-457200" eaLnBrk="1" fontAlgn="auto" hangingPunct="1">
              <a:spcAft>
                <a:spcPts val="0"/>
              </a:spcAft>
              <a:buFont typeface="Arial" pitchFamily="34" charset="0"/>
              <a:buNone/>
              <a:defRPr/>
            </a:pPr>
            <a:r>
              <a:rPr lang="en-US" sz="3000" u="sng" dirty="0" smtClean="0">
                <a:solidFill>
                  <a:schemeClr val="accent4">
                    <a:lumMod val="50000"/>
                  </a:schemeClr>
                </a:solidFill>
                <a:latin typeface="+mj-lt"/>
              </a:rPr>
              <a:t>Answer</a:t>
            </a:r>
            <a:r>
              <a:rPr lang="en-US" sz="3000" dirty="0" smtClean="0">
                <a:solidFill>
                  <a:schemeClr val="accent4">
                    <a:lumMod val="50000"/>
                  </a:schemeClr>
                </a:solidFill>
                <a:latin typeface="+mj-lt"/>
              </a:rPr>
              <a:t>:  It depends.</a:t>
            </a:r>
          </a:p>
          <a:p>
            <a:pPr marL="457200" indent="-457200" eaLnBrk="1" fontAlgn="auto" hangingPunct="1">
              <a:spcAft>
                <a:spcPts val="0"/>
              </a:spcAft>
              <a:buFont typeface="Arial" pitchFamily="34" charset="0"/>
              <a:buChar char="•"/>
              <a:defRPr/>
            </a:pPr>
            <a:r>
              <a:rPr lang="en-US" sz="3000" dirty="0" smtClean="0">
                <a:solidFill>
                  <a:schemeClr val="accent4">
                    <a:lumMod val="50000"/>
                  </a:schemeClr>
                </a:solidFill>
                <a:latin typeface="+mj-lt"/>
              </a:rPr>
              <a:t>If the gift is for official UW use, no problem.</a:t>
            </a:r>
          </a:p>
          <a:p>
            <a:pPr marL="457200" indent="-457200" eaLnBrk="1" fontAlgn="auto" hangingPunct="1">
              <a:spcAft>
                <a:spcPts val="0"/>
              </a:spcAft>
              <a:buFont typeface="Arial" pitchFamily="34" charset="0"/>
              <a:buChar char="•"/>
              <a:defRPr/>
            </a:pPr>
            <a:r>
              <a:rPr lang="en-US" sz="3000" dirty="0" smtClean="0">
                <a:solidFill>
                  <a:schemeClr val="accent4">
                    <a:lumMod val="50000"/>
                  </a:schemeClr>
                </a:solidFill>
                <a:latin typeface="+mj-lt"/>
              </a:rPr>
              <a:t>If the gift was for individuals, they may accept it if the value is under $50.</a:t>
            </a:r>
          </a:p>
          <a:p>
            <a:pPr marL="457200" indent="-457200" eaLnBrk="1" fontAlgn="auto" hangingPunct="1">
              <a:spcAft>
                <a:spcPts val="0"/>
              </a:spcAft>
              <a:buFont typeface="Arial" pitchFamily="34" charset="0"/>
              <a:buChar char="•"/>
              <a:defRPr/>
            </a:pPr>
            <a:r>
              <a:rPr lang="en-US" sz="3000" dirty="0" smtClean="0">
                <a:solidFill>
                  <a:schemeClr val="accent4">
                    <a:lumMod val="50000"/>
                  </a:schemeClr>
                </a:solidFill>
                <a:latin typeface="+mj-lt"/>
              </a:rPr>
              <a:t>Of course, for any employee that has a “Section 4” relationship to the giver, only a few kinds of small gifts may be accepted.</a:t>
            </a:r>
          </a:p>
          <a:p>
            <a:pPr marL="457200" indent="-457200" eaLnBrk="1" fontAlgn="auto" hangingPunct="1">
              <a:spcAft>
                <a:spcPts val="0"/>
              </a:spcAft>
              <a:buFont typeface="Arial" pitchFamily="34" charset="0"/>
              <a:buNone/>
              <a:defRPr/>
            </a:pPr>
            <a:endParaRPr lang="en-US" sz="3000" dirty="0" smtClean="0">
              <a:solidFill>
                <a:schemeClr val="accent4">
                  <a:lumMod val="50000"/>
                </a:schemeClr>
              </a:solidFill>
              <a:latin typeface="+mj-lt"/>
            </a:endParaRPr>
          </a:p>
        </p:txBody>
      </p:sp>
      <p:sp>
        <p:nvSpPr>
          <p:cNvPr id="6" name="Slide Number Placeholder 5"/>
          <p:cNvSpPr>
            <a:spLocks noGrp="1"/>
          </p:cNvSpPr>
          <p:nvPr>
            <p:ph type="sldNum" sz="quarter" idx="12"/>
          </p:nvPr>
        </p:nvSpPr>
        <p:spPr/>
        <p:txBody>
          <a:bodyPr/>
          <a:lstStyle/>
          <a:p>
            <a:pPr>
              <a:defRPr/>
            </a:pPr>
            <a:fld id="{236C0669-1E32-44B6-9641-38C468A0FE9C}" type="slidenum">
              <a:rPr lang="en-US"/>
              <a:pPr>
                <a:defRPr/>
              </a:pPr>
              <a:t>26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a:bodyPr>
          <a:lstStyle/>
          <a:p>
            <a:pPr eaLnBrk="1" fontAlgn="auto" hangingPunct="1">
              <a:spcAft>
                <a:spcPts val="0"/>
              </a:spcAft>
              <a:defRPr/>
            </a:pPr>
            <a:r>
              <a:rPr lang="en-US" b="1" dirty="0" smtClean="0">
                <a:solidFill>
                  <a:schemeClr val="accent4">
                    <a:lumMod val="50000"/>
                  </a:schemeClr>
                </a:solidFill>
              </a:rPr>
              <a:t>Gifts – Example #2</a:t>
            </a:r>
            <a:endParaRPr lang="en-US" b="1" dirty="0">
              <a:solidFill>
                <a:schemeClr val="accent4">
                  <a:lumMod val="50000"/>
                </a:schemeClr>
              </a:solidFill>
            </a:endParaRPr>
          </a:p>
        </p:txBody>
      </p:sp>
      <p:sp>
        <p:nvSpPr>
          <p:cNvPr id="3" name="Content Placeholder 2"/>
          <p:cNvSpPr>
            <a:spLocks noGrp="1"/>
          </p:cNvSpPr>
          <p:nvPr>
            <p:ph idx="1"/>
          </p:nvPr>
        </p:nvSpPr>
        <p:spPr>
          <a:xfrm>
            <a:off x="457200" y="1600200"/>
            <a:ext cx="8229600" cy="4876800"/>
          </a:xfrm>
          <a:solidFill>
            <a:srgbClr val="EBE8AD">
              <a:alpha val="72000"/>
            </a:srgbClr>
          </a:solidFill>
        </p:spPr>
        <p:txBody>
          <a:bodyPr rtlCol="0">
            <a:noAutofit/>
          </a:bodyPr>
          <a:lstStyle/>
          <a:p>
            <a:pPr marL="457200" indent="-457200" eaLnBrk="1" fontAlgn="auto" hangingPunct="1">
              <a:spcAft>
                <a:spcPts val="0"/>
              </a:spcAft>
              <a:buFont typeface="Arial" pitchFamily="34" charset="0"/>
              <a:buNone/>
              <a:defRPr/>
            </a:pPr>
            <a:r>
              <a:rPr lang="en-US" sz="2800" u="sng" dirty="0" smtClean="0">
                <a:solidFill>
                  <a:schemeClr val="accent4">
                    <a:lumMod val="50000"/>
                  </a:schemeClr>
                </a:solidFill>
                <a:latin typeface="+mj-lt"/>
              </a:rPr>
              <a:t>Question</a:t>
            </a:r>
            <a:r>
              <a:rPr lang="en-US" sz="2800" dirty="0" smtClean="0">
                <a:solidFill>
                  <a:schemeClr val="accent4">
                    <a:lumMod val="50000"/>
                  </a:schemeClr>
                </a:solidFill>
                <a:latin typeface="+mj-lt"/>
              </a:rPr>
              <a:t>: You attend a product demonstration at a vendor’s office, he offers you coffee.  Can you accept it?</a:t>
            </a:r>
          </a:p>
          <a:p>
            <a:pPr marL="457200" indent="-457200" eaLnBrk="1" fontAlgn="auto" hangingPunct="1">
              <a:spcAft>
                <a:spcPts val="0"/>
              </a:spcAft>
              <a:buFont typeface="Arial" pitchFamily="34" charset="0"/>
              <a:buNone/>
              <a:defRPr/>
            </a:pPr>
            <a:endParaRPr lang="en-US" sz="2800" dirty="0" smtClean="0">
              <a:solidFill>
                <a:schemeClr val="accent4">
                  <a:lumMod val="50000"/>
                </a:schemeClr>
              </a:solidFill>
              <a:latin typeface="+mj-lt"/>
            </a:endParaRPr>
          </a:p>
          <a:p>
            <a:pPr marL="457200" indent="-457200" eaLnBrk="1" fontAlgn="auto" hangingPunct="1">
              <a:spcBef>
                <a:spcPts val="0"/>
              </a:spcBef>
              <a:spcAft>
                <a:spcPts val="0"/>
              </a:spcAft>
              <a:buFont typeface="Arial" pitchFamily="34" charset="0"/>
              <a:buNone/>
              <a:defRPr/>
            </a:pPr>
            <a:r>
              <a:rPr lang="en-US" sz="2800" u="sng" dirty="0" smtClean="0">
                <a:solidFill>
                  <a:schemeClr val="accent4">
                    <a:lumMod val="50000"/>
                  </a:schemeClr>
                </a:solidFill>
                <a:latin typeface="+mj-lt"/>
              </a:rPr>
              <a:t>Answer</a:t>
            </a:r>
            <a:r>
              <a:rPr lang="en-US" sz="2800" dirty="0" smtClean="0">
                <a:solidFill>
                  <a:schemeClr val="accent4">
                    <a:lumMod val="50000"/>
                  </a:schemeClr>
                </a:solidFill>
                <a:latin typeface="+mj-lt"/>
              </a:rPr>
              <a:t>:  Yes</a:t>
            </a:r>
          </a:p>
          <a:p>
            <a:pPr marL="457200" indent="-457200" eaLnBrk="1" fontAlgn="auto" hangingPunct="1">
              <a:spcBef>
                <a:spcPts val="0"/>
              </a:spcBef>
              <a:spcAft>
                <a:spcPts val="0"/>
              </a:spcAft>
              <a:buFont typeface="Arial" pitchFamily="34" charset="0"/>
              <a:buChar char="•"/>
              <a:defRPr/>
            </a:pPr>
            <a:r>
              <a:rPr lang="en-US" sz="2800" spc="-100" dirty="0" smtClean="0">
                <a:solidFill>
                  <a:schemeClr val="accent4">
                    <a:lumMod val="50000"/>
                  </a:schemeClr>
                </a:solidFill>
                <a:latin typeface="+mj-lt"/>
              </a:rPr>
              <a:t>All employees (even “section 4”), can generally accept free food and beverage which is generally offered to all employees and guests at a vendor’s office.</a:t>
            </a:r>
          </a:p>
        </p:txBody>
      </p:sp>
      <p:sp>
        <p:nvSpPr>
          <p:cNvPr id="6" name="Slide Number Placeholder 5"/>
          <p:cNvSpPr>
            <a:spLocks noGrp="1"/>
          </p:cNvSpPr>
          <p:nvPr>
            <p:ph type="sldNum" sz="quarter" idx="12"/>
          </p:nvPr>
        </p:nvSpPr>
        <p:spPr/>
        <p:txBody>
          <a:bodyPr/>
          <a:lstStyle/>
          <a:p>
            <a:pPr>
              <a:defRPr/>
            </a:pPr>
            <a:fld id="{84169066-8DFA-4F68-9530-D7A789546014}" type="slidenum">
              <a:rPr lang="en-US"/>
              <a:pPr>
                <a:defRPr/>
              </a:pPr>
              <a:t>27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a:solidFill>
            <a:srgbClr val="EBE8AD">
              <a:alpha val="73000"/>
            </a:srgbClr>
          </a:solidFill>
          <a:ln>
            <a:solidFill>
              <a:schemeClr val="accent1"/>
            </a:solidFill>
          </a:ln>
        </p:spPr>
        <p:txBody>
          <a:bodyPr rtlCol="0">
            <a:normAutofit/>
          </a:bodyPr>
          <a:lstStyle/>
          <a:p>
            <a:pPr eaLnBrk="1" fontAlgn="auto" hangingPunct="1">
              <a:spcAft>
                <a:spcPts val="0"/>
              </a:spcAft>
              <a:defRPr/>
            </a:pPr>
            <a:r>
              <a:rPr lang="en-US" b="1" dirty="0" smtClean="0">
                <a:solidFill>
                  <a:schemeClr val="accent4">
                    <a:lumMod val="50000"/>
                  </a:schemeClr>
                </a:solidFill>
              </a:rPr>
              <a:t>Gifts – Example #3</a:t>
            </a:r>
            <a:endParaRPr lang="en-US" b="1" dirty="0">
              <a:solidFill>
                <a:schemeClr val="accent4">
                  <a:lumMod val="50000"/>
                </a:schemeClr>
              </a:solidFill>
            </a:endParaRPr>
          </a:p>
        </p:txBody>
      </p:sp>
      <p:sp>
        <p:nvSpPr>
          <p:cNvPr id="3" name="Content Placeholder 2"/>
          <p:cNvSpPr>
            <a:spLocks noGrp="1"/>
          </p:cNvSpPr>
          <p:nvPr>
            <p:ph idx="1"/>
          </p:nvPr>
        </p:nvSpPr>
        <p:spPr>
          <a:xfrm>
            <a:off x="457200" y="1600200"/>
            <a:ext cx="8229600" cy="4876800"/>
          </a:xfrm>
          <a:solidFill>
            <a:srgbClr val="EBE8AD">
              <a:alpha val="72000"/>
            </a:srgbClr>
          </a:solidFill>
        </p:spPr>
        <p:txBody>
          <a:bodyPr rtlCol="0">
            <a:noAutofit/>
          </a:bodyPr>
          <a:lstStyle/>
          <a:p>
            <a:pPr marL="457200" indent="-457200" eaLnBrk="1" fontAlgn="auto" hangingPunct="1">
              <a:spcAft>
                <a:spcPts val="0"/>
              </a:spcAft>
              <a:buFont typeface="Arial" pitchFamily="34" charset="0"/>
              <a:buNone/>
              <a:defRPr/>
            </a:pPr>
            <a:r>
              <a:rPr lang="en-US" sz="2800" u="sng" dirty="0" smtClean="0">
                <a:solidFill>
                  <a:schemeClr val="accent4">
                    <a:lumMod val="50000"/>
                  </a:schemeClr>
                </a:solidFill>
                <a:latin typeface="+mj-lt"/>
              </a:rPr>
              <a:t>Question</a:t>
            </a:r>
            <a:r>
              <a:rPr lang="en-US" sz="2800" dirty="0" smtClean="0">
                <a:solidFill>
                  <a:schemeClr val="accent4">
                    <a:lumMod val="50000"/>
                  </a:schemeClr>
                </a:solidFill>
                <a:latin typeface="+mj-lt"/>
              </a:rPr>
              <a:t>: You attend a educational conference at a hotel,  a vendor sponsors dinner for all attendees.   Can you accept it?</a:t>
            </a:r>
          </a:p>
          <a:p>
            <a:pPr marL="457200" indent="-457200" eaLnBrk="1" fontAlgn="auto" hangingPunct="1">
              <a:spcAft>
                <a:spcPts val="0"/>
              </a:spcAft>
              <a:buFont typeface="Arial" pitchFamily="34" charset="0"/>
              <a:buNone/>
              <a:defRPr/>
            </a:pPr>
            <a:r>
              <a:rPr lang="en-US" sz="2800" dirty="0" smtClean="0">
                <a:solidFill>
                  <a:schemeClr val="accent4">
                    <a:lumMod val="50000"/>
                  </a:schemeClr>
                </a:solidFill>
                <a:latin typeface="+mj-lt"/>
              </a:rPr>
              <a:t>	What if he sponsors a dinner in a nearby restaurant?</a:t>
            </a:r>
          </a:p>
          <a:p>
            <a:pPr marL="457200" indent="-457200" eaLnBrk="1" fontAlgn="auto" hangingPunct="1">
              <a:spcBef>
                <a:spcPts val="0"/>
              </a:spcBef>
              <a:spcAft>
                <a:spcPts val="0"/>
              </a:spcAft>
              <a:buFont typeface="Arial" pitchFamily="34" charset="0"/>
              <a:buNone/>
              <a:defRPr/>
            </a:pPr>
            <a:r>
              <a:rPr lang="en-US" sz="2800" u="sng" dirty="0" smtClean="0">
                <a:solidFill>
                  <a:schemeClr val="accent4">
                    <a:lumMod val="50000"/>
                  </a:schemeClr>
                </a:solidFill>
                <a:latin typeface="+mj-lt"/>
              </a:rPr>
              <a:t>Answer</a:t>
            </a:r>
            <a:r>
              <a:rPr lang="en-US" sz="2800" dirty="0" smtClean="0">
                <a:solidFill>
                  <a:schemeClr val="accent4">
                    <a:lumMod val="50000"/>
                  </a:schemeClr>
                </a:solidFill>
                <a:latin typeface="+mj-lt"/>
              </a:rPr>
              <a:t>:  Yes …… and No.</a:t>
            </a:r>
          </a:p>
          <a:p>
            <a:pPr marL="457200" indent="-457200" eaLnBrk="1" fontAlgn="auto" hangingPunct="1">
              <a:spcBef>
                <a:spcPts val="0"/>
              </a:spcBef>
              <a:spcAft>
                <a:spcPts val="0"/>
              </a:spcAft>
              <a:buFont typeface="Arial" pitchFamily="34" charset="0"/>
              <a:buChar char="•"/>
              <a:defRPr/>
            </a:pPr>
            <a:r>
              <a:rPr lang="en-US" sz="2800" spc="-100" dirty="0" smtClean="0">
                <a:solidFill>
                  <a:schemeClr val="accent4">
                    <a:lumMod val="50000"/>
                  </a:schemeClr>
                </a:solidFill>
                <a:latin typeface="+mj-lt"/>
              </a:rPr>
              <a:t>All employees (even “section 4”), can generally accept meals as part of a conference program.</a:t>
            </a:r>
          </a:p>
          <a:p>
            <a:pPr marL="457200" indent="-457200" eaLnBrk="1" fontAlgn="auto" hangingPunct="1">
              <a:spcBef>
                <a:spcPts val="0"/>
              </a:spcBef>
              <a:spcAft>
                <a:spcPts val="0"/>
              </a:spcAft>
              <a:buFont typeface="Arial" pitchFamily="34" charset="0"/>
              <a:buChar char="•"/>
              <a:defRPr/>
            </a:pPr>
            <a:r>
              <a:rPr lang="en-US" sz="2800" spc="-100" dirty="0" smtClean="0">
                <a:solidFill>
                  <a:schemeClr val="accent4">
                    <a:lumMod val="50000"/>
                  </a:schemeClr>
                </a:solidFill>
                <a:latin typeface="+mj-lt"/>
              </a:rPr>
              <a:t>But that wouldn’t cover a “</a:t>
            </a:r>
            <a:r>
              <a:rPr lang="en-US" sz="2800" b="1" spc="-100" dirty="0" smtClean="0">
                <a:solidFill>
                  <a:schemeClr val="accent2">
                    <a:lumMod val="75000"/>
                  </a:schemeClr>
                </a:solidFill>
                <a:latin typeface="+mj-lt"/>
              </a:rPr>
              <a:t>sit-down meal</a:t>
            </a:r>
            <a:r>
              <a:rPr lang="en-US" sz="2800" spc="-100" dirty="0" smtClean="0">
                <a:solidFill>
                  <a:schemeClr val="accent4">
                    <a:lumMod val="50000"/>
                  </a:schemeClr>
                </a:solidFill>
                <a:latin typeface="+mj-lt"/>
              </a:rPr>
              <a:t>” away from the conference which may be open to all or limited groups at the conference.</a:t>
            </a:r>
          </a:p>
        </p:txBody>
      </p:sp>
      <p:sp>
        <p:nvSpPr>
          <p:cNvPr id="6" name="Slide Number Placeholder 5"/>
          <p:cNvSpPr>
            <a:spLocks noGrp="1"/>
          </p:cNvSpPr>
          <p:nvPr>
            <p:ph type="sldNum" sz="quarter" idx="12"/>
          </p:nvPr>
        </p:nvSpPr>
        <p:spPr/>
        <p:txBody>
          <a:bodyPr/>
          <a:lstStyle/>
          <a:p>
            <a:pPr>
              <a:defRPr/>
            </a:pPr>
            <a:fld id="{613EC249-C3A6-46FA-95B4-02A490F113F9}" type="slidenum">
              <a:rPr lang="en-US"/>
              <a:pPr>
                <a:defRPr/>
              </a:pPr>
              <a:t>28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a:solidFill>
            <a:srgbClr val="EBE8AD">
              <a:alpha val="73000"/>
            </a:srgbClr>
          </a:solidFill>
          <a:ln>
            <a:solidFill>
              <a:schemeClr val="accent1"/>
            </a:solidFill>
          </a:ln>
        </p:spPr>
        <p:txBody>
          <a:bodyPr rtlCol="0">
            <a:normAutofit/>
          </a:bodyPr>
          <a:lstStyle/>
          <a:p>
            <a:pPr eaLnBrk="1" fontAlgn="auto" hangingPunct="1">
              <a:spcAft>
                <a:spcPts val="0"/>
              </a:spcAft>
              <a:defRPr/>
            </a:pPr>
            <a:r>
              <a:rPr lang="en-US" b="1" dirty="0" smtClean="0">
                <a:solidFill>
                  <a:schemeClr val="accent4">
                    <a:lumMod val="50000"/>
                  </a:schemeClr>
                </a:solidFill>
              </a:rPr>
              <a:t>Gifts – Example #4</a:t>
            </a:r>
            <a:endParaRPr lang="en-US" b="1" dirty="0">
              <a:solidFill>
                <a:schemeClr val="accent4">
                  <a:lumMod val="50000"/>
                </a:schemeClr>
              </a:solidFill>
            </a:endParaRPr>
          </a:p>
        </p:txBody>
      </p:sp>
      <p:sp>
        <p:nvSpPr>
          <p:cNvPr id="3" name="Content Placeholder 2"/>
          <p:cNvSpPr>
            <a:spLocks noGrp="1"/>
          </p:cNvSpPr>
          <p:nvPr>
            <p:ph idx="1"/>
          </p:nvPr>
        </p:nvSpPr>
        <p:spPr>
          <a:xfrm>
            <a:off x="457200" y="1600200"/>
            <a:ext cx="8229600" cy="4876800"/>
          </a:xfrm>
          <a:solidFill>
            <a:srgbClr val="EBE8AD">
              <a:alpha val="72000"/>
            </a:srgbClr>
          </a:solidFill>
        </p:spPr>
        <p:txBody>
          <a:bodyPr rtlCol="0">
            <a:noAutofit/>
          </a:bodyPr>
          <a:lstStyle/>
          <a:p>
            <a:pPr marL="457200" indent="-457200" eaLnBrk="1" fontAlgn="auto" hangingPunct="1">
              <a:spcAft>
                <a:spcPts val="0"/>
              </a:spcAft>
              <a:buFont typeface="Arial" pitchFamily="34" charset="0"/>
              <a:buNone/>
              <a:defRPr/>
            </a:pPr>
            <a:r>
              <a:rPr lang="en-US" sz="2800" u="sng" dirty="0" smtClean="0">
                <a:solidFill>
                  <a:schemeClr val="accent4">
                    <a:lumMod val="50000"/>
                  </a:schemeClr>
                </a:solidFill>
                <a:latin typeface="+mj-lt"/>
              </a:rPr>
              <a:t>Question</a:t>
            </a:r>
            <a:r>
              <a:rPr lang="en-US" sz="2800" dirty="0" smtClean="0">
                <a:solidFill>
                  <a:schemeClr val="accent4">
                    <a:lumMod val="50000"/>
                  </a:schemeClr>
                </a:solidFill>
                <a:latin typeface="+mj-lt"/>
              </a:rPr>
              <a:t>: You attend a reception at a local park as part of your role at the University, the park provides coffee and donuts for all attendees and requests donations.   Can you accept food and drink?</a:t>
            </a:r>
          </a:p>
          <a:p>
            <a:pPr marL="457200" indent="-457200" eaLnBrk="1" fontAlgn="auto" hangingPunct="1">
              <a:spcAft>
                <a:spcPts val="0"/>
              </a:spcAft>
              <a:buFont typeface="Arial" pitchFamily="34" charset="0"/>
              <a:buNone/>
              <a:defRPr/>
            </a:pPr>
            <a:endParaRPr lang="en-US" sz="2800" dirty="0" smtClean="0">
              <a:solidFill>
                <a:schemeClr val="accent4">
                  <a:lumMod val="50000"/>
                </a:schemeClr>
              </a:solidFill>
              <a:latin typeface="+mj-lt"/>
            </a:endParaRPr>
          </a:p>
          <a:p>
            <a:pPr marL="457200" indent="-457200" eaLnBrk="1" fontAlgn="auto" hangingPunct="1">
              <a:spcBef>
                <a:spcPts val="0"/>
              </a:spcBef>
              <a:spcAft>
                <a:spcPts val="0"/>
              </a:spcAft>
              <a:buFont typeface="Arial" pitchFamily="34" charset="0"/>
              <a:buNone/>
              <a:defRPr/>
            </a:pPr>
            <a:r>
              <a:rPr lang="en-US" sz="2800" u="sng" dirty="0" smtClean="0">
                <a:solidFill>
                  <a:schemeClr val="accent4">
                    <a:lumMod val="50000"/>
                  </a:schemeClr>
                </a:solidFill>
                <a:latin typeface="+mj-lt"/>
              </a:rPr>
              <a:t>Answer</a:t>
            </a:r>
            <a:r>
              <a:rPr lang="en-US" sz="2800" dirty="0" smtClean="0">
                <a:solidFill>
                  <a:schemeClr val="accent4">
                    <a:lumMod val="50000"/>
                  </a:schemeClr>
                </a:solidFill>
                <a:latin typeface="+mj-lt"/>
              </a:rPr>
              <a:t>:  Yes, but……</a:t>
            </a:r>
          </a:p>
          <a:p>
            <a:pPr marL="457200" indent="-457200" eaLnBrk="1" fontAlgn="auto" hangingPunct="1">
              <a:spcBef>
                <a:spcPts val="0"/>
              </a:spcBef>
              <a:spcAft>
                <a:spcPts val="0"/>
              </a:spcAft>
              <a:buFont typeface="Arial" pitchFamily="34" charset="0"/>
              <a:buChar char="•"/>
              <a:defRPr/>
            </a:pPr>
            <a:r>
              <a:rPr lang="en-US" sz="2800" spc="-100" dirty="0" smtClean="0">
                <a:solidFill>
                  <a:schemeClr val="accent4">
                    <a:lumMod val="50000"/>
                  </a:schemeClr>
                </a:solidFill>
                <a:latin typeface="+mj-lt"/>
              </a:rPr>
              <a:t>All employees (even “section 4”), can generally accept free food and beverage at hosted receptions related to the employee's official duties </a:t>
            </a:r>
            <a:r>
              <a:rPr lang="en-US" sz="2800" u="sng" spc="-100" dirty="0" smtClean="0">
                <a:solidFill>
                  <a:schemeClr val="accent4">
                    <a:lumMod val="50000"/>
                  </a:schemeClr>
                </a:solidFill>
                <a:latin typeface="+mj-lt"/>
              </a:rPr>
              <a:t>or</a:t>
            </a:r>
            <a:r>
              <a:rPr lang="en-US" sz="2800" spc="-100" dirty="0" smtClean="0">
                <a:solidFill>
                  <a:schemeClr val="accent4">
                    <a:lumMod val="50000"/>
                  </a:schemeClr>
                </a:solidFill>
                <a:latin typeface="+mj-lt"/>
              </a:rPr>
              <a:t> at civic, charitable, governmental and community events.</a:t>
            </a:r>
          </a:p>
        </p:txBody>
      </p:sp>
      <p:sp>
        <p:nvSpPr>
          <p:cNvPr id="6" name="Slide Number Placeholder 5"/>
          <p:cNvSpPr>
            <a:spLocks noGrp="1"/>
          </p:cNvSpPr>
          <p:nvPr>
            <p:ph type="sldNum" sz="quarter" idx="12"/>
          </p:nvPr>
        </p:nvSpPr>
        <p:spPr/>
        <p:txBody>
          <a:bodyPr/>
          <a:lstStyle/>
          <a:p>
            <a:pPr>
              <a:defRPr/>
            </a:pPr>
            <a:fld id="{9F7B9135-1A0E-4383-B770-D961D40D7278}" type="slidenum">
              <a:rPr lang="en-US"/>
              <a:pPr>
                <a:defRPr/>
              </a:pPr>
              <a:t>29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rgbClr val="4F81BD"/>
            </a:solidFill>
          </a:ln>
        </p:spPr>
        <p:txBody>
          <a:bodyPr rtlCol="0">
            <a:normAutofit/>
          </a:bodyPr>
          <a:lstStyle/>
          <a:p>
            <a:pPr eaLnBrk="1" fontAlgn="auto" hangingPunct="1">
              <a:spcAft>
                <a:spcPts val="0"/>
              </a:spcAft>
              <a:defRPr/>
            </a:pPr>
            <a:r>
              <a:rPr lang="en-US" b="1" dirty="0" smtClean="0">
                <a:solidFill>
                  <a:schemeClr val="accent4">
                    <a:lumMod val="50000"/>
                  </a:schemeClr>
                </a:solidFill>
              </a:rPr>
              <a:t>Why this deserves your attention</a:t>
            </a:r>
            <a:endParaRPr lang="en-US" b="1" dirty="0">
              <a:solidFill>
                <a:schemeClr val="accent4">
                  <a:lumMod val="50000"/>
                </a:schemeClr>
              </a:solidFill>
            </a:endParaRPr>
          </a:p>
        </p:txBody>
      </p:sp>
      <p:sp>
        <p:nvSpPr>
          <p:cNvPr id="3" name="Content Placeholder 2"/>
          <p:cNvSpPr>
            <a:spLocks noGrp="1"/>
          </p:cNvSpPr>
          <p:nvPr>
            <p:ph idx="1"/>
          </p:nvPr>
        </p:nvSpPr>
        <p:spPr>
          <a:xfrm>
            <a:off x="457200" y="1600200"/>
            <a:ext cx="8229600" cy="4724400"/>
          </a:xfrm>
          <a:solidFill>
            <a:srgbClr val="EBE8AD">
              <a:alpha val="72000"/>
            </a:srgbClr>
          </a:solidFill>
        </p:spPr>
        <p:txBody>
          <a:bodyPr rtlCol="0">
            <a:normAutofit lnSpcReduction="10000"/>
          </a:bodyPr>
          <a:lstStyle/>
          <a:p>
            <a:pPr marL="514350" indent="-514350" eaLnBrk="1" fontAlgn="auto" hangingPunct="1">
              <a:spcAft>
                <a:spcPts val="0"/>
              </a:spcAft>
              <a:buFont typeface="Arial" pitchFamily="34" charset="0"/>
              <a:buChar char="•"/>
              <a:defRPr/>
            </a:pPr>
            <a:r>
              <a:rPr lang="en-US" sz="3600" dirty="0" smtClean="0">
                <a:solidFill>
                  <a:schemeClr val="accent4">
                    <a:lumMod val="50000"/>
                  </a:schemeClr>
                </a:solidFill>
                <a:latin typeface="+mj-lt"/>
              </a:rPr>
              <a:t>Washington’s Ethics Act is long &amp; complicated</a:t>
            </a:r>
          </a:p>
          <a:p>
            <a:pPr marL="1023938" indent="-514350" eaLnBrk="1" fontAlgn="auto" hangingPunct="1">
              <a:spcAft>
                <a:spcPts val="0"/>
              </a:spcAft>
              <a:buFont typeface="Wingdings" pitchFamily="2" charset="2"/>
              <a:buChar char="ü"/>
              <a:defRPr/>
            </a:pPr>
            <a:r>
              <a:rPr lang="en-US" dirty="0" smtClean="0">
                <a:solidFill>
                  <a:schemeClr val="accent4">
                    <a:lumMod val="50000"/>
                  </a:schemeClr>
                </a:solidFill>
                <a:latin typeface="+mj-lt"/>
              </a:rPr>
              <a:t>written with general, traditional government agencies in mind</a:t>
            </a:r>
          </a:p>
          <a:p>
            <a:pPr marL="1023938" indent="-514350" eaLnBrk="1" fontAlgn="auto" hangingPunct="1">
              <a:spcBef>
                <a:spcPts val="0"/>
              </a:spcBef>
              <a:spcAft>
                <a:spcPts val="600"/>
              </a:spcAft>
              <a:buFont typeface="Wingdings" pitchFamily="2" charset="2"/>
              <a:buChar char="ü"/>
              <a:defRPr/>
            </a:pPr>
            <a:r>
              <a:rPr lang="en-US" dirty="0" smtClean="0">
                <a:solidFill>
                  <a:schemeClr val="accent4">
                    <a:lumMod val="50000"/>
                  </a:schemeClr>
                </a:solidFill>
                <a:latin typeface="+mj-lt"/>
              </a:rPr>
              <a:t>applies to State employees only</a:t>
            </a:r>
          </a:p>
          <a:p>
            <a:pPr marL="512064" indent="-514350" eaLnBrk="1" fontAlgn="auto" hangingPunct="1">
              <a:spcBef>
                <a:spcPts val="0"/>
              </a:spcBef>
              <a:spcAft>
                <a:spcPts val="0"/>
              </a:spcAft>
              <a:buFont typeface="Arial" pitchFamily="34" charset="0"/>
              <a:buChar char="•"/>
              <a:defRPr/>
            </a:pPr>
            <a:r>
              <a:rPr lang="en-US" sz="3600" dirty="0" smtClean="0">
                <a:solidFill>
                  <a:schemeClr val="accent4">
                    <a:lumMod val="50000"/>
                  </a:schemeClr>
                </a:solidFill>
                <a:latin typeface="+mj-lt"/>
              </a:rPr>
              <a:t>Having a good “internal compass” and common sense is not enough</a:t>
            </a:r>
          </a:p>
          <a:p>
            <a:pPr marL="512064" indent="-514350" eaLnBrk="1" fontAlgn="auto" hangingPunct="1">
              <a:spcBef>
                <a:spcPts val="0"/>
              </a:spcBef>
              <a:spcAft>
                <a:spcPts val="0"/>
              </a:spcAft>
              <a:buFont typeface="Arial" pitchFamily="34" charset="0"/>
              <a:buChar char="•"/>
              <a:defRPr/>
            </a:pPr>
            <a:r>
              <a:rPr lang="en-US" sz="3600" dirty="0" smtClean="0">
                <a:solidFill>
                  <a:schemeClr val="accent4">
                    <a:lumMod val="50000"/>
                  </a:schemeClr>
                </a:solidFill>
                <a:latin typeface="+mj-lt"/>
              </a:rPr>
              <a:t>Ethics compliance is important to the UW’s success</a:t>
            </a:r>
          </a:p>
          <a:p>
            <a:pPr marL="1023938" indent="-514350" eaLnBrk="1" fontAlgn="auto" hangingPunct="1">
              <a:spcBef>
                <a:spcPts val="0"/>
              </a:spcBef>
              <a:spcAft>
                <a:spcPts val="0"/>
              </a:spcAft>
              <a:buFont typeface="Arial" pitchFamily="34" charset="0"/>
              <a:buNone/>
              <a:defRPr/>
            </a:pPr>
            <a:endParaRPr lang="en-US" sz="3600" dirty="0" smtClean="0">
              <a:solidFill>
                <a:schemeClr val="accent4">
                  <a:lumMod val="50000"/>
                </a:schemeClr>
              </a:solidFill>
            </a:endParaRPr>
          </a:p>
        </p:txBody>
      </p:sp>
      <p:sp>
        <p:nvSpPr>
          <p:cNvPr id="6" name="Slide Number Placeholder 5"/>
          <p:cNvSpPr>
            <a:spLocks noGrp="1"/>
          </p:cNvSpPr>
          <p:nvPr>
            <p:ph type="sldNum" sz="quarter" idx="12"/>
          </p:nvPr>
        </p:nvSpPr>
        <p:spPr/>
        <p:txBody>
          <a:bodyPr/>
          <a:lstStyle/>
          <a:p>
            <a:pPr>
              <a:defRPr/>
            </a:pPr>
            <a:fld id="{12BF49A4-9A41-4AF9-BEFD-CADC91AD21D0}" type="slidenum">
              <a:rPr lang="en-US"/>
              <a:pPr>
                <a:defRPr/>
              </a:pPr>
              <a:t>3</a:t>
            </a:fld>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a:bodyPr>
          <a:lstStyle/>
          <a:p>
            <a:pPr eaLnBrk="1" fontAlgn="auto" hangingPunct="1">
              <a:spcAft>
                <a:spcPts val="0"/>
              </a:spcAft>
              <a:defRPr/>
            </a:pPr>
            <a:r>
              <a:rPr lang="en-US" b="1" dirty="0" smtClean="0">
                <a:solidFill>
                  <a:schemeClr val="accent4">
                    <a:lumMod val="50000"/>
                  </a:schemeClr>
                </a:solidFill>
              </a:rPr>
              <a:t>Gifts – Example #5</a:t>
            </a:r>
            <a:endParaRPr lang="en-US" b="1" dirty="0">
              <a:solidFill>
                <a:schemeClr val="accent4">
                  <a:lumMod val="50000"/>
                </a:schemeClr>
              </a:solidFill>
            </a:endParaRPr>
          </a:p>
        </p:txBody>
      </p:sp>
      <p:sp>
        <p:nvSpPr>
          <p:cNvPr id="3" name="Content Placeholder 2"/>
          <p:cNvSpPr>
            <a:spLocks noGrp="1"/>
          </p:cNvSpPr>
          <p:nvPr>
            <p:ph idx="1"/>
          </p:nvPr>
        </p:nvSpPr>
        <p:spPr>
          <a:xfrm>
            <a:off x="457200" y="1600200"/>
            <a:ext cx="8229600" cy="4876800"/>
          </a:xfrm>
          <a:solidFill>
            <a:srgbClr val="EBE8AD">
              <a:alpha val="72000"/>
            </a:srgbClr>
          </a:solidFill>
        </p:spPr>
        <p:txBody>
          <a:bodyPr rtlCol="0">
            <a:noAutofit/>
          </a:bodyPr>
          <a:lstStyle/>
          <a:p>
            <a:pPr marL="457200" indent="-457200" eaLnBrk="1" fontAlgn="auto" hangingPunct="1">
              <a:spcAft>
                <a:spcPts val="0"/>
              </a:spcAft>
              <a:buFont typeface="Arial" pitchFamily="34" charset="0"/>
              <a:buNone/>
              <a:defRPr/>
            </a:pPr>
            <a:r>
              <a:rPr lang="en-US" sz="2800" u="sng" dirty="0" smtClean="0">
                <a:solidFill>
                  <a:schemeClr val="accent4">
                    <a:lumMod val="50000"/>
                  </a:schemeClr>
                </a:solidFill>
                <a:latin typeface="+mj-lt"/>
              </a:rPr>
              <a:t>Question</a:t>
            </a:r>
            <a:r>
              <a:rPr lang="en-US" sz="2800" dirty="0" smtClean="0">
                <a:solidFill>
                  <a:schemeClr val="accent4">
                    <a:lumMod val="50000"/>
                  </a:schemeClr>
                </a:solidFill>
                <a:latin typeface="+mj-lt"/>
              </a:rPr>
              <a:t>: I am a manager who is responsible for making product recommendations to our director. A vendor hosted an event to display new products. After the event, the vendor invited event attendees to watch a Mariner’s game at a vendor-rented suite. Can I go?</a:t>
            </a:r>
          </a:p>
          <a:p>
            <a:pPr marL="457200" indent="-457200" eaLnBrk="1" fontAlgn="auto" hangingPunct="1">
              <a:spcAft>
                <a:spcPts val="0"/>
              </a:spcAft>
              <a:buFont typeface="Arial" pitchFamily="34" charset="0"/>
              <a:buNone/>
              <a:defRPr/>
            </a:pPr>
            <a:endParaRPr lang="en-US" sz="2800" dirty="0" smtClean="0">
              <a:solidFill>
                <a:schemeClr val="accent4">
                  <a:lumMod val="50000"/>
                </a:schemeClr>
              </a:solidFill>
              <a:latin typeface="+mj-lt"/>
            </a:endParaRPr>
          </a:p>
          <a:p>
            <a:pPr marL="457200" indent="-457200" eaLnBrk="1" fontAlgn="auto" hangingPunct="1">
              <a:spcBef>
                <a:spcPts val="0"/>
              </a:spcBef>
              <a:spcAft>
                <a:spcPts val="0"/>
              </a:spcAft>
              <a:buFont typeface="Arial" pitchFamily="34" charset="0"/>
              <a:buNone/>
              <a:defRPr/>
            </a:pPr>
            <a:r>
              <a:rPr lang="en-US" sz="2800" u="sng" dirty="0" smtClean="0">
                <a:solidFill>
                  <a:schemeClr val="accent4">
                    <a:lumMod val="50000"/>
                  </a:schemeClr>
                </a:solidFill>
                <a:latin typeface="+mj-lt"/>
              </a:rPr>
              <a:t>Answer</a:t>
            </a:r>
            <a:r>
              <a:rPr lang="en-US" sz="2800" dirty="0" smtClean="0">
                <a:solidFill>
                  <a:schemeClr val="accent4">
                    <a:lumMod val="50000"/>
                  </a:schemeClr>
                </a:solidFill>
                <a:latin typeface="+mj-lt"/>
              </a:rPr>
              <a:t>: No</a:t>
            </a:r>
            <a:endParaRPr lang="en-US" sz="2800" spc="-100" dirty="0" smtClean="0">
              <a:solidFill>
                <a:schemeClr val="accent4">
                  <a:lumMod val="50000"/>
                </a:schemeClr>
              </a:solidFill>
              <a:latin typeface="+mj-lt"/>
            </a:endParaRPr>
          </a:p>
          <a:p>
            <a:pPr marL="457200" indent="-457200" eaLnBrk="1" fontAlgn="auto" hangingPunct="1">
              <a:spcBef>
                <a:spcPts val="0"/>
              </a:spcBef>
              <a:spcAft>
                <a:spcPts val="0"/>
              </a:spcAft>
              <a:buFont typeface="Arial" pitchFamily="34" charset="0"/>
              <a:buNone/>
              <a:defRPr/>
            </a:pPr>
            <a:r>
              <a:rPr lang="en-US" sz="2800" spc="-100" dirty="0" smtClean="0">
                <a:solidFill>
                  <a:schemeClr val="accent4">
                    <a:lumMod val="50000"/>
                  </a:schemeClr>
                </a:solidFill>
                <a:latin typeface="+mj-lt"/>
              </a:rPr>
              <a:t>You are considered to have a “section 4” relationship with the vendor.  Therefore, you are limited on the types of gifts you can accept from the said vendor.</a:t>
            </a:r>
          </a:p>
        </p:txBody>
      </p:sp>
      <p:sp>
        <p:nvSpPr>
          <p:cNvPr id="6" name="Slide Number Placeholder 5"/>
          <p:cNvSpPr>
            <a:spLocks noGrp="1"/>
          </p:cNvSpPr>
          <p:nvPr>
            <p:ph type="sldNum" sz="quarter" idx="12"/>
          </p:nvPr>
        </p:nvSpPr>
        <p:spPr/>
        <p:txBody>
          <a:bodyPr/>
          <a:lstStyle/>
          <a:p>
            <a:pPr>
              <a:defRPr/>
            </a:pPr>
            <a:fld id="{D0AB3505-D0D4-47CD-831F-B9E7C2C3D5FB}" type="slidenum">
              <a:rPr lang="en-US"/>
              <a:pPr>
                <a:defRPr/>
              </a:pPr>
              <a:t>30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a:bodyPr>
          <a:lstStyle/>
          <a:p>
            <a:pPr eaLnBrk="1" fontAlgn="auto" hangingPunct="1">
              <a:spcAft>
                <a:spcPts val="0"/>
              </a:spcAft>
              <a:defRPr/>
            </a:pPr>
            <a:r>
              <a:rPr lang="en-US" b="1" dirty="0" smtClean="0">
                <a:solidFill>
                  <a:schemeClr val="accent4">
                    <a:lumMod val="50000"/>
                  </a:schemeClr>
                </a:solidFill>
              </a:rPr>
              <a:t>Use of Resources</a:t>
            </a:r>
            <a:endParaRPr lang="en-US" b="1" dirty="0">
              <a:solidFill>
                <a:schemeClr val="accent4">
                  <a:lumMod val="50000"/>
                </a:schemeClr>
              </a:solidFill>
            </a:endParaRPr>
          </a:p>
        </p:txBody>
      </p:sp>
      <p:sp>
        <p:nvSpPr>
          <p:cNvPr id="3" name="Content Placeholder 2"/>
          <p:cNvSpPr>
            <a:spLocks noGrp="1"/>
          </p:cNvSpPr>
          <p:nvPr>
            <p:ph idx="1"/>
          </p:nvPr>
        </p:nvSpPr>
        <p:spPr>
          <a:xfrm>
            <a:off x="457200" y="1600200"/>
            <a:ext cx="8229600" cy="4724400"/>
          </a:xfrm>
          <a:solidFill>
            <a:srgbClr val="EBE8AD">
              <a:alpha val="72000"/>
            </a:srgbClr>
          </a:solidFill>
        </p:spPr>
        <p:txBody>
          <a:bodyPr rtlCol="0">
            <a:normAutofit/>
          </a:bodyPr>
          <a:lstStyle/>
          <a:p>
            <a:pPr marL="457200" indent="-457200" eaLnBrk="1" fontAlgn="auto" hangingPunct="1">
              <a:spcAft>
                <a:spcPts val="0"/>
              </a:spcAft>
              <a:buFont typeface="Arial" pitchFamily="34" charset="0"/>
              <a:buChar char="•"/>
              <a:defRPr/>
            </a:pPr>
            <a:r>
              <a:rPr lang="en-US" sz="3000" dirty="0" smtClean="0">
                <a:solidFill>
                  <a:schemeClr val="accent4">
                    <a:lumMod val="50000"/>
                  </a:schemeClr>
                </a:solidFill>
                <a:latin typeface="+mj-lt"/>
              </a:rPr>
              <a:t>Generally, State resources are to be used only for State purposes, not private benefit or gain</a:t>
            </a:r>
          </a:p>
          <a:p>
            <a:pPr marL="457200" indent="-457200" eaLnBrk="1" fontAlgn="auto" hangingPunct="1">
              <a:spcAft>
                <a:spcPts val="0"/>
              </a:spcAft>
              <a:buFont typeface="Arial" pitchFamily="34" charset="0"/>
              <a:buChar char="•"/>
              <a:defRPr/>
            </a:pPr>
            <a:r>
              <a:rPr lang="en-US" sz="3000" dirty="0" smtClean="0">
                <a:solidFill>
                  <a:schemeClr val="accent4">
                    <a:lumMod val="50000"/>
                  </a:schemeClr>
                </a:solidFill>
                <a:latin typeface="+mj-lt"/>
              </a:rPr>
              <a:t>Some limited personal use is allowed if brief and no cost to the agency</a:t>
            </a:r>
          </a:p>
          <a:p>
            <a:pPr marL="457200" indent="-457200" eaLnBrk="1" fontAlgn="auto" hangingPunct="1">
              <a:spcAft>
                <a:spcPts val="0"/>
              </a:spcAft>
              <a:buFont typeface="Arial" pitchFamily="34" charset="0"/>
              <a:buChar char="•"/>
              <a:defRPr/>
            </a:pPr>
            <a:r>
              <a:rPr lang="en-US" sz="3000" b="1" dirty="0" smtClean="0">
                <a:solidFill>
                  <a:schemeClr val="accent4">
                    <a:lumMod val="50000"/>
                  </a:schemeClr>
                </a:solidFill>
                <a:latin typeface="+mj-lt"/>
              </a:rPr>
              <a:t>Zero Tolerance</a:t>
            </a:r>
            <a:r>
              <a:rPr lang="en-US" sz="3000" dirty="0" smtClean="0">
                <a:solidFill>
                  <a:schemeClr val="accent4">
                    <a:lumMod val="50000"/>
                  </a:schemeClr>
                </a:solidFill>
                <a:latin typeface="+mj-lt"/>
              </a:rPr>
              <a:t> for using State resources for </a:t>
            </a:r>
            <a:r>
              <a:rPr lang="en-US" sz="3000" b="1" dirty="0" smtClean="0">
                <a:solidFill>
                  <a:schemeClr val="accent4">
                    <a:lumMod val="50000"/>
                  </a:schemeClr>
                </a:solidFill>
                <a:latin typeface="+mj-lt"/>
              </a:rPr>
              <a:t>campaigning</a:t>
            </a:r>
            <a:r>
              <a:rPr lang="en-US" sz="3000" dirty="0" smtClean="0">
                <a:solidFill>
                  <a:schemeClr val="accent4">
                    <a:lumMod val="50000"/>
                  </a:schemeClr>
                </a:solidFill>
                <a:latin typeface="+mj-lt"/>
              </a:rPr>
              <a:t> or to support </a:t>
            </a:r>
            <a:r>
              <a:rPr lang="en-US" sz="3000" b="1" dirty="0" smtClean="0">
                <a:solidFill>
                  <a:schemeClr val="accent4">
                    <a:lumMod val="50000"/>
                  </a:schemeClr>
                </a:solidFill>
                <a:latin typeface="+mj-lt"/>
              </a:rPr>
              <a:t>non-University business</a:t>
            </a:r>
          </a:p>
          <a:p>
            <a:pPr marL="457200" indent="-457200" eaLnBrk="1" fontAlgn="auto" hangingPunct="1">
              <a:spcAft>
                <a:spcPts val="0"/>
              </a:spcAft>
              <a:buFont typeface="Arial" pitchFamily="34" charset="0"/>
              <a:buChar char="•"/>
              <a:defRPr/>
            </a:pPr>
            <a:r>
              <a:rPr lang="en-US" sz="3000" dirty="0" smtClean="0">
                <a:solidFill>
                  <a:schemeClr val="accent4">
                    <a:lumMod val="50000"/>
                  </a:schemeClr>
                </a:solidFill>
                <a:latin typeface="+mj-lt"/>
              </a:rPr>
              <a:t>One exception: research employees can make minimal use of University resources</a:t>
            </a:r>
          </a:p>
        </p:txBody>
      </p:sp>
      <p:sp>
        <p:nvSpPr>
          <p:cNvPr id="6" name="Slide Number Placeholder 5"/>
          <p:cNvSpPr>
            <a:spLocks noGrp="1"/>
          </p:cNvSpPr>
          <p:nvPr>
            <p:ph type="sldNum" sz="quarter" idx="12"/>
          </p:nvPr>
        </p:nvSpPr>
        <p:spPr/>
        <p:txBody>
          <a:bodyPr/>
          <a:lstStyle/>
          <a:p>
            <a:pPr>
              <a:defRPr/>
            </a:pPr>
            <a:fld id="{D23D663A-2F53-4C3F-AE6A-79E64FB73BDA}" type="slidenum">
              <a:rPr lang="en-US"/>
              <a:pPr>
                <a:defRPr/>
              </a:pPr>
              <a:t>31</a:t>
            </a:fld>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a:bodyPr>
          <a:lstStyle/>
          <a:p>
            <a:pPr eaLnBrk="1" fontAlgn="auto" hangingPunct="1">
              <a:spcAft>
                <a:spcPts val="0"/>
              </a:spcAft>
              <a:defRPr/>
            </a:pPr>
            <a:r>
              <a:rPr lang="en-US" b="1" dirty="0" smtClean="0">
                <a:solidFill>
                  <a:srgbClr val="403152"/>
                </a:solidFill>
              </a:rPr>
              <a:t>Use</a:t>
            </a:r>
            <a:r>
              <a:rPr lang="en-US" b="1" dirty="0" smtClean="0">
                <a:solidFill>
                  <a:schemeClr val="accent4">
                    <a:lumMod val="50000"/>
                  </a:schemeClr>
                </a:solidFill>
              </a:rPr>
              <a:t> of Resources</a:t>
            </a:r>
            <a:endParaRPr lang="en-US" b="1" dirty="0">
              <a:solidFill>
                <a:schemeClr val="accent4">
                  <a:lumMod val="50000"/>
                </a:schemeClr>
              </a:solidFill>
            </a:endParaRPr>
          </a:p>
        </p:txBody>
      </p:sp>
      <p:sp>
        <p:nvSpPr>
          <p:cNvPr id="3" name="Content Placeholder 2"/>
          <p:cNvSpPr>
            <a:spLocks noGrp="1"/>
          </p:cNvSpPr>
          <p:nvPr>
            <p:ph idx="1"/>
          </p:nvPr>
        </p:nvSpPr>
        <p:spPr>
          <a:xfrm>
            <a:off x="457200" y="2133600"/>
            <a:ext cx="8229600" cy="4191000"/>
          </a:xfrm>
          <a:solidFill>
            <a:srgbClr val="EBE8AD">
              <a:alpha val="72000"/>
            </a:srgbClr>
          </a:solidFill>
        </p:spPr>
        <p:txBody>
          <a:bodyPr rtlCol="0">
            <a:normAutofit/>
          </a:bodyPr>
          <a:lstStyle/>
          <a:p>
            <a:pPr marL="0" indent="0" eaLnBrk="1" fontAlgn="auto" hangingPunct="1">
              <a:spcAft>
                <a:spcPts val="0"/>
              </a:spcAft>
              <a:buFont typeface="Arial" pitchFamily="34" charset="0"/>
              <a:buNone/>
              <a:defRPr/>
            </a:pPr>
            <a:r>
              <a:rPr lang="en-US" sz="3600" b="1" dirty="0" smtClean="0">
                <a:solidFill>
                  <a:srgbClr val="403152"/>
                </a:solidFill>
                <a:latin typeface="+mj-lt"/>
              </a:rPr>
              <a:t>You may always use UW resources to</a:t>
            </a:r>
          </a:p>
          <a:p>
            <a:pPr marL="0" indent="0" algn="ctr" eaLnBrk="1" fontAlgn="auto" hangingPunct="1">
              <a:spcAft>
                <a:spcPts val="0"/>
              </a:spcAft>
              <a:buFont typeface="Arial" pitchFamily="34" charset="0"/>
              <a:buNone/>
              <a:defRPr/>
            </a:pPr>
            <a:r>
              <a:rPr lang="en-US" sz="2800" dirty="0" smtClean="0">
                <a:solidFill>
                  <a:srgbClr val="403152"/>
                </a:solidFill>
                <a:latin typeface="+mj-lt"/>
              </a:rPr>
              <a:t>  </a:t>
            </a:r>
            <a:r>
              <a:rPr lang="en-US" sz="7200" dirty="0" smtClean="0">
                <a:solidFill>
                  <a:srgbClr val="403152"/>
                </a:solidFill>
                <a:latin typeface="+mj-lt"/>
              </a:rPr>
              <a:t>Perform your UW job</a:t>
            </a:r>
          </a:p>
          <a:p>
            <a:pPr marL="0" indent="0" eaLnBrk="1" fontAlgn="auto" hangingPunct="1">
              <a:spcAft>
                <a:spcPts val="0"/>
              </a:spcAft>
              <a:buFont typeface="Arial" pitchFamily="34" charset="0"/>
              <a:buNone/>
              <a:defRPr/>
            </a:pPr>
            <a:endParaRPr lang="en-US" sz="2800" dirty="0" smtClean="0">
              <a:solidFill>
                <a:srgbClr val="403152"/>
              </a:solidFill>
            </a:endParaRPr>
          </a:p>
          <a:p>
            <a:pPr marL="457200" indent="-457200" eaLnBrk="1" fontAlgn="auto" hangingPunct="1">
              <a:spcAft>
                <a:spcPts val="0"/>
              </a:spcAft>
              <a:buFont typeface="Arial" pitchFamily="34" charset="0"/>
              <a:buNone/>
              <a:defRPr/>
            </a:pPr>
            <a:endParaRPr lang="en-US" sz="3000" dirty="0" smtClean="0">
              <a:solidFill>
                <a:schemeClr val="accent4">
                  <a:lumMod val="50000"/>
                </a:schemeClr>
              </a:solidFill>
              <a:latin typeface="+mj-lt"/>
            </a:endParaRPr>
          </a:p>
        </p:txBody>
      </p:sp>
      <p:sp>
        <p:nvSpPr>
          <p:cNvPr id="6" name="Slide Number Placeholder 5"/>
          <p:cNvSpPr>
            <a:spLocks noGrp="1"/>
          </p:cNvSpPr>
          <p:nvPr>
            <p:ph type="sldNum" sz="quarter" idx="12"/>
          </p:nvPr>
        </p:nvSpPr>
        <p:spPr/>
        <p:txBody>
          <a:bodyPr/>
          <a:lstStyle/>
          <a:p>
            <a:pPr>
              <a:defRPr/>
            </a:pPr>
            <a:fld id="{91FDD346-0250-4A4C-8647-02C9791583F0}" type="slidenum">
              <a:rPr lang="en-US"/>
              <a:pPr>
                <a:defRPr/>
              </a:pPr>
              <a:t>32</a:t>
            </a:fld>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1143000"/>
          </a:xfrm>
          <a:solidFill>
            <a:srgbClr val="EBE8AD">
              <a:alpha val="73000"/>
            </a:srgbClr>
          </a:solidFill>
          <a:ln>
            <a:solidFill>
              <a:schemeClr val="accent1"/>
            </a:solidFill>
          </a:ln>
        </p:spPr>
        <p:txBody>
          <a:bodyPr rtlCol="0">
            <a:normAutofit/>
          </a:bodyPr>
          <a:lstStyle/>
          <a:p>
            <a:pPr eaLnBrk="1" fontAlgn="auto" hangingPunct="1">
              <a:spcAft>
                <a:spcPts val="0"/>
              </a:spcAft>
              <a:defRPr/>
            </a:pPr>
            <a:r>
              <a:rPr lang="en-US" b="1" dirty="0" smtClean="0">
                <a:solidFill>
                  <a:schemeClr val="accent4">
                    <a:lumMod val="50000"/>
                  </a:schemeClr>
                </a:solidFill>
              </a:rPr>
              <a:t>Use of Resources</a:t>
            </a:r>
            <a:endParaRPr lang="en-US" b="1" dirty="0">
              <a:solidFill>
                <a:schemeClr val="accent4">
                  <a:lumMod val="50000"/>
                </a:schemeClr>
              </a:solidFill>
            </a:endParaRPr>
          </a:p>
        </p:txBody>
      </p:sp>
      <p:sp>
        <p:nvSpPr>
          <p:cNvPr id="3" name="Content Placeholder 2"/>
          <p:cNvSpPr>
            <a:spLocks noGrp="1"/>
          </p:cNvSpPr>
          <p:nvPr>
            <p:ph idx="1"/>
          </p:nvPr>
        </p:nvSpPr>
        <p:spPr>
          <a:xfrm>
            <a:off x="304800" y="1600200"/>
            <a:ext cx="8610600" cy="4724400"/>
          </a:xfrm>
          <a:solidFill>
            <a:srgbClr val="EBE8AD">
              <a:alpha val="72000"/>
            </a:srgbClr>
          </a:solidFill>
        </p:spPr>
        <p:txBody>
          <a:bodyPr rtlCol="0">
            <a:normAutofit/>
          </a:bodyPr>
          <a:lstStyle/>
          <a:p>
            <a:pPr marL="457200" indent="-457200" eaLnBrk="1" fontAlgn="auto" hangingPunct="1">
              <a:spcAft>
                <a:spcPts val="0"/>
              </a:spcAft>
              <a:buFont typeface="Arial" pitchFamily="34" charset="0"/>
              <a:buNone/>
              <a:defRPr/>
            </a:pPr>
            <a:endParaRPr lang="en-US" sz="2000" dirty="0" smtClean="0">
              <a:solidFill>
                <a:schemeClr val="accent4">
                  <a:lumMod val="50000"/>
                </a:schemeClr>
              </a:solidFill>
            </a:endParaRPr>
          </a:p>
          <a:p>
            <a:pPr marL="457200" indent="-457200" eaLnBrk="1" fontAlgn="auto" hangingPunct="1">
              <a:spcAft>
                <a:spcPts val="0"/>
              </a:spcAft>
              <a:buFont typeface="Arial" pitchFamily="34" charset="0"/>
              <a:buNone/>
              <a:defRPr/>
            </a:pPr>
            <a:r>
              <a:rPr lang="en-US" sz="3000" dirty="0" smtClean="0">
                <a:solidFill>
                  <a:schemeClr val="accent4">
                    <a:lumMod val="50000"/>
                  </a:schemeClr>
                </a:solidFill>
                <a:latin typeface="+mj-lt"/>
              </a:rPr>
              <a:t>Incidental personal use of resources is </a:t>
            </a:r>
          </a:p>
          <a:p>
            <a:pPr marL="457200" indent="-457200" eaLnBrk="1" fontAlgn="auto" hangingPunct="1">
              <a:spcAft>
                <a:spcPts val="0"/>
              </a:spcAft>
              <a:buFont typeface="Arial" pitchFamily="34" charset="0"/>
              <a:buNone/>
              <a:defRPr/>
            </a:pPr>
            <a:r>
              <a:rPr lang="en-US" sz="3000" dirty="0" smtClean="0">
                <a:solidFill>
                  <a:schemeClr val="accent4">
                    <a:lumMod val="50000"/>
                  </a:schemeClr>
                </a:solidFill>
                <a:latin typeface="+mj-lt"/>
              </a:rPr>
              <a:t>           (</a:t>
            </a:r>
            <a:r>
              <a:rPr lang="en-US" sz="3000" b="1" dirty="0" smtClean="0">
                <a:solidFill>
                  <a:schemeClr val="accent4">
                    <a:lumMod val="50000"/>
                  </a:schemeClr>
                </a:solidFill>
                <a:latin typeface="+mj-lt"/>
              </a:rPr>
              <a:t>de </a:t>
            </a:r>
            <a:r>
              <a:rPr lang="en-US" sz="3000" b="1" dirty="0" err="1" smtClean="0">
                <a:solidFill>
                  <a:schemeClr val="accent4">
                    <a:lumMod val="50000"/>
                  </a:schemeClr>
                </a:solidFill>
                <a:latin typeface="+mj-lt"/>
              </a:rPr>
              <a:t>minimus</a:t>
            </a:r>
            <a:r>
              <a:rPr lang="en-US" sz="3000" b="1" dirty="0" smtClean="0">
                <a:solidFill>
                  <a:schemeClr val="accent4">
                    <a:lumMod val="50000"/>
                  </a:schemeClr>
                </a:solidFill>
                <a:latin typeface="+mj-lt"/>
              </a:rPr>
              <a:t> rule</a:t>
            </a:r>
            <a:r>
              <a:rPr lang="en-US" sz="3000" dirty="0" smtClean="0">
                <a:solidFill>
                  <a:schemeClr val="accent4">
                    <a:lumMod val="50000"/>
                  </a:schemeClr>
                </a:solidFill>
                <a:latin typeface="+mj-lt"/>
              </a:rPr>
              <a:t>) permitted if:</a:t>
            </a:r>
          </a:p>
          <a:p>
            <a:pPr marL="457200" indent="-457200" eaLnBrk="1" fontAlgn="auto" hangingPunct="1">
              <a:spcAft>
                <a:spcPts val="0"/>
              </a:spcAft>
              <a:buFont typeface="Arial" pitchFamily="34" charset="0"/>
              <a:buChar char="•"/>
              <a:defRPr/>
            </a:pPr>
            <a:r>
              <a:rPr lang="en-US" sz="3000" dirty="0" smtClean="0">
                <a:solidFill>
                  <a:schemeClr val="accent4">
                    <a:lumMod val="50000"/>
                  </a:schemeClr>
                </a:solidFill>
                <a:latin typeface="+mj-lt"/>
              </a:rPr>
              <a:t>brief, infrequent (a few minutes a day)</a:t>
            </a:r>
          </a:p>
          <a:p>
            <a:pPr marL="457200" indent="-457200" eaLnBrk="1" fontAlgn="auto" hangingPunct="1">
              <a:spcAft>
                <a:spcPts val="0"/>
              </a:spcAft>
              <a:buFont typeface="Arial" pitchFamily="34" charset="0"/>
              <a:buChar char="•"/>
              <a:defRPr/>
            </a:pPr>
            <a:r>
              <a:rPr lang="en-US" sz="3000" dirty="0" smtClean="0">
                <a:solidFill>
                  <a:schemeClr val="accent4">
                    <a:lumMod val="50000"/>
                  </a:schemeClr>
                </a:solidFill>
                <a:latin typeface="+mj-lt"/>
              </a:rPr>
              <a:t>creates little or no cost for the State</a:t>
            </a:r>
          </a:p>
          <a:p>
            <a:pPr marL="457200" indent="-457200" eaLnBrk="1" fontAlgn="auto" hangingPunct="1">
              <a:spcAft>
                <a:spcPts val="0"/>
              </a:spcAft>
              <a:buFont typeface="Arial" pitchFamily="34" charset="0"/>
              <a:buChar char="•"/>
              <a:defRPr/>
            </a:pPr>
            <a:r>
              <a:rPr lang="en-US" sz="3000" dirty="0" smtClean="0">
                <a:solidFill>
                  <a:schemeClr val="accent4">
                    <a:lumMod val="50000"/>
                  </a:schemeClr>
                </a:solidFill>
                <a:latin typeface="+mj-lt"/>
              </a:rPr>
              <a:t>is not disruptive to State work</a:t>
            </a:r>
          </a:p>
          <a:p>
            <a:pPr marL="457200" indent="-457200" eaLnBrk="1" fontAlgn="auto" hangingPunct="1">
              <a:spcAft>
                <a:spcPts val="0"/>
              </a:spcAft>
              <a:buFont typeface="Arial" pitchFamily="34" charset="0"/>
              <a:buChar char="•"/>
              <a:defRPr/>
            </a:pPr>
            <a:r>
              <a:rPr lang="en-US" sz="3000" dirty="0" smtClean="0">
                <a:solidFill>
                  <a:schemeClr val="accent4">
                    <a:lumMod val="50000"/>
                  </a:schemeClr>
                </a:solidFill>
                <a:latin typeface="+mj-lt"/>
              </a:rPr>
              <a:t>does not compromise the security or integrity of State property, information or software</a:t>
            </a:r>
          </a:p>
        </p:txBody>
      </p:sp>
      <p:sp>
        <p:nvSpPr>
          <p:cNvPr id="6" name="Slide Number Placeholder 5"/>
          <p:cNvSpPr>
            <a:spLocks noGrp="1"/>
          </p:cNvSpPr>
          <p:nvPr>
            <p:ph type="sldNum" sz="quarter" idx="12"/>
          </p:nvPr>
        </p:nvSpPr>
        <p:spPr/>
        <p:txBody>
          <a:bodyPr/>
          <a:lstStyle/>
          <a:p>
            <a:pPr>
              <a:defRPr/>
            </a:pPr>
            <a:fld id="{4AC46CD4-B669-48B0-ADBF-986F606D45AB}" type="slidenum">
              <a:rPr lang="en-US"/>
              <a:pPr>
                <a:defRPr/>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a:bodyPr>
          <a:lstStyle/>
          <a:p>
            <a:pPr eaLnBrk="1" fontAlgn="auto" hangingPunct="1">
              <a:spcAft>
                <a:spcPts val="0"/>
              </a:spcAft>
              <a:defRPr/>
            </a:pPr>
            <a:r>
              <a:rPr lang="en-US" b="1" dirty="0" smtClean="0">
                <a:solidFill>
                  <a:schemeClr val="accent4">
                    <a:lumMod val="50000"/>
                  </a:schemeClr>
                </a:solidFill>
              </a:rPr>
              <a:t>Use of Resources</a:t>
            </a:r>
            <a:endParaRPr lang="en-US" b="1" dirty="0">
              <a:solidFill>
                <a:schemeClr val="accent4">
                  <a:lumMod val="50000"/>
                </a:schemeClr>
              </a:solidFill>
            </a:endParaRPr>
          </a:p>
        </p:txBody>
      </p:sp>
      <p:sp>
        <p:nvSpPr>
          <p:cNvPr id="3" name="Content Placeholder 2"/>
          <p:cNvSpPr>
            <a:spLocks noGrp="1"/>
          </p:cNvSpPr>
          <p:nvPr>
            <p:ph idx="1"/>
          </p:nvPr>
        </p:nvSpPr>
        <p:spPr>
          <a:xfrm>
            <a:off x="457200" y="1600200"/>
            <a:ext cx="8229600" cy="4724400"/>
          </a:xfrm>
          <a:solidFill>
            <a:srgbClr val="EBE8AD">
              <a:alpha val="72000"/>
            </a:srgbClr>
          </a:solidFill>
        </p:spPr>
        <p:txBody>
          <a:bodyPr rtlCol="0">
            <a:normAutofit lnSpcReduction="10000"/>
          </a:bodyPr>
          <a:lstStyle/>
          <a:p>
            <a:pPr eaLnBrk="1" fontAlgn="auto" hangingPunct="1">
              <a:lnSpc>
                <a:spcPct val="75000"/>
              </a:lnSpc>
              <a:spcBef>
                <a:spcPct val="50000"/>
              </a:spcBef>
              <a:spcAft>
                <a:spcPts val="0"/>
              </a:spcAft>
              <a:buFont typeface="Arial" pitchFamily="34" charset="0"/>
              <a:buNone/>
              <a:defRPr/>
            </a:pPr>
            <a:r>
              <a:rPr lang="en-US" b="1" dirty="0" smtClean="0">
                <a:solidFill>
                  <a:srgbClr val="403152"/>
                </a:solidFill>
                <a:latin typeface="+mj-lt"/>
              </a:rPr>
              <a:t>You may NEVER use UW resources for</a:t>
            </a:r>
          </a:p>
          <a:p>
            <a:pPr marL="457200" indent="-457200" eaLnBrk="1" fontAlgn="auto" hangingPunct="1">
              <a:spcAft>
                <a:spcPts val="0"/>
              </a:spcAft>
              <a:buFont typeface="Arial" pitchFamily="34" charset="0"/>
              <a:buChar char="•"/>
              <a:defRPr/>
            </a:pPr>
            <a:r>
              <a:rPr lang="en-US" sz="2800" dirty="0" smtClean="0">
                <a:solidFill>
                  <a:schemeClr val="accent4">
                    <a:lumMod val="50000"/>
                  </a:schemeClr>
                </a:solidFill>
                <a:latin typeface="+mj-lt"/>
              </a:rPr>
              <a:t>Conducting an outside business or private employment  </a:t>
            </a:r>
          </a:p>
          <a:p>
            <a:pPr marL="457200" indent="-457200" eaLnBrk="1" fontAlgn="auto" hangingPunct="1">
              <a:spcAft>
                <a:spcPts val="0"/>
              </a:spcAft>
              <a:buFont typeface="Arial" pitchFamily="34" charset="0"/>
              <a:buChar char="•"/>
              <a:defRPr/>
            </a:pPr>
            <a:r>
              <a:rPr lang="en-US" sz="2800" dirty="0" smtClean="0">
                <a:solidFill>
                  <a:srgbClr val="403152"/>
                </a:solidFill>
                <a:latin typeface="+mj-lt"/>
              </a:rPr>
              <a:t>Political use, including lobbying, election campaigning, promoting or opposing a ballot or initiative</a:t>
            </a:r>
          </a:p>
          <a:p>
            <a:pPr marL="457200" indent="-457200" eaLnBrk="1" fontAlgn="auto" hangingPunct="1">
              <a:spcAft>
                <a:spcPts val="0"/>
              </a:spcAft>
              <a:buFont typeface="Arial" pitchFamily="34" charset="0"/>
              <a:buChar char="•"/>
              <a:defRPr/>
            </a:pPr>
            <a:r>
              <a:rPr lang="en-US" sz="2800" dirty="0" smtClean="0">
                <a:solidFill>
                  <a:srgbClr val="403152"/>
                </a:solidFill>
                <a:latin typeface="+mj-lt"/>
              </a:rPr>
              <a:t>Supporting, promoting, or soliciting for any outside organization or group unless provided for by law or authorized by an agency head</a:t>
            </a:r>
          </a:p>
          <a:p>
            <a:pPr marL="457200" indent="-457200" eaLnBrk="1" fontAlgn="auto" hangingPunct="1">
              <a:spcAft>
                <a:spcPts val="0"/>
              </a:spcAft>
              <a:buFont typeface="Arial" pitchFamily="34" charset="0"/>
              <a:buChar char="•"/>
              <a:defRPr/>
            </a:pPr>
            <a:r>
              <a:rPr lang="en-US" sz="2800" dirty="0" smtClean="0">
                <a:solidFill>
                  <a:srgbClr val="403152"/>
                </a:solidFill>
                <a:latin typeface="+mj-lt"/>
              </a:rPr>
              <a:t>Use of consumable State resources (spare parts, postage, envelopes, etc.)</a:t>
            </a:r>
          </a:p>
          <a:p>
            <a:pPr lvl="1" eaLnBrk="1" fontAlgn="auto" hangingPunct="1">
              <a:lnSpc>
                <a:spcPct val="75000"/>
              </a:lnSpc>
              <a:spcBef>
                <a:spcPct val="50000"/>
              </a:spcBef>
              <a:spcAft>
                <a:spcPts val="0"/>
              </a:spcAft>
              <a:buClr>
                <a:schemeClr val="bg2"/>
              </a:buClr>
              <a:buFont typeface="Wingdings" pitchFamily="2" charset="2"/>
              <a:buChar char="n"/>
              <a:defRPr/>
            </a:pPr>
            <a:endParaRPr lang="en-US" dirty="0" smtClean="0"/>
          </a:p>
          <a:p>
            <a:pPr marL="457200" indent="-457200" eaLnBrk="1" fontAlgn="auto" hangingPunct="1">
              <a:spcAft>
                <a:spcPts val="0"/>
              </a:spcAft>
              <a:buFont typeface="Arial" pitchFamily="34" charset="0"/>
              <a:buNone/>
              <a:defRPr/>
            </a:pPr>
            <a:endParaRPr lang="en-US" sz="3000" dirty="0" smtClean="0">
              <a:solidFill>
                <a:schemeClr val="accent4">
                  <a:lumMod val="50000"/>
                </a:schemeClr>
              </a:solidFill>
              <a:latin typeface="+mj-lt"/>
            </a:endParaRPr>
          </a:p>
        </p:txBody>
      </p:sp>
      <p:sp>
        <p:nvSpPr>
          <p:cNvPr id="6" name="Slide Number Placeholder 5"/>
          <p:cNvSpPr>
            <a:spLocks noGrp="1"/>
          </p:cNvSpPr>
          <p:nvPr>
            <p:ph type="sldNum" sz="quarter" idx="12"/>
          </p:nvPr>
        </p:nvSpPr>
        <p:spPr/>
        <p:txBody>
          <a:bodyPr/>
          <a:lstStyle/>
          <a:p>
            <a:pPr>
              <a:defRPr/>
            </a:pPr>
            <a:fld id="{370FD903-8F3B-4E2D-B2BB-91843AFB62AC}" type="slidenum">
              <a:rPr lang="en-US"/>
              <a:pPr>
                <a:defRPr/>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a:bodyPr>
          <a:lstStyle/>
          <a:p>
            <a:pPr eaLnBrk="1" fontAlgn="auto" hangingPunct="1">
              <a:spcAft>
                <a:spcPts val="0"/>
              </a:spcAft>
              <a:defRPr/>
            </a:pPr>
            <a:r>
              <a:rPr lang="en-US" b="1" dirty="0" smtClean="0">
                <a:solidFill>
                  <a:schemeClr val="accent4">
                    <a:lumMod val="50000"/>
                  </a:schemeClr>
                </a:solidFill>
              </a:rPr>
              <a:t>Use of Resources</a:t>
            </a:r>
            <a:endParaRPr lang="en-US" b="1" dirty="0">
              <a:solidFill>
                <a:schemeClr val="accent4">
                  <a:lumMod val="50000"/>
                </a:schemeClr>
              </a:solidFill>
            </a:endParaRPr>
          </a:p>
        </p:txBody>
      </p:sp>
      <p:sp>
        <p:nvSpPr>
          <p:cNvPr id="3" name="Content Placeholder 2"/>
          <p:cNvSpPr>
            <a:spLocks noGrp="1"/>
          </p:cNvSpPr>
          <p:nvPr>
            <p:ph idx="1"/>
          </p:nvPr>
        </p:nvSpPr>
        <p:spPr>
          <a:xfrm>
            <a:off x="457200" y="1600200"/>
            <a:ext cx="8229600" cy="4724400"/>
          </a:xfrm>
          <a:solidFill>
            <a:srgbClr val="EBE8AD">
              <a:alpha val="72000"/>
            </a:srgbClr>
          </a:solidFill>
        </p:spPr>
        <p:txBody>
          <a:bodyPr rtlCol="0">
            <a:normAutofit/>
          </a:bodyPr>
          <a:lstStyle/>
          <a:p>
            <a:pPr eaLnBrk="1" fontAlgn="auto" hangingPunct="1">
              <a:lnSpc>
                <a:spcPct val="75000"/>
              </a:lnSpc>
              <a:spcBef>
                <a:spcPct val="50000"/>
              </a:spcBef>
              <a:spcAft>
                <a:spcPts val="0"/>
              </a:spcAft>
              <a:buFont typeface="Arial" pitchFamily="34" charset="0"/>
              <a:buNone/>
              <a:defRPr/>
            </a:pPr>
            <a:endParaRPr lang="en-US" b="1" dirty="0" smtClean="0">
              <a:solidFill>
                <a:srgbClr val="403152"/>
              </a:solidFill>
            </a:endParaRPr>
          </a:p>
          <a:p>
            <a:pPr eaLnBrk="1" fontAlgn="auto" hangingPunct="1">
              <a:lnSpc>
                <a:spcPct val="75000"/>
              </a:lnSpc>
              <a:spcBef>
                <a:spcPct val="50000"/>
              </a:spcBef>
              <a:spcAft>
                <a:spcPts val="0"/>
              </a:spcAft>
              <a:buFont typeface="Arial" pitchFamily="34" charset="0"/>
              <a:buNone/>
              <a:defRPr/>
            </a:pPr>
            <a:r>
              <a:rPr lang="en-US" b="1" dirty="0" smtClean="0">
                <a:solidFill>
                  <a:srgbClr val="403152"/>
                </a:solidFill>
                <a:latin typeface="+mj-lt"/>
              </a:rPr>
              <a:t>Computer, E-Mail, Internet &amp; Other University Communication Technologies</a:t>
            </a:r>
            <a:endParaRPr lang="en-US" dirty="0" smtClean="0">
              <a:solidFill>
                <a:srgbClr val="403152"/>
              </a:solidFill>
              <a:latin typeface="+mj-lt"/>
            </a:endParaRPr>
          </a:p>
          <a:p>
            <a:pPr marL="457200" indent="-457200" eaLnBrk="1" fontAlgn="auto" hangingPunct="1">
              <a:spcAft>
                <a:spcPts val="0"/>
              </a:spcAft>
              <a:buFont typeface="Arial" pitchFamily="34" charset="0"/>
              <a:buChar char="•"/>
              <a:defRPr/>
            </a:pPr>
            <a:r>
              <a:rPr lang="en-US" sz="2800" dirty="0" smtClean="0">
                <a:solidFill>
                  <a:srgbClr val="403152"/>
                </a:solidFill>
                <a:latin typeface="+mj-lt"/>
              </a:rPr>
              <a:t>No expectation of privacy</a:t>
            </a:r>
          </a:p>
          <a:p>
            <a:pPr marL="457200" indent="-457200" eaLnBrk="1" fontAlgn="auto" hangingPunct="1">
              <a:spcAft>
                <a:spcPts val="0"/>
              </a:spcAft>
              <a:buFont typeface="Arial" pitchFamily="34" charset="0"/>
              <a:buChar char="•"/>
              <a:defRPr/>
            </a:pPr>
            <a:r>
              <a:rPr lang="en-US" sz="2800" dirty="0" smtClean="0">
                <a:solidFill>
                  <a:srgbClr val="403152"/>
                </a:solidFill>
                <a:latin typeface="+mj-lt"/>
              </a:rPr>
              <a:t>Data on State computers is considered a public record and is not private</a:t>
            </a:r>
          </a:p>
          <a:p>
            <a:pPr marL="457200" indent="-457200" eaLnBrk="1" fontAlgn="auto" hangingPunct="1">
              <a:spcAft>
                <a:spcPts val="0"/>
              </a:spcAft>
              <a:buFont typeface="Arial" pitchFamily="34" charset="0"/>
              <a:buChar char="•"/>
              <a:defRPr/>
            </a:pPr>
            <a:r>
              <a:rPr lang="en-US" sz="2800" dirty="0" smtClean="0">
                <a:solidFill>
                  <a:srgbClr val="403152"/>
                </a:solidFill>
                <a:latin typeface="+mj-lt"/>
              </a:rPr>
              <a:t>Use of computers leaves a very clear trail of everything, even after work is deleted</a:t>
            </a:r>
          </a:p>
          <a:p>
            <a:pPr marL="457200" indent="-457200" eaLnBrk="1" fontAlgn="auto" hangingPunct="1">
              <a:spcAft>
                <a:spcPts val="0"/>
              </a:spcAft>
              <a:buFont typeface="Arial" pitchFamily="34" charset="0"/>
              <a:buChar char="•"/>
              <a:defRPr/>
            </a:pPr>
            <a:endParaRPr lang="en-US" sz="2800" dirty="0" smtClean="0">
              <a:solidFill>
                <a:srgbClr val="403152"/>
              </a:solidFill>
            </a:endParaRPr>
          </a:p>
          <a:p>
            <a:pPr lvl="1" eaLnBrk="1" fontAlgn="auto" hangingPunct="1">
              <a:lnSpc>
                <a:spcPct val="75000"/>
              </a:lnSpc>
              <a:spcBef>
                <a:spcPct val="50000"/>
              </a:spcBef>
              <a:spcAft>
                <a:spcPts val="0"/>
              </a:spcAft>
              <a:buClr>
                <a:schemeClr val="bg2"/>
              </a:buClr>
              <a:buFont typeface="Wingdings" pitchFamily="2" charset="2"/>
              <a:buChar char="n"/>
              <a:defRPr/>
            </a:pPr>
            <a:endParaRPr lang="en-US" dirty="0" smtClean="0">
              <a:solidFill>
                <a:srgbClr val="403152"/>
              </a:solidFill>
            </a:endParaRPr>
          </a:p>
          <a:p>
            <a:pPr marL="457200" indent="-457200" eaLnBrk="1" fontAlgn="auto" hangingPunct="1">
              <a:spcAft>
                <a:spcPts val="0"/>
              </a:spcAft>
              <a:buFont typeface="Arial" pitchFamily="34" charset="0"/>
              <a:buNone/>
              <a:defRPr/>
            </a:pPr>
            <a:endParaRPr lang="en-US" sz="3000" dirty="0" smtClean="0">
              <a:solidFill>
                <a:schemeClr val="accent4">
                  <a:lumMod val="50000"/>
                </a:schemeClr>
              </a:solidFill>
              <a:latin typeface="+mj-lt"/>
            </a:endParaRPr>
          </a:p>
        </p:txBody>
      </p:sp>
      <p:sp>
        <p:nvSpPr>
          <p:cNvPr id="6" name="Slide Number Placeholder 5"/>
          <p:cNvSpPr>
            <a:spLocks noGrp="1"/>
          </p:cNvSpPr>
          <p:nvPr>
            <p:ph type="sldNum" sz="quarter" idx="12"/>
          </p:nvPr>
        </p:nvSpPr>
        <p:spPr/>
        <p:txBody>
          <a:bodyPr/>
          <a:lstStyle/>
          <a:p>
            <a:pPr>
              <a:defRPr/>
            </a:pPr>
            <a:fld id="{99E925FE-66E1-44AD-B5E9-33CF74E600CB}" type="slidenum">
              <a:rPr lang="en-US"/>
              <a:pPr>
                <a:defRPr/>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a:bodyPr>
          <a:lstStyle/>
          <a:p>
            <a:pPr eaLnBrk="1" fontAlgn="auto" hangingPunct="1">
              <a:spcAft>
                <a:spcPts val="0"/>
              </a:spcAft>
              <a:defRPr/>
            </a:pPr>
            <a:r>
              <a:rPr lang="en-US" b="1" dirty="0" smtClean="0">
                <a:solidFill>
                  <a:schemeClr val="accent4">
                    <a:lumMod val="50000"/>
                  </a:schemeClr>
                </a:solidFill>
              </a:rPr>
              <a:t>Use of Resources</a:t>
            </a:r>
            <a:endParaRPr lang="en-US" b="1" dirty="0">
              <a:solidFill>
                <a:schemeClr val="accent4">
                  <a:lumMod val="50000"/>
                </a:schemeClr>
              </a:solidFill>
            </a:endParaRPr>
          </a:p>
        </p:txBody>
      </p:sp>
      <p:sp>
        <p:nvSpPr>
          <p:cNvPr id="3" name="Content Placeholder 2"/>
          <p:cNvSpPr>
            <a:spLocks noGrp="1"/>
          </p:cNvSpPr>
          <p:nvPr>
            <p:ph idx="1"/>
          </p:nvPr>
        </p:nvSpPr>
        <p:spPr>
          <a:xfrm>
            <a:off x="457200" y="1600200"/>
            <a:ext cx="8229600" cy="4724400"/>
          </a:xfrm>
          <a:solidFill>
            <a:srgbClr val="EBE8AD">
              <a:alpha val="72000"/>
            </a:srgbClr>
          </a:solidFill>
        </p:spPr>
        <p:txBody>
          <a:bodyPr rtlCol="0">
            <a:normAutofit/>
          </a:bodyPr>
          <a:lstStyle/>
          <a:p>
            <a:pPr eaLnBrk="1" fontAlgn="auto" hangingPunct="1">
              <a:lnSpc>
                <a:spcPct val="75000"/>
              </a:lnSpc>
              <a:spcBef>
                <a:spcPct val="50000"/>
              </a:spcBef>
              <a:spcAft>
                <a:spcPts val="0"/>
              </a:spcAft>
              <a:buFont typeface="Arial" pitchFamily="34" charset="0"/>
              <a:buNone/>
              <a:defRPr/>
            </a:pPr>
            <a:endParaRPr lang="en-US" b="1" dirty="0" smtClean="0">
              <a:solidFill>
                <a:srgbClr val="403152"/>
              </a:solidFill>
            </a:endParaRPr>
          </a:p>
          <a:p>
            <a:pPr eaLnBrk="1" fontAlgn="auto" hangingPunct="1">
              <a:lnSpc>
                <a:spcPct val="75000"/>
              </a:lnSpc>
              <a:spcBef>
                <a:spcPct val="50000"/>
              </a:spcBef>
              <a:spcAft>
                <a:spcPts val="0"/>
              </a:spcAft>
              <a:buFont typeface="Arial" pitchFamily="34" charset="0"/>
              <a:buNone/>
              <a:defRPr/>
            </a:pPr>
            <a:r>
              <a:rPr lang="en-US" b="1" dirty="0" smtClean="0">
                <a:solidFill>
                  <a:srgbClr val="403152"/>
                </a:solidFill>
                <a:latin typeface="+mj-lt"/>
              </a:rPr>
              <a:t>Can’t I just Reimburse the University?</a:t>
            </a:r>
          </a:p>
          <a:p>
            <a:pPr marL="457200" indent="-457200" eaLnBrk="1" fontAlgn="auto" hangingPunct="1">
              <a:spcAft>
                <a:spcPts val="0"/>
              </a:spcAft>
              <a:buFont typeface="Arial" pitchFamily="34" charset="0"/>
              <a:buChar char="•"/>
              <a:defRPr/>
            </a:pPr>
            <a:r>
              <a:rPr lang="en-US" b="1" dirty="0" smtClean="0">
                <a:solidFill>
                  <a:srgbClr val="403152"/>
                </a:solidFill>
                <a:latin typeface="+mj-lt"/>
              </a:rPr>
              <a:t>No</a:t>
            </a:r>
            <a:r>
              <a:rPr lang="en-US" dirty="0" smtClean="0">
                <a:solidFill>
                  <a:srgbClr val="403152"/>
                </a:solidFill>
                <a:latin typeface="+mj-lt"/>
              </a:rPr>
              <a:t>…….</a:t>
            </a:r>
            <a:r>
              <a:rPr lang="en-US" sz="2800" dirty="0" smtClean="0">
                <a:solidFill>
                  <a:srgbClr val="403152"/>
                </a:solidFill>
                <a:latin typeface="+mj-lt"/>
              </a:rPr>
              <a:t>it is still considered a personal benefit, and can cause an administrative burden to the State.</a:t>
            </a:r>
          </a:p>
          <a:p>
            <a:pPr marL="457200" indent="-457200" eaLnBrk="1" fontAlgn="auto" hangingPunct="1">
              <a:spcAft>
                <a:spcPts val="0"/>
              </a:spcAft>
              <a:buFont typeface="Arial" pitchFamily="34" charset="0"/>
              <a:buChar char="•"/>
              <a:defRPr/>
            </a:pPr>
            <a:r>
              <a:rPr lang="en-US" sz="2800" dirty="0" smtClean="0">
                <a:solidFill>
                  <a:srgbClr val="403152"/>
                </a:solidFill>
                <a:latin typeface="+mj-lt"/>
              </a:rPr>
              <a:t>Also, even though there may be no incremental cost to the University, use is still considered a gain to the employee, and is an ethics violation.</a:t>
            </a:r>
          </a:p>
          <a:p>
            <a:pPr marL="457200" indent="-457200" eaLnBrk="1" fontAlgn="auto" hangingPunct="1">
              <a:spcAft>
                <a:spcPts val="0"/>
              </a:spcAft>
              <a:buFont typeface="Arial" pitchFamily="34" charset="0"/>
              <a:buChar char="•"/>
              <a:defRPr/>
            </a:pPr>
            <a:endParaRPr lang="en-US" sz="2800" dirty="0" smtClean="0">
              <a:solidFill>
                <a:srgbClr val="403152"/>
              </a:solidFill>
            </a:endParaRPr>
          </a:p>
          <a:p>
            <a:pPr lvl="1" eaLnBrk="1" fontAlgn="auto" hangingPunct="1">
              <a:lnSpc>
                <a:spcPct val="75000"/>
              </a:lnSpc>
              <a:spcBef>
                <a:spcPct val="50000"/>
              </a:spcBef>
              <a:spcAft>
                <a:spcPts val="0"/>
              </a:spcAft>
              <a:buClr>
                <a:schemeClr val="bg2"/>
              </a:buClr>
              <a:buFont typeface="Wingdings" pitchFamily="2" charset="2"/>
              <a:buChar char="n"/>
              <a:defRPr/>
            </a:pPr>
            <a:endParaRPr lang="en-US" dirty="0" smtClean="0"/>
          </a:p>
          <a:p>
            <a:pPr marL="457200" indent="-457200" eaLnBrk="1" fontAlgn="auto" hangingPunct="1">
              <a:spcAft>
                <a:spcPts val="0"/>
              </a:spcAft>
              <a:buFont typeface="Arial" pitchFamily="34" charset="0"/>
              <a:buNone/>
              <a:defRPr/>
            </a:pPr>
            <a:endParaRPr lang="en-US" sz="3000" dirty="0" smtClean="0">
              <a:solidFill>
                <a:schemeClr val="accent4">
                  <a:lumMod val="50000"/>
                </a:schemeClr>
              </a:solidFill>
              <a:latin typeface="+mj-lt"/>
            </a:endParaRPr>
          </a:p>
        </p:txBody>
      </p:sp>
      <p:sp>
        <p:nvSpPr>
          <p:cNvPr id="6" name="Slide Number Placeholder 5"/>
          <p:cNvSpPr>
            <a:spLocks noGrp="1"/>
          </p:cNvSpPr>
          <p:nvPr>
            <p:ph type="sldNum" sz="quarter" idx="12"/>
          </p:nvPr>
        </p:nvSpPr>
        <p:spPr/>
        <p:txBody>
          <a:bodyPr/>
          <a:lstStyle/>
          <a:p>
            <a:pPr>
              <a:defRPr/>
            </a:pPr>
            <a:fld id="{E0C880D5-FDC6-45E0-9F8C-D1133322DD89}" type="slidenum">
              <a:rPr lang="en-US"/>
              <a:pPr>
                <a:defRPr/>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a:bodyPr>
          <a:lstStyle/>
          <a:p>
            <a:pPr eaLnBrk="1" fontAlgn="auto" hangingPunct="1">
              <a:spcAft>
                <a:spcPts val="0"/>
              </a:spcAft>
              <a:defRPr/>
            </a:pPr>
            <a:r>
              <a:rPr lang="en-US" b="1" smtClean="0">
                <a:solidFill>
                  <a:schemeClr val="accent4">
                    <a:lumMod val="50000"/>
                  </a:schemeClr>
                </a:solidFill>
              </a:rPr>
              <a:t>Use of Resources</a:t>
            </a:r>
            <a:endParaRPr lang="en-US" b="1" dirty="0">
              <a:solidFill>
                <a:schemeClr val="accent4">
                  <a:lumMod val="50000"/>
                </a:schemeClr>
              </a:solidFill>
            </a:endParaRPr>
          </a:p>
        </p:txBody>
      </p:sp>
      <p:sp>
        <p:nvSpPr>
          <p:cNvPr id="3" name="Content Placeholder 2"/>
          <p:cNvSpPr>
            <a:spLocks noGrp="1"/>
          </p:cNvSpPr>
          <p:nvPr>
            <p:ph idx="1"/>
          </p:nvPr>
        </p:nvSpPr>
        <p:spPr>
          <a:xfrm>
            <a:off x="457200" y="1600200"/>
            <a:ext cx="8229600" cy="4724400"/>
          </a:xfrm>
          <a:solidFill>
            <a:srgbClr val="EBE8AD">
              <a:alpha val="72000"/>
            </a:srgbClr>
          </a:solidFill>
        </p:spPr>
        <p:txBody>
          <a:bodyPr rtlCol="0">
            <a:normAutofit/>
          </a:bodyPr>
          <a:lstStyle/>
          <a:p>
            <a:pPr eaLnBrk="1" fontAlgn="auto" hangingPunct="1">
              <a:spcAft>
                <a:spcPts val="0"/>
              </a:spcAft>
              <a:buFont typeface="Arial" pitchFamily="34" charset="0"/>
              <a:buNone/>
              <a:defRPr/>
            </a:pPr>
            <a:endParaRPr lang="en-US" sz="2800" b="1" dirty="0" smtClean="0">
              <a:solidFill>
                <a:srgbClr val="403152"/>
              </a:solidFill>
            </a:endParaRPr>
          </a:p>
          <a:p>
            <a:pPr eaLnBrk="1" fontAlgn="auto" hangingPunct="1">
              <a:spcAft>
                <a:spcPts val="0"/>
              </a:spcAft>
              <a:buFont typeface="Arial" pitchFamily="34" charset="0"/>
              <a:buNone/>
              <a:defRPr/>
            </a:pPr>
            <a:r>
              <a:rPr lang="en-US" sz="2800" b="1" dirty="0" smtClean="0">
                <a:solidFill>
                  <a:srgbClr val="403152"/>
                </a:solidFill>
                <a:latin typeface="+mj-lt"/>
              </a:rPr>
              <a:t>Research Employees Exception</a:t>
            </a:r>
          </a:p>
          <a:p>
            <a:pPr eaLnBrk="1" fontAlgn="auto" hangingPunct="1">
              <a:spcAft>
                <a:spcPts val="0"/>
              </a:spcAft>
              <a:buFont typeface="Arial" pitchFamily="34" charset="0"/>
              <a:buNone/>
              <a:defRPr/>
            </a:pPr>
            <a:endParaRPr lang="en-US" sz="2800" b="1" dirty="0" smtClean="0">
              <a:solidFill>
                <a:srgbClr val="403152"/>
              </a:solidFill>
              <a:latin typeface="+mj-lt"/>
            </a:endParaRPr>
          </a:p>
          <a:p>
            <a:pPr marL="0" indent="0" eaLnBrk="1" fontAlgn="auto" hangingPunct="1">
              <a:spcAft>
                <a:spcPts val="0"/>
              </a:spcAft>
              <a:buNone/>
              <a:defRPr/>
            </a:pPr>
            <a:r>
              <a:rPr lang="en-US" sz="2800" dirty="0" smtClean="0">
                <a:solidFill>
                  <a:srgbClr val="403152"/>
                </a:solidFill>
                <a:latin typeface="+mj-lt"/>
              </a:rPr>
              <a:t>May use their personally assigned University resources (office, telephone and computers) and  e-mail to conduct outside work activities related to their research and technology transfer activities.</a:t>
            </a:r>
          </a:p>
          <a:p>
            <a:pPr marL="457200" indent="-457200" eaLnBrk="1" fontAlgn="auto" hangingPunct="1">
              <a:spcAft>
                <a:spcPts val="0"/>
              </a:spcAft>
              <a:buFont typeface="Arial" pitchFamily="34" charset="0"/>
              <a:buNone/>
              <a:defRPr/>
            </a:pPr>
            <a:endParaRPr lang="en-US" sz="3000" dirty="0" smtClean="0">
              <a:solidFill>
                <a:srgbClr val="403152"/>
              </a:solidFill>
              <a:latin typeface="+mj-lt"/>
            </a:endParaRPr>
          </a:p>
        </p:txBody>
      </p:sp>
      <p:sp>
        <p:nvSpPr>
          <p:cNvPr id="6" name="Slide Number Placeholder 5"/>
          <p:cNvSpPr>
            <a:spLocks noGrp="1"/>
          </p:cNvSpPr>
          <p:nvPr>
            <p:ph type="sldNum" sz="quarter" idx="12"/>
          </p:nvPr>
        </p:nvSpPr>
        <p:spPr/>
        <p:txBody>
          <a:bodyPr/>
          <a:lstStyle/>
          <a:p>
            <a:pPr>
              <a:defRPr/>
            </a:pPr>
            <a:fld id="{09B24CED-5986-4034-8171-A1CF4CE59A99}" type="slidenum">
              <a:rPr lang="en-US"/>
              <a:pPr>
                <a:defRPr/>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a:bodyPr>
          <a:lstStyle/>
          <a:p>
            <a:pPr eaLnBrk="1" fontAlgn="auto" hangingPunct="1">
              <a:spcAft>
                <a:spcPts val="0"/>
              </a:spcAft>
              <a:defRPr/>
            </a:pPr>
            <a:r>
              <a:rPr lang="en-US" b="1" dirty="0" smtClean="0">
                <a:solidFill>
                  <a:schemeClr val="accent4">
                    <a:lumMod val="50000"/>
                  </a:schemeClr>
                </a:solidFill>
              </a:rPr>
              <a:t>Use </a:t>
            </a:r>
            <a:r>
              <a:rPr lang="en-US" b="1" smtClean="0">
                <a:solidFill>
                  <a:schemeClr val="accent4">
                    <a:lumMod val="50000"/>
                  </a:schemeClr>
                </a:solidFill>
              </a:rPr>
              <a:t>of Resources </a:t>
            </a:r>
            <a:r>
              <a:rPr lang="en-US" b="1" dirty="0" smtClean="0">
                <a:solidFill>
                  <a:schemeClr val="accent4">
                    <a:lumMod val="50000"/>
                  </a:schemeClr>
                </a:solidFill>
              </a:rPr>
              <a:t>– Example #1</a:t>
            </a:r>
            <a:endParaRPr lang="en-US" b="1" dirty="0">
              <a:solidFill>
                <a:schemeClr val="accent4">
                  <a:lumMod val="50000"/>
                </a:schemeClr>
              </a:solidFill>
            </a:endParaRPr>
          </a:p>
        </p:txBody>
      </p:sp>
      <p:sp>
        <p:nvSpPr>
          <p:cNvPr id="3" name="Content Placeholder 2"/>
          <p:cNvSpPr>
            <a:spLocks noGrp="1"/>
          </p:cNvSpPr>
          <p:nvPr>
            <p:ph idx="1"/>
          </p:nvPr>
        </p:nvSpPr>
        <p:spPr>
          <a:xfrm>
            <a:off x="457200" y="1600200"/>
            <a:ext cx="8229600" cy="4724400"/>
          </a:xfrm>
          <a:solidFill>
            <a:srgbClr val="EBE8AD">
              <a:alpha val="72000"/>
            </a:srgbClr>
          </a:solidFill>
        </p:spPr>
        <p:txBody>
          <a:bodyPr rtlCol="0">
            <a:noAutofit/>
          </a:bodyPr>
          <a:lstStyle/>
          <a:p>
            <a:pPr marL="457200" indent="-457200" eaLnBrk="1" fontAlgn="auto" hangingPunct="1">
              <a:spcAft>
                <a:spcPts val="0"/>
              </a:spcAft>
              <a:buFont typeface="Arial" pitchFamily="34" charset="0"/>
              <a:buNone/>
              <a:defRPr/>
            </a:pPr>
            <a:r>
              <a:rPr lang="en-US" sz="2800" u="sng" dirty="0" smtClean="0">
                <a:solidFill>
                  <a:schemeClr val="accent4">
                    <a:lumMod val="50000"/>
                  </a:schemeClr>
                </a:solidFill>
                <a:latin typeface="+mj-lt"/>
              </a:rPr>
              <a:t>Question</a:t>
            </a:r>
            <a:r>
              <a:rPr lang="en-US" sz="2800" dirty="0" smtClean="0">
                <a:solidFill>
                  <a:schemeClr val="accent4">
                    <a:lumMod val="50000"/>
                  </a:schemeClr>
                </a:solidFill>
                <a:latin typeface="+mj-lt"/>
              </a:rPr>
              <a:t>:  Can I use my UW issued computer to surf the web, shop on-line, check </a:t>
            </a:r>
            <a:r>
              <a:rPr lang="en-US" sz="2800" dirty="0" err="1" smtClean="0">
                <a:solidFill>
                  <a:schemeClr val="accent4">
                    <a:lumMod val="50000"/>
                  </a:schemeClr>
                </a:solidFill>
                <a:latin typeface="+mj-lt"/>
              </a:rPr>
              <a:t>facebook</a:t>
            </a:r>
            <a:r>
              <a:rPr lang="en-US" sz="2800" dirty="0" smtClean="0">
                <a:solidFill>
                  <a:schemeClr val="accent4">
                    <a:lumMod val="50000"/>
                  </a:schemeClr>
                </a:solidFill>
                <a:latin typeface="+mj-lt"/>
              </a:rPr>
              <a:t> or twitter during breaks or when I am not busy at work?</a:t>
            </a:r>
          </a:p>
          <a:p>
            <a:pPr marL="457200" indent="-457200" eaLnBrk="1" fontAlgn="auto" hangingPunct="1">
              <a:spcAft>
                <a:spcPts val="0"/>
              </a:spcAft>
              <a:buFont typeface="Arial" pitchFamily="34" charset="0"/>
              <a:buNone/>
              <a:defRPr/>
            </a:pPr>
            <a:r>
              <a:rPr lang="en-US" sz="2800" u="sng" dirty="0" smtClean="0">
                <a:solidFill>
                  <a:schemeClr val="accent4">
                    <a:lumMod val="50000"/>
                  </a:schemeClr>
                </a:solidFill>
                <a:latin typeface="+mj-lt"/>
              </a:rPr>
              <a:t>Answer</a:t>
            </a:r>
            <a:r>
              <a:rPr lang="en-US" sz="2800" dirty="0" smtClean="0">
                <a:solidFill>
                  <a:schemeClr val="accent4">
                    <a:lumMod val="50000"/>
                  </a:schemeClr>
                </a:solidFill>
                <a:latin typeface="+mj-lt"/>
              </a:rPr>
              <a:t>:  Generally, no.  </a:t>
            </a:r>
          </a:p>
          <a:p>
            <a:pPr marL="457200" indent="-457200" eaLnBrk="1" fontAlgn="auto" hangingPunct="1">
              <a:spcAft>
                <a:spcPts val="0"/>
              </a:spcAft>
              <a:buFont typeface="Arial" pitchFamily="34" charset="0"/>
              <a:buChar char="•"/>
              <a:defRPr/>
            </a:pPr>
            <a:r>
              <a:rPr lang="en-US" sz="2800" dirty="0" smtClean="0">
                <a:solidFill>
                  <a:schemeClr val="accent4">
                    <a:lumMod val="50000"/>
                  </a:schemeClr>
                </a:solidFill>
                <a:latin typeface="+mj-lt"/>
              </a:rPr>
              <a:t>UW computers are provided for UW business use, not personal use.</a:t>
            </a:r>
          </a:p>
          <a:p>
            <a:pPr marL="457200" indent="-457200" eaLnBrk="1" fontAlgn="auto" hangingPunct="1">
              <a:spcAft>
                <a:spcPts val="0"/>
              </a:spcAft>
              <a:buFont typeface="Arial" pitchFamily="34" charset="0"/>
              <a:buChar char="•"/>
              <a:defRPr/>
            </a:pPr>
            <a:r>
              <a:rPr lang="en-US" sz="2800" dirty="0" smtClean="0">
                <a:solidFill>
                  <a:schemeClr val="accent4">
                    <a:lumMod val="50000"/>
                  </a:schemeClr>
                </a:solidFill>
                <a:latin typeface="+mj-lt"/>
              </a:rPr>
              <a:t>However, personal use can occur but must be brief and infrequent and can not interfere with your work. </a:t>
            </a:r>
          </a:p>
          <a:p>
            <a:pPr marL="457200" indent="-457200" eaLnBrk="1" fontAlgn="auto" hangingPunct="1">
              <a:spcAft>
                <a:spcPts val="0"/>
              </a:spcAft>
              <a:buFont typeface="Arial" pitchFamily="34" charset="0"/>
              <a:buChar char="•"/>
              <a:defRPr/>
            </a:pPr>
            <a:r>
              <a:rPr lang="en-US" sz="2800" dirty="0" smtClean="0">
                <a:solidFill>
                  <a:schemeClr val="accent4">
                    <a:lumMod val="50000"/>
                  </a:schemeClr>
                </a:solidFill>
                <a:latin typeface="+mj-lt"/>
              </a:rPr>
              <a:t>What about if I am using for PTA? – still no.</a:t>
            </a:r>
          </a:p>
        </p:txBody>
      </p:sp>
      <p:sp>
        <p:nvSpPr>
          <p:cNvPr id="6" name="Slide Number Placeholder 5"/>
          <p:cNvSpPr>
            <a:spLocks noGrp="1"/>
          </p:cNvSpPr>
          <p:nvPr>
            <p:ph type="sldNum" sz="quarter" idx="12"/>
          </p:nvPr>
        </p:nvSpPr>
        <p:spPr/>
        <p:txBody>
          <a:bodyPr/>
          <a:lstStyle/>
          <a:p>
            <a:pPr>
              <a:defRPr/>
            </a:pPr>
            <a:fld id="{6BBF9D35-C480-41AF-97DD-6A63F619BAE1}" type="slidenum">
              <a:rPr lang="en-US"/>
              <a:pPr>
                <a:defRPr/>
              </a:pPr>
              <a:t>38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a:bodyPr>
          <a:lstStyle/>
          <a:p>
            <a:pPr eaLnBrk="1" fontAlgn="auto" hangingPunct="1">
              <a:spcAft>
                <a:spcPts val="0"/>
              </a:spcAft>
              <a:defRPr/>
            </a:pPr>
            <a:r>
              <a:rPr lang="en-US" b="1" dirty="0" smtClean="0">
                <a:solidFill>
                  <a:schemeClr val="accent4">
                    <a:lumMod val="50000"/>
                  </a:schemeClr>
                </a:solidFill>
              </a:rPr>
              <a:t>Use of Resources – Example #2</a:t>
            </a:r>
            <a:endParaRPr lang="en-US" b="1" dirty="0">
              <a:solidFill>
                <a:schemeClr val="accent4">
                  <a:lumMod val="50000"/>
                </a:schemeClr>
              </a:solidFill>
            </a:endParaRPr>
          </a:p>
        </p:txBody>
      </p:sp>
      <p:sp>
        <p:nvSpPr>
          <p:cNvPr id="3" name="Content Placeholder 2"/>
          <p:cNvSpPr>
            <a:spLocks noGrp="1"/>
          </p:cNvSpPr>
          <p:nvPr>
            <p:ph idx="1"/>
          </p:nvPr>
        </p:nvSpPr>
        <p:spPr>
          <a:xfrm>
            <a:off x="457200" y="1600200"/>
            <a:ext cx="8229600" cy="4724400"/>
          </a:xfrm>
          <a:solidFill>
            <a:srgbClr val="EBE8AD">
              <a:alpha val="72000"/>
            </a:srgbClr>
          </a:solidFill>
        </p:spPr>
        <p:txBody>
          <a:bodyPr rtlCol="0">
            <a:normAutofit/>
          </a:bodyPr>
          <a:lstStyle/>
          <a:p>
            <a:pPr marL="457200" indent="-457200" eaLnBrk="1" fontAlgn="auto" hangingPunct="1">
              <a:spcAft>
                <a:spcPts val="0"/>
              </a:spcAft>
              <a:buFont typeface="Arial" pitchFamily="34" charset="0"/>
              <a:buNone/>
              <a:defRPr/>
            </a:pPr>
            <a:r>
              <a:rPr lang="en-US" sz="3000" u="sng" dirty="0" smtClean="0">
                <a:solidFill>
                  <a:schemeClr val="accent4">
                    <a:lumMod val="50000"/>
                  </a:schemeClr>
                </a:solidFill>
                <a:latin typeface="+mj-lt"/>
              </a:rPr>
              <a:t>Question</a:t>
            </a:r>
            <a:r>
              <a:rPr lang="en-US" sz="3000" dirty="0" smtClean="0">
                <a:solidFill>
                  <a:schemeClr val="accent4">
                    <a:lumMod val="50000"/>
                  </a:schemeClr>
                </a:solidFill>
                <a:latin typeface="+mj-lt"/>
              </a:rPr>
              <a:t>:  I am purchasing an </a:t>
            </a:r>
            <a:r>
              <a:rPr lang="en-US" sz="3000" dirty="0" err="1" smtClean="0">
                <a:solidFill>
                  <a:schemeClr val="accent4">
                    <a:lumMod val="50000"/>
                  </a:schemeClr>
                </a:solidFill>
                <a:latin typeface="+mj-lt"/>
              </a:rPr>
              <a:t>iPad</a:t>
            </a:r>
            <a:r>
              <a:rPr lang="en-US" sz="3000" dirty="0" smtClean="0">
                <a:solidFill>
                  <a:schemeClr val="accent4">
                    <a:lumMod val="50000"/>
                  </a:schemeClr>
                </a:solidFill>
                <a:latin typeface="+mj-lt"/>
              </a:rPr>
              <a:t> for my department using my UW Procard.  Can I purchase a second one for me and reimburse the UW for the cost?</a:t>
            </a:r>
          </a:p>
          <a:p>
            <a:pPr marL="457200" indent="-457200" eaLnBrk="1" fontAlgn="auto" hangingPunct="1">
              <a:spcAft>
                <a:spcPts val="0"/>
              </a:spcAft>
              <a:buFont typeface="Arial" pitchFamily="34" charset="0"/>
              <a:buNone/>
              <a:defRPr/>
            </a:pPr>
            <a:r>
              <a:rPr lang="en-US" sz="3000" u="sng" dirty="0" smtClean="0">
                <a:solidFill>
                  <a:schemeClr val="accent4">
                    <a:lumMod val="50000"/>
                  </a:schemeClr>
                </a:solidFill>
                <a:latin typeface="+mj-lt"/>
              </a:rPr>
              <a:t>Answer</a:t>
            </a:r>
            <a:r>
              <a:rPr lang="en-US" sz="3000" dirty="0" smtClean="0">
                <a:solidFill>
                  <a:schemeClr val="accent4">
                    <a:lumMod val="50000"/>
                  </a:schemeClr>
                </a:solidFill>
                <a:latin typeface="+mj-lt"/>
              </a:rPr>
              <a:t>:  No.  </a:t>
            </a:r>
          </a:p>
          <a:p>
            <a:pPr marL="457200" indent="-457200" eaLnBrk="1" fontAlgn="auto" hangingPunct="1">
              <a:spcAft>
                <a:spcPts val="0"/>
              </a:spcAft>
              <a:buFont typeface="Arial" pitchFamily="34" charset="0"/>
              <a:buChar char="•"/>
              <a:defRPr/>
            </a:pPr>
            <a:r>
              <a:rPr lang="en-US" sz="3000" dirty="0" smtClean="0">
                <a:solidFill>
                  <a:schemeClr val="accent4">
                    <a:lumMod val="50000"/>
                  </a:schemeClr>
                </a:solidFill>
                <a:latin typeface="+mj-lt"/>
              </a:rPr>
              <a:t>This would constitute personal use.</a:t>
            </a:r>
          </a:p>
          <a:p>
            <a:pPr marL="457200" indent="-457200" eaLnBrk="1" fontAlgn="auto" hangingPunct="1">
              <a:spcAft>
                <a:spcPts val="0"/>
              </a:spcAft>
              <a:buFont typeface="Arial" pitchFamily="34" charset="0"/>
              <a:buChar char="•"/>
              <a:defRPr/>
            </a:pPr>
            <a:r>
              <a:rPr lang="en-US" sz="3000" dirty="0" smtClean="0">
                <a:solidFill>
                  <a:schemeClr val="accent4">
                    <a:lumMod val="50000"/>
                  </a:schemeClr>
                </a:solidFill>
                <a:latin typeface="+mj-lt"/>
              </a:rPr>
              <a:t>There would be a cost to UW of processing your reimbursement check.</a:t>
            </a:r>
          </a:p>
        </p:txBody>
      </p:sp>
      <p:sp>
        <p:nvSpPr>
          <p:cNvPr id="6" name="Slide Number Placeholder 5"/>
          <p:cNvSpPr>
            <a:spLocks noGrp="1"/>
          </p:cNvSpPr>
          <p:nvPr>
            <p:ph type="sldNum" sz="quarter" idx="12"/>
          </p:nvPr>
        </p:nvSpPr>
        <p:spPr/>
        <p:txBody>
          <a:bodyPr/>
          <a:lstStyle/>
          <a:p>
            <a:pPr>
              <a:defRPr/>
            </a:pPr>
            <a:fld id="{A1394D15-7DDC-4B99-B2B7-630853187555}" type="slidenum">
              <a:rPr lang="en-US"/>
              <a:pPr>
                <a:defRPr/>
              </a:pPr>
              <a:t>39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rgbClr val="4F81BD"/>
            </a:solidFill>
          </a:ln>
        </p:spPr>
        <p:txBody>
          <a:bodyPr rtlCol="0">
            <a:normAutofit/>
          </a:bodyPr>
          <a:lstStyle/>
          <a:p>
            <a:pPr eaLnBrk="1" fontAlgn="auto" hangingPunct="1">
              <a:spcAft>
                <a:spcPts val="0"/>
              </a:spcAft>
              <a:defRPr/>
            </a:pPr>
            <a:r>
              <a:rPr lang="en-US" b="1" dirty="0" smtClean="0">
                <a:solidFill>
                  <a:schemeClr val="accent4">
                    <a:lumMod val="50000"/>
                  </a:schemeClr>
                </a:solidFill>
              </a:rPr>
              <a:t>Why this deserves your attention</a:t>
            </a:r>
          </a:p>
        </p:txBody>
      </p:sp>
      <p:sp>
        <p:nvSpPr>
          <p:cNvPr id="3" name="Content Placeholder 2"/>
          <p:cNvSpPr>
            <a:spLocks noGrp="1"/>
          </p:cNvSpPr>
          <p:nvPr>
            <p:ph idx="1"/>
          </p:nvPr>
        </p:nvSpPr>
        <p:spPr>
          <a:solidFill>
            <a:srgbClr val="EBE8AD"/>
          </a:solidFill>
        </p:spPr>
        <p:txBody>
          <a:bodyPr rtlCol="0">
            <a:normAutofit fontScale="85000" lnSpcReduction="10000"/>
          </a:bodyPr>
          <a:lstStyle/>
          <a:p>
            <a:pPr marL="347472" indent="-356616" eaLnBrk="1" fontAlgn="auto" hangingPunct="1">
              <a:spcAft>
                <a:spcPts val="0"/>
              </a:spcAft>
              <a:buFont typeface="Arial" pitchFamily="34" charset="0"/>
              <a:buChar char="•"/>
              <a:defRPr/>
            </a:pPr>
            <a:r>
              <a:rPr lang="en-US" sz="3900" dirty="0" smtClean="0">
                <a:solidFill>
                  <a:schemeClr val="accent4">
                    <a:lumMod val="50000"/>
                  </a:schemeClr>
                </a:solidFill>
                <a:latin typeface="+mj-lt"/>
              </a:rPr>
              <a:t>If you violate the Act, you can be fined, embarrassed, fired or otherwise disciplined.  </a:t>
            </a:r>
            <a:r>
              <a:rPr lang="en-US" sz="3900" u="sng" dirty="0" smtClean="0">
                <a:solidFill>
                  <a:schemeClr val="accent4">
                    <a:lumMod val="50000"/>
                  </a:schemeClr>
                </a:solidFill>
                <a:latin typeface="+mj-lt"/>
              </a:rPr>
              <a:t>THIS IS A PERSONAL LIABILITY!!!</a:t>
            </a:r>
          </a:p>
          <a:p>
            <a:pPr eaLnBrk="1" fontAlgn="auto" hangingPunct="1">
              <a:spcBef>
                <a:spcPct val="50000"/>
              </a:spcBef>
              <a:spcAft>
                <a:spcPts val="0"/>
              </a:spcAft>
              <a:buFont typeface="Arial" pitchFamily="34" charset="0"/>
              <a:buChar char="•"/>
              <a:defRPr/>
            </a:pPr>
            <a:r>
              <a:rPr lang="en-US" sz="3900" dirty="0" smtClean="0">
                <a:solidFill>
                  <a:schemeClr val="accent4">
                    <a:lumMod val="50000"/>
                  </a:schemeClr>
                </a:solidFill>
                <a:latin typeface="+mj-lt"/>
              </a:rPr>
              <a:t>Regulations</a:t>
            </a:r>
            <a:r>
              <a:rPr lang="en-US" sz="3900" dirty="0" smtClean="0">
                <a:solidFill>
                  <a:srgbClr val="403152"/>
                </a:solidFill>
                <a:latin typeface="+mj-lt"/>
              </a:rPr>
              <a:t>, investigation and enforcement are directed </a:t>
            </a:r>
            <a:r>
              <a:rPr lang="en-US" sz="3900" u="sng" dirty="0" smtClean="0">
                <a:solidFill>
                  <a:srgbClr val="403152"/>
                </a:solidFill>
                <a:latin typeface="+mj-lt"/>
              </a:rPr>
              <a:t>at the employee</a:t>
            </a:r>
          </a:p>
          <a:p>
            <a:pPr eaLnBrk="1" fontAlgn="auto" hangingPunct="1">
              <a:spcBef>
                <a:spcPct val="50000"/>
              </a:spcBef>
              <a:spcAft>
                <a:spcPts val="0"/>
              </a:spcAft>
              <a:buFont typeface="Arial" pitchFamily="34" charset="0"/>
              <a:buChar char="•"/>
              <a:defRPr/>
            </a:pPr>
            <a:r>
              <a:rPr lang="en-US" sz="3900" dirty="0" smtClean="0">
                <a:solidFill>
                  <a:srgbClr val="403152"/>
                </a:solidFill>
                <a:latin typeface="+mj-lt"/>
              </a:rPr>
              <a:t>University does not ‘stand’ between the employee and the Ethics Board; in fact we may be requested to testify against you.</a:t>
            </a:r>
          </a:p>
          <a:p>
            <a:pPr eaLnBrk="1" fontAlgn="auto" hangingPunct="1">
              <a:spcAft>
                <a:spcPts val="0"/>
              </a:spcAft>
              <a:buFont typeface="Arial" pitchFamily="34" charset="0"/>
              <a:buNone/>
              <a:defRPr/>
            </a:pPr>
            <a:endParaRPr lang="en-US" dirty="0"/>
          </a:p>
        </p:txBody>
      </p:sp>
      <p:sp>
        <p:nvSpPr>
          <p:cNvPr id="4" name="Slide Number Placeholder 3"/>
          <p:cNvSpPr>
            <a:spLocks noGrp="1"/>
          </p:cNvSpPr>
          <p:nvPr>
            <p:ph type="sldNum" sz="quarter" idx="12"/>
          </p:nvPr>
        </p:nvSpPr>
        <p:spPr/>
        <p:txBody>
          <a:bodyPr/>
          <a:lstStyle/>
          <a:p>
            <a:pPr>
              <a:defRPr/>
            </a:pPr>
            <a:fld id="{40A7FB7A-93F4-4AB2-90F1-3BAE0DD86240}" type="slidenum">
              <a:rPr lang="en-US"/>
              <a:pPr>
                <a:defRPr/>
              </a:pPr>
              <a:t>4</a:t>
            </a:fld>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a:bodyPr>
          <a:lstStyle/>
          <a:p>
            <a:pPr eaLnBrk="1" fontAlgn="auto" hangingPunct="1">
              <a:spcAft>
                <a:spcPts val="0"/>
              </a:spcAft>
              <a:defRPr/>
            </a:pPr>
            <a:r>
              <a:rPr lang="en-US" b="1" dirty="0" smtClean="0">
                <a:solidFill>
                  <a:schemeClr val="accent4">
                    <a:lumMod val="50000"/>
                  </a:schemeClr>
                </a:solidFill>
              </a:rPr>
              <a:t>Use of Resources – Example #3</a:t>
            </a:r>
            <a:endParaRPr lang="en-US" b="1" dirty="0">
              <a:solidFill>
                <a:schemeClr val="accent4">
                  <a:lumMod val="50000"/>
                </a:schemeClr>
              </a:solidFill>
            </a:endParaRPr>
          </a:p>
        </p:txBody>
      </p:sp>
      <p:sp>
        <p:nvSpPr>
          <p:cNvPr id="3" name="Content Placeholder 2"/>
          <p:cNvSpPr>
            <a:spLocks noGrp="1"/>
          </p:cNvSpPr>
          <p:nvPr>
            <p:ph idx="1"/>
          </p:nvPr>
        </p:nvSpPr>
        <p:spPr>
          <a:xfrm>
            <a:off x="457200" y="1600200"/>
            <a:ext cx="8229600" cy="4724400"/>
          </a:xfrm>
          <a:solidFill>
            <a:srgbClr val="EBE8AD">
              <a:alpha val="72000"/>
            </a:srgbClr>
          </a:solidFill>
        </p:spPr>
        <p:txBody>
          <a:bodyPr rtlCol="0">
            <a:normAutofit lnSpcReduction="10000"/>
          </a:bodyPr>
          <a:lstStyle/>
          <a:p>
            <a:pPr marL="457200" indent="-457200" eaLnBrk="1" fontAlgn="auto" hangingPunct="1">
              <a:spcAft>
                <a:spcPts val="0"/>
              </a:spcAft>
              <a:buFont typeface="Arial" pitchFamily="34" charset="0"/>
              <a:buNone/>
              <a:defRPr/>
            </a:pPr>
            <a:r>
              <a:rPr lang="en-US" sz="3000" u="sng" dirty="0" smtClean="0">
                <a:solidFill>
                  <a:schemeClr val="accent4">
                    <a:lumMod val="50000"/>
                  </a:schemeClr>
                </a:solidFill>
                <a:latin typeface="+mj-lt"/>
              </a:rPr>
              <a:t>Question</a:t>
            </a:r>
            <a:r>
              <a:rPr lang="en-US" sz="3000" dirty="0" smtClean="0">
                <a:solidFill>
                  <a:schemeClr val="accent4">
                    <a:lumMod val="50000"/>
                  </a:schemeClr>
                </a:solidFill>
                <a:latin typeface="+mj-lt"/>
              </a:rPr>
              <a:t>:  I am going on vacation to Hawaii to get some sun.  Can I use my UW Travel Card to pay for my airfare and hotel?</a:t>
            </a:r>
          </a:p>
          <a:p>
            <a:pPr marL="457200" indent="-457200" eaLnBrk="1" fontAlgn="auto" hangingPunct="1">
              <a:spcAft>
                <a:spcPts val="0"/>
              </a:spcAft>
              <a:buFont typeface="Arial" pitchFamily="34" charset="0"/>
              <a:buNone/>
              <a:defRPr/>
            </a:pPr>
            <a:r>
              <a:rPr lang="en-US" sz="3000" u="sng" dirty="0" smtClean="0">
                <a:solidFill>
                  <a:schemeClr val="accent4">
                    <a:lumMod val="50000"/>
                  </a:schemeClr>
                </a:solidFill>
                <a:latin typeface="+mj-lt"/>
              </a:rPr>
              <a:t>Answer</a:t>
            </a:r>
            <a:r>
              <a:rPr lang="en-US" sz="3000" dirty="0" smtClean="0">
                <a:solidFill>
                  <a:schemeClr val="accent4">
                    <a:lumMod val="50000"/>
                  </a:schemeClr>
                </a:solidFill>
                <a:latin typeface="+mj-lt"/>
              </a:rPr>
              <a:t>:  No.</a:t>
            </a:r>
          </a:p>
          <a:p>
            <a:pPr marL="457200" indent="-457200" eaLnBrk="1" fontAlgn="auto" hangingPunct="1">
              <a:spcAft>
                <a:spcPts val="0"/>
              </a:spcAft>
              <a:buFont typeface="Arial" pitchFamily="34" charset="0"/>
              <a:buChar char="•"/>
              <a:defRPr/>
            </a:pPr>
            <a:r>
              <a:rPr lang="en-US" sz="3000" dirty="0" smtClean="0">
                <a:solidFill>
                  <a:schemeClr val="accent4">
                    <a:lumMod val="50000"/>
                  </a:schemeClr>
                </a:solidFill>
                <a:latin typeface="+mj-lt"/>
              </a:rPr>
              <a:t>The card may have your name on it and you pay the bill each month, but the UW is liable if you do not pay the credit card company.</a:t>
            </a:r>
          </a:p>
          <a:p>
            <a:pPr marL="457200" indent="-457200" eaLnBrk="1" fontAlgn="auto" hangingPunct="1">
              <a:spcAft>
                <a:spcPts val="0"/>
              </a:spcAft>
              <a:buFont typeface="Arial" pitchFamily="34" charset="0"/>
              <a:buChar char="•"/>
              <a:defRPr/>
            </a:pPr>
            <a:r>
              <a:rPr lang="en-US" sz="3000" dirty="0" smtClean="0">
                <a:solidFill>
                  <a:schemeClr val="accent4">
                    <a:lumMod val="50000"/>
                  </a:schemeClr>
                </a:solidFill>
                <a:latin typeface="+mj-lt"/>
              </a:rPr>
              <a:t>You can only charge items on the card which are reimbursable by UW.  Anything else is considered personal use and </a:t>
            </a:r>
            <a:r>
              <a:rPr lang="en-US" sz="3000" u="sng" dirty="0" smtClean="0">
                <a:solidFill>
                  <a:schemeClr val="accent4">
                    <a:lumMod val="50000"/>
                  </a:schemeClr>
                </a:solidFill>
                <a:latin typeface="+mj-lt"/>
              </a:rPr>
              <a:t>is not allowed</a:t>
            </a:r>
            <a:r>
              <a:rPr lang="en-US" sz="3000" dirty="0" smtClean="0">
                <a:solidFill>
                  <a:schemeClr val="accent4">
                    <a:lumMod val="50000"/>
                  </a:schemeClr>
                </a:solidFill>
                <a:latin typeface="+mj-lt"/>
              </a:rPr>
              <a:t>.</a:t>
            </a:r>
          </a:p>
          <a:p>
            <a:pPr marL="457200" indent="-457200" eaLnBrk="1" fontAlgn="auto" hangingPunct="1">
              <a:spcAft>
                <a:spcPts val="0"/>
              </a:spcAft>
              <a:buFont typeface="Arial" pitchFamily="34" charset="0"/>
              <a:buNone/>
              <a:defRPr/>
            </a:pPr>
            <a:endParaRPr lang="en-US" sz="3000" dirty="0" smtClean="0">
              <a:solidFill>
                <a:schemeClr val="accent4">
                  <a:lumMod val="50000"/>
                </a:schemeClr>
              </a:solidFill>
              <a:latin typeface="+mj-lt"/>
            </a:endParaRPr>
          </a:p>
        </p:txBody>
      </p:sp>
      <p:sp>
        <p:nvSpPr>
          <p:cNvPr id="6" name="Slide Number Placeholder 5"/>
          <p:cNvSpPr>
            <a:spLocks noGrp="1"/>
          </p:cNvSpPr>
          <p:nvPr>
            <p:ph type="sldNum" sz="quarter" idx="12"/>
          </p:nvPr>
        </p:nvSpPr>
        <p:spPr/>
        <p:txBody>
          <a:bodyPr/>
          <a:lstStyle/>
          <a:p>
            <a:pPr>
              <a:defRPr/>
            </a:pPr>
            <a:fld id="{EDBEB61F-6EA9-4A11-8736-F35E09202D40}" type="slidenum">
              <a:rPr lang="en-US"/>
              <a:pPr>
                <a:defRPr/>
              </a:pPr>
              <a:t>40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a:solidFill>
            <a:srgbClr val="EBE8AD">
              <a:alpha val="73000"/>
            </a:srgbClr>
          </a:solidFill>
          <a:ln>
            <a:solidFill>
              <a:schemeClr val="accent1"/>
            </a:solidFill>
          </a:ln>
        </p:spPr>
        <p:txBody>
          <a:bodyPr rtlCol="0">
            <a:normAutofit/>
          </a:bodyPr>
          <a:lstStyle/>
          <a:p>
            <a:pPr eaLnBrk="1" fontAlgn="auto" hangingPunct="1">
              <a:spcAft>
                <a:spcPts val="0"/>
              </a:spcAft>
              <a:defRPr/>
            </a:pPr>
            <a:r>
              <a:rPr lang="en-US" b="1" dirty="0" smtClean="0">
                <a:solidFill>
                  <a:schemeClr val="accent4">
                    <a:lumMod val="50000"/>
                  </a:schemeClr>
                </a:solidFill>
              </a:rPr>
              <a:t>Use of Resources – Example #4</a:t>
            </a:r>
            <a:endParaRPr lang="en-US" b="1" dirty="0">
              <a:solidFill>
                <a:schemeClr val="accent4">
                  <a:lumMod val="50000"/>
                </a:schemeClr>
              </a:solidFill>
            </a:endParaRPr>
          </a:p>
        </p:txBody>
      </p:sp>
      <p:sp>
        <p:nvSpPr>
          <p:cNvPr id="3" name="Content Placeholder 2"/>
          <p:cNvSpPr>
            <a:spLocks noGrp="1"/>
          </p:cNvSpPr>
          <p:nvPr>
            <p:ph idx="1"/>
          </p:nvPr>
        </p:nvSpPr>
        <p:spPr>
          <a:xfrm>
            <a:off x="457200" y="1600200"/>
            <a:ext cx="8229600" cy="4724400"/>
          </a:xfrm>
          <a:solidFill>
            <a:srgbClr val="EBE8AD">
              <a:alpha val="72000"/>
            </a:srgbClr>
          </a:solidFill>
        </p:spPr>
        <p:txBody>
          <a:bodyPr rtlCol="0">
            <a:normAutofit/>
          </a:bodyPr>
          <a:lstStyle/>
          <a:p>
            <a:pPr marL="457200" indent="-457200" eaLnBrk="1" fontAlgn="auto" hangingPunct="1">
              <a:spcAft>
                <a:spcPts val="0"/>
              </a:spcAft>
              <a:buFont typeface="Arial" pitchFamily="34" charset="0"/>
              <a:buNone/>
              <a:defRPr/>
            </a:pPr>
            <a:r>
              <a:rPr lang="en-US" sz="3000" u="sng" dirty="0" smtClean="0">
                <a:solidFill>
                  <a:schemeClr val="accent4">
                    <a:lumMod val="50000"/>
                  </a:schemeClr>
                </a:solidFill>
                <a:latin typeface="+mj-lt"/>
              </a:rPr>
              <a:t>Question</a:t>
            </a:r>
            <a:r>
              <a:rPr lang="en-US" sz="3000" dirty="0" smtClean="0">
                <a:solidFill>
                  <a:schemeClr val="accent4">
                    <a:lumMod val="50000"/>
                  </a:schemeClr>
                </a:solidFill>
                <a:latin typeface="+mj-lt"/>
              </a:rPr>
              <a:t>:  I do catering for events on the weekend and occasionally receive a phone call, send an e-mail, or fax a menu to clients.  Is this allowable?  </a:t>
            </a:r>
          </a:p>
          <a:p>
            <a:pPr marL="457200" indent="-457200" eaLnBrk="1" fontAlgn="auto" hangingPunct="1">
              <a:spcAft>
                <a:spcPts val="0"/>
              </a:spcAft>
              <a:buFont typeface="Arial" pitchFamily="34" charset="0"/>
              <a:buNone/>
              <a:defRPr/>
            </a:pPr>
            <a:r>
              <a:rPr lang="en-US" sz="3000" u="sng" dirty="0" smtClean="0">
                <a:solidFill>
                  <a:schemeClr val="accent4">
                    <a:lumMod val="50000"/>
                  </a:schemeClr>
                </a:solidFill>
                <a:latin typeface="+mj-lt"/>
              </a:rPr>
              <a:t>Answer</a:t>
            </a:r>
            <a:r>
              <a:rPr lang="en-US" sz="3000" dirty="0" smtClean="0">
                <a:solidFill>
                  <a:schemeClr val="accent4">
                    <a:lumMod val="50000"/>
                  </a:schemeClr>
                </a:solidFill>
                <a:latin typeface="+mj-lt"/>
              </a:rPr>
              <a:t>:  No.</a:t>
            </a:r>
          </a:p>
          <a:p>
            <a:pPr marL="457200" indent="-457200" eaLnBrk="1" fontAlgn="auto" hangingPunct="1">
              <a:spcAft>
                <a:spcPts val="0"/>
              </a:spcAft>
              <a:buFont typeface="Arial" pitchFamily="34" charset="0"/>
              <a:buChar char="•"/>
              <a:defRPr/>
            </a:pPr>
            <a:r>
              <a:rPr lang="en-US" sz="3000" dirty="0" smtClean="0">
                <a:solidFill>
                  <a:schemeClr val="accent4">
                    <a:lumMod val="50000"/>
                  </a:schemeClr>
                </a:solidFill>
                <a:latin typeface="+mj-lt"/>
              </a:rPr>
              <a:t>This would be considered conducting an outside business on state time and is not allowed even if the use of University resources is brief and infrequent.</a:t>
            </a:r>
          </a:p>
          <a:p>
            <a:pPr marL="457200" indent="-457200" eaLnBrk="1" fontAlgn="auto" hangingPunct="1">
              <a:spcAft>
                <a:spcPts val="0"/>
              </a:spcAft>
              <a:buFont typeface="Arial" pitchFamily="34" charset="0"/>
              <a:buNone/>
              <a:defRPr/>
            </a:pPr>
            <a:endParaRPr lang="en-US" sz="3000" dirty="0" smtClean="0">
              <a:solidFill>
                <a:schemeClr val="accent4">
                  <a:lumMod val="50000"/>
                </a:schemeClr>
              </a:solidFill>
              <a:latin typeface="+mj-lt"/>
            </a:endParaRPr>
          </a:p>
        </p:txBody>
      </p:sp>
      <p:sp>
        <p:nvSpPr>
          <p:cNvPr id="6" name="Slide Number Placeholder 5"/>
          <p:cNvSpPr>
            <a:spLocks noGrp="1"/>
          </p:cNvSpPr>
          <p:nvPr>
            <p:ph type="sldNum" sz="quarter" idx="12"/>
          </p:nvPr>
        </p:nvSpPr>
        <p:spPr/>
        <p:txBody>
          <a:bodyPr/>
          <a:lstStyle/>
          <a:p>
            <a:pPr>
              <a:defRPr/>
            </a:pPr>
            <a:fld id="{BD310260-279F-4C8F-A578-6EDD3DB9E154}" type="slidenum">
              <a:rPr lang="en-US"/>
              <a:pPr>
                <a:defRPr/>
              </a:pPr>
              <a:t>41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a:solidFill>
            <a:srgbClr val="EBE8AD">
              <a:alpha val="73000"/>
            </a:srgbClr>
          </a:solidFill>
          <a:ln>
            <a:solidFill>
              <a:schemeClr val="accent1"/>
            </a:solidFill>
          </a:ln>
        </p:spPr>
        <p:txBody>
          <a:bodyPr rtlCol="0">
            <a:normAutofit/>
          </a:bodyPr>
          <a:lstStyle/>
          <a:p>
            <a:pPr eaLnBrk="1" fontAlgn="auto" hangingPunct="1">
              <a:spcAft>
                <a:spcPts val="0"/>
              </a:spcAft>
              <a:defRPr/>
            </a:pPr>
            <a:r>
              <a:rPr lang="en-US" b="1" dirty="0" smtClean="0">
                <a:solidFill>
                  <a:schemeClr val="accent4">
                    <a:lumMod val="50000"/>
                  </a:schemeClr>
                </a:solidFill>
              </a:rPr>
              <a:t>Use of Resources – Example #5</a:t>
            </a:r>
            <a:endParaRPr lang="en-US" b="1" dirty="0">
              <a:solidFill>
                <a:schemeClr val="accent4">
                  <a:lumMod val="50000"/>
                </a:schemeClr>
              </a:solidFill>
            </a:endParaRPr>
          </a:p>
        </p:txBody>
      </p:sp>
      <p:sp>
        <p:nvSpPr>
          <p:cNvPr id="3" name="Content Placeholder 2"/>
          <p:cNvSpPr>
            <a:spLocks noGrp="1"/>
          </p:cNvSpPr>
          <p:nvPr>
            <p:ph idx="1"/>
          </p:nvPr>
        </p:nvSpPr>
        <p:spPr>
          <a:xfrm>
            <a:off x="457200" y="1600200"/>
            <a:ext cx="8229600" cy="4724400"/>
          </a:xfrm>
          <a:solidFill>
            <a:srgbClr val="EBE8AD">
              <a:alpha val="72000"/>
            </a:srgbClr>
          </a:solidFill>
        </p:spPr>
        <p:txBody>
          <a:bodyPr rtlCol="0">
            <a:normAutofit fontScale="85000" lnSpcReduction="20000"/>
          </a:bodyPr>
          <a:lstStyle/>
          <a:p>
            <a:pPr marL="457200" indent="-457200" eaLnBrk="1" fontAlgn="auto" hangingPunct="1">
              <a:spcAft>
                <a:spcPts val="0"/>
              </a:spcAft>
              <a:buFont typeface="Arial" pitchFamily="34" charset="0"/>
              <a:buNone/>
              <a:defRPr/>
            </a:pPr>
            <a:r>
              <a:rPr lang="en-US" sz="3000" u="sng" dirty="0" smtClean="0">
                <a:solidFill>
                  <a:schemeClr val="accent4">
                    <a:lumMod val="50000"/>
                  </a:schemeClr>
                </a:solidFill>
                <a:latin typeface="+mj-lt"/>
              </a:rPr>
              <a:t>Question</a:t>
            </a:r>
            <a:r>
              <a:rPr lang="en-US" sz="3000" dirty="0" smtClean="0">
                <a:solidFill>
                  <a:schemeClr val="accent4">
                    <a:lumMod val="50000"/>
                  </a:schemeClr>
                </a:solidFill>
                <a:latin typeface="+mj-lt"/>
              </a:rPr>
              <a:t>:  Can I sell magazine subscriptions at my office to help raise funds for my child’s charitable organization?</a:t>
            </a:r>
          </a:p>
          <a:p>
            <a:pPr marL="457200" indent="-457200" eaLnBrk="1" fontAlgn="auto" hangingPunct="1">
              <a:spcAft>
                <a:spcPts val="0"/>
              </a:spcAft>
              <a:buFont typeface="Arial" pitchFamily="34" charset="0"/>
              <a:buNone/>
              <a:defRPr/>
            </a:pPr>
            <a:endParaRPr lang="en-US" sz="3000" dirty="0" smtClean="0">
              <a:solidFill>
                <a:schemeClr val="accent4">
                  <a:lumMod val="50000"/>
                </a:schemeClr>
              </a:solidFill>
              <a:latin typeface="+mj-lt"/>
            </a:endParaRPr>
          </a:p>
          <a:p>
            <a:pPr marL="457200" indent="-457200" eaLnBrk="1" fontAlgn="auto" hangingPunct="1">
              <a:spcAft>
                <a:spcPts val="0"/>
              </a:spcAft>
              <a:buFont typeface="Arial" pitchFamily="34" charset="0"/>
              <a:buNone/>
              <a:defRPr/>
            </a:pPr>
            <a:r>
              <a:rPr lang="en-US" sz="3000" u="sng" dirty="0" smtClean="0">
                <a:solidFill>
                  <a:schemeClr val="accent4">
                    <a:lumMod val="50000"/>
                  </a:schemeClr>
                </a:solidFill>
                <a:latin typeface="+mj-lt"/>
              </a:rPr>
              <a:t>Answer</a:t>
            </a:r>
            <a:r>
              <a:rPr lang="en-US" sz="3000" dirty="0" smtClean="0">
                <a:solidFill>
                  <a:schemeClr val="accent4">
                    <a:lumMod val="50000"/>
                  </a:schemeClr>
                </a:solidFill>
                <a:latin typeface="+mj-lt"/>
              </a:rPr>
              <a:t>:  Maybe.</a:t>
            </a:r>
          </a:p>
          <a:p>
            <a:pPr marL="457200" indent="-457200" eaLnBrk="1" fontAlgn="auto" hangingPunct="1">
              <a:spcAft>
                <a:spcPts val="0"/>
              </a:spcAft>
              <a:buFont typeface="Arial" pitchFamily="34" charset="0"/>
              <a:buChar char="•"/>
              <a:defRPr/>
            </a:pPr>
            <a:r>
              <a:rPr lang="en-US" sz="3000" dirty="0" smtClean="0">
                <a:solidFill>
                  <a:schemeClr val="accent4">
                    <a:lumMod val="50000"/>
                  </a:schemeClr>
                </a:solidFill>
                <a:latin typeface="+mj-lt"/>
              </a:rPr>
              <a:t>The Ethics Act generally prohibits use of State facilities to support private organizations – even charities.</a:t>
            </a:r>
          </a:p>
          <a:p>
            <a:pPr marL="457200" indent="-457200" eaLnBrk="1" fontAlgn="auto" hangingPunct="1">
              <a:spcAft>
                <a:spcPts val="0"/>
              </a:spcAft>
              <a:buFont typeface="Arial" pitchFamily="34" charset="0"/>
              <a:buChar char="•"/>
              <a:defRPr/>
            </a:pPr>
            <a:r>
              <a:rPr lang="en-US" sz="3000" dirty="0" smtClean="0">
                <a:solidFill>
                  <a:schemeClr val="accent4">
                    <a:lumMod val="50000"/>
                  </a:schemeClr>
                </a:solidFill>
                <a:latin typeface="+mj-lt"/>
              </a:rPr>
              <a:t>But agencies may permit such activities where they promote “organizational effectiveness.”</a:t>
            </a:r>
          </a:p>
          <a:p>
            <a:pPr marL="457200" indent="-457200" eaLnBrk="1" fontAlgn="auto" hangingPunct="1">
              <a:spcAft>
                <a:spcPts val="0"/>
              </a:spcAft>
              <a:buFont typeface="Arial" pitchFamily="34" charset="0"/>
              <a:buChar char="•"/>
              <a:defRPr/>
            </a:pPr>
            <a:r>
              <a:rPr lang="en-US" sz="3000" dirty="0" smtClean="0">
                <a:solidFill>
                  <a:schemeClr val="accent4">
                    <a:lumMod val="50000"/>
                  </a:schemeClr>
                </a:solidFill>
                <a:latin typeface="+mj-lt"/>
              </a:rPr>
              <a:t>So, if the UW has approved the activity (it serves a UW mission or a collegial work environment), it is permitted.</a:t>
            </a:r>
          </a:p>
          <a:p>
            <a:pPr marL="457200" indent="-457200" eaLnBrk="1" fontAlgn="auto" hangingPunct="1">
              <a:spcAft>
                <a:spcPts val="0"/>
              </a:spcAft>
              <a:buFont typeface="Arial" pitchFamily="34" charset="0"/>
              <a:buChar char="•"/>
              <a:defRPr/>
            </a:pPr>
            <a:r>
              <a:rPr lang="en-US" sz="3000" u="sng" dirty="0" smtClean="0">
                <a:solidFill>
                  <a:schemeClr val="accent4">
                    <a:lumMod val="50000"/>
                  </a:schemeClr>
                </a:solidFill>
                <a:latin typeface="+mj-lt"/>
              </a:rPr>
              <a:t>Note</a:t>
            </a:r>
            <a:r>
              <a:rPr lang="en-US" sz="3000" dirty="0" smtClean="0">
                <a:solidFill>
                  <a:schemeClr val="accent4">
                    <a:lumMod val="50000"/>
                  </a:schemeClr>
                </a:solidFill>
                <a:latin typeface="+mj-lt"/>
              </a:rPr>
              <a:t>: (1) Charitable activities must not interfere with official work and (2) Supervisors must not pressure subordinates to participate</a:t>
            </a:r>
            <a:r>
              <a:rPr lang="en-US" sz="3000" dirty="0" smtClean="0">
                <a:solidFill>
                  <a:schemeClr val="accent4">
                    <a:lumMod val="50000"/>
                  </a:schemeClr>
                </a:solidFill>
              </a:rPr>
              <a:t>.</a:t>
            </a:r>
            <a:endParaRPr lang="en-US" sz="3000" dirty="0" smtClean="0">
              <a:solidFill>
                <a:schemeClr val="accent4">
                  <a:lumMod val="50000"/>
                </a:schemeClr>
              </a:solidFill>
              <a:latin typeface="+mj-lt"/>
            </a:endParaRPr>
          </a:p>
        </p:txBody>
      </p:sp>
      <p:sp>
        <p:nvSpPr>
          <p:cNvPr id="6" name="Slide Number Placeholder 5"/>
          <p:cNvSpPr>
            <a:spLocks noGrp="1"/>
          </p:cNvSpPr>
          <p:nvPr>
            <p:ph type="sldNum" sz="quarter" idx="12"/>
          </p:nvPr>
        </p:nvSpPr>
        <p:spPr/>
        <p:txBody>
          <a:bodyPr/>
          <a:lstStyle/>
          <a:p>
            <a:pPr>
              <a:defRPr/>
            </a:pPr>
            <a:fld id="{31A95D9F-C565-4984-A357-625B884420C3}" type="slidenum">
              <a:rPr lang="en-US"/>
              <a:pPr>
                <a:defRPr/>
              </a:pPr>
              <a:t>42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a:bodyPr>
          <a:lstStyle/>
          <a:p>
            <a:pPr eaLnBrk="1" fontAlgn="auto" hangingPunct="1">
              <a:spcAft>
                <a:spcPts val="0"/>
              </a:spcAft>
              <a:defRPr/>
            </a:pPr>
            <a:r>
              <a:rPr lang="en-US" b="1" dirty="0" smtClean="0">
                <a:solidFill>
                  <a:schemeClr val="accent4">
                    <a:lumMod val="50000"/>
                  </a:schemeClr>
                </a:solidFill>
              </a:rPr>
              <a:t>Outside Work/Post Employment  </a:t>
            </a:r>
            <a:endParaRPr lang="en-US" b="1" dirty="0">
              <a:solidFill>
                <a:schemeClr val="accent4">
                  <a:lumMod val="50000"/>
                </a:schemeClr>
              </a:solidFill>
            </a:endParaRPr>
          </a:p>
        </p:txBody>
      </p:sp>
      <p:sp>
        <p:nvSpPr>
          <p:cNvPr id="3" name="Content Placeholder 2"/>
          <p:cNvSpPr>
            <a:spLocks noGrp="1"/>
          </p:cNvSpPr>
          <p:nvPr>
            <p:ph idx="1"/>
          </p:nvPr>
        </p:nvSpPr>
        <p:spPr>
          <a:xfrm>
            <a:off x="457200" y="1600200"/>
            <a:ext cx="8229600" cy="4724400"/>
          </a:xfrm>
          <a:solidFill>
            <a:srgbClr val="EBE8AD">
              <a:alpha val="72000"/>
            </a:srgbClr>
          </a:solidFill>
        </p:spPr>
        <p:txBody>
          <a:bodyPr rtlCol="0">
            <a:normAutofit/>
          </a:bodyPr>
          <a:lstStyle/>
          <a:p>
            <a:pPr eaLnBrk="1" fontAlgn="auto" hangingPunct="1">
              <a:spcBef>
                <a:spcPct val="50000"/>
              </a:spcBef>
              <a:spcAft>
                <a:spcPts val="0"/>
              </a:spcAft>
              <a:buFont typeface="Arial" pitchFamily="34" charset="0"/>
              <a:buChar char="•"/>
              <a:defRPr/>
            </a:pPr>
            <a:r>
              <a:rPr lang="en-US" sz="2800" dirty="0" smtClean="0">
                <a:solidFill>
                  <a:srgbClr val="403152"/>
                </a:solidFill>
                <a:latin typeface="+mj-lt"/>
              </a:rPr>
              <a:t>Employees may engage in outside work or part-time employment provided that it does not conflict with or negatively impact employees' ability to fulfill their University employment obligations, and that it does not otherwise negatively impact the University. </a:t>
            </a:r>
          </a:p>
          <a:p>
            <a:pPr eaLnBrk="1" fontAlgn="auto" hangingPunct="1">
              <a:spcBef>
                <a:spcPct val="50000"/>
              </a:spcBef>
              <a:spcAft>
                <a:spcPts val="0"/>
              </a:spcAft>
              <a:buFont typeface="Arial" pitchFamily="34" charset="0"/>
              <a:buChar char="•"/>
              <a:defRPr/>
            </a:pPr>
            <a:r>
              <a:rPr lang="en-US" sz="2800" dirty="0" smtClean="0">
                <a:solidFill>
                  <a:srgbClr val="403152"/>
                </a:solidFill>
                <a:latin typeface="+mj-lt"/>
              </a:rPr>
              <a:t>Must be pre-approved whether or not work is for compensation.</a:t>
            </a:r>
          </a:p>
          <a:p>
            <a:pPr eaLnBrk="1" fontAlgn="auto" hangingPunct="1">
              <a:spcBef>
                <a:spcPct val="50000"/>
              </a:spcBef>
              <a:spcAft>
                <a:spcPts val="0"/>
              </a:spcAft>
              <a:buFont typeface="Arial" pitchFamily="34" charset="0"/>
              <a:buChar char="•"/>
              <a:defRPr/>
            </a:pPr>
            <a:r>
              <a:rPr lang="en-US" sz="2800" dirty="0" smtClean="0">
                <a:solidFill>
                  <a:srgbClr val="403152"/>
                </a:solidFill>
                <a:latin typeface="+mj-lt"/>
              </a:rPr>
              <a:t>You may receive pay, honoraria or expense reimbursement.  </a:t>
            </a:r>
          </a:p>
        </p:txBody>
      </p:sp>
      <p:sp>
        <p:nvSpPr>
          <p:cNvPr id="6" name="Slide Number Placeholder 5"/>
          <p:cNvSpPr>
            <a:spLocks noGrp="1"/>
          </p:cNvSpPr>
          <p:nvPr>
            <p:ph type="sldNum" sz="quarter" idx="12"/>
          </p:nvPr>
        </p:nvSpPr>
        <p:spPr/>
        <p:txBody>
          <a:bodyPr/>
          <a:lstStyle/>
          <a:p>
            <a:pPr>
              <a:defRPr/>
            </a:pPr>
            <a:fld id="{22970134-D783-4C71-B1A6-98FD2486E526}" type="slidenum">
              <a:rPr lang="en-US"/>
              <a:pPr>
                <a:defRPr/>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a:bodyPr>
          <a:lstStyle/>
          <a:p>
            <a:pPr eaLnBrk="1" fontAlgn="auto" hangingPunct="1">
              <a:spcAft>
                <a:spcPts val="0"/>
              </a:spcAft>
              <a:defRPr/>
            </a:pPr>
            <a:r>
              <a:rPr lang="en-US" b="1" dirty="0">
                <a:solidFill>
                  <a:schemeClr val="accent4">
                    <a:lumMod val="50000"/>
                  </a:schemeClr>
                </a:solidFill>
              </a:rPr>
              <a:t>Outside Work/Post Employment </a:t>
            </a:r>
          </a:p>
        </p:txBody>
      </p:sp>
      <p:sp>
        <p:nvSpPr>
          <p:cNvPr id="3" name="Content Placeholder 2"/>
          <p:cNvSpPr>
            <a:spLocks noGrp="1"/>
          </p:cNvSpPr>
          <p:nvPr>
            <p:ph idx="1"/>
          </p:nvPr>
        </p:nvSpPr>
        <p:spPr>
          <a:xfrm>
            <a:off x="457200" y="1600200"/>
            <a:ext cx="8229600" cy="4724400"/>
          </a:xfrm>
          <a:solidFill>
            <a:srgbClr val="EBE8AD">
              <a:alpha val="72000"/>
            </a:srgbClr>
          </a:solidFill>
        </p:spPr>
        <p:txBody>
          <a:bodyPr rtlCol="0">
            <a:normAutofit/>
          </a:bodyPr>
          <a:lstStyle/>
          <a:p>
            <a:pPr eaLnBrk="1" fontAlgn="auto" hangingPunct="1">
              <a:lnSpc>
                <a:spcPct val="90000"/>
              </a:lnSpc>
              <a:spcBef>
                <a:spcPct val="50000"/>
              </a:spcBef>
              <a:spcAft>
                <a:spcPts val="0"/>
              </a:spcAft>
              <a:buFont typeface="Arial" pitchFamily="34" charset="0"/>
              <a:buChar char="•"/>
              <a:defRPr/>
            </a:pPr>
            <a:r>
              <a:rPr lang="en-US" sz="2800" dirty="0" smtClean="0">
                <a:solidFill>
                  <a:srgbClr val="403152"/>
                </a:solidFill>
                <a:latin typeface="+mj-lt"/>
              </a:rPr>
              <a:t>Legitimate and actually performed </a:t>
            </a:r>
          </a:p>
          <a:p>
            <a:pPr eaLnBrk="1" fontAlgn="auto" hangingPunct="1">
              <a:lnSpc>
                <a:spcPct val="90000"/>
              </a:lnSpc>
              <a:spcBef>
                <a:spcPct val="50000"/>
              </a:spcBef>
              <a:spcAft>
                <a:spcPts val="0"/>
              </a:spcAft>
              <a:buFont typeface="Arial" pitchFamily="34" charset="0"/>
              <a:buChar char="•"/>
              <a:defRPr/>
            </a:pPr>
            <a:r>
              <a:rPr lang="en-US" sz="2800" dirty="0" smtClean="0">
                <a:solidFill>
                  <a:srgbClr val="403152"/>
                </a:solidFill>
                <a:latin typeface="+mj-lt"/>
              </a:rPr>
              <a:t>Not part of your regular University work, or under your supervision</a:t>
            </a:r>
          </a:p>
          <a:p>
            <a:pPr eaLnBrk="1" fontAlgn="auto" hangingPunct="1">
              <a:lnSpc>
                <a:spcPct val="90000"/>
              </a:lnSpc>
              <a:spcBef>
                <a:spcPct val="50000"/>
              </a:spcBef>
              <a:spcAft>
                <a:spcPts val="0"/>
              </a:spcAft>
              <a:buFont typeface="Arial" pitchFamily="34" charset="0"/>
              <a:buChar char="•"/>
              <a:defRPr/>
            </a:pPr>
            <a:r>
              <a:rPr lang="en-US" sz="2800" dirty="0" smtClean="0">
                <a:solidFill>
                  <a:srgbClr val="403152"/>
                </a:solidFill>
                <a:latin typeface="+mj-lt"/>
              </a:rPr>
              <a:t>Cannot assist others with University transactions under your control</a:t>
            </a:r>
          </a:p>
          <a:p>
            <a:pPr eaLnBrk="1" fontAlgn="auto" hangingPunct="1">
              <a:lnSpc>
                <a:spcPct val="90000"/>
              </a:lnSpc>
              <a:spcBef>
                <a:spcPct val="50000"/>
              </a:spcBef>
              <a:spcAft>
                <a:spcPts val="0"/>
              </a:spcAft>
              <a:buFont typeface="Arial" pitchFamily="34" charset="0"/>
              <a:buChar char="•"/>
              <a:defRPr/>
            </a:pPr>
            <a:r>
              <a:rPr lang="en-US" sz="2800" dirty="0" smtClean="0">
                <a:solidFill>
                  <a:srgbClr val="403152"/>
                </a:solidFill>
                <a:latin typeface="+mj-lt"/>
              </a:rPr>
              <a:t>Not for an organization or person from whom the law prohibits receipt of gifts</a:t>
            </a:r>
          </a:p>
          <a:p>
            <a:pPr eaLnBrk="1" fontAlgn="auto" hangingPunct="1">
              <a:lnSpc>
                <a:spcPct val="90000"/>
              </a:lnSpc>
              <a:spcBef>
                <a:spcPct val="50000"/>
              </a:spcBef>
              <a:spcAft>
                <a:spcPts val="0"/>
              </a:spcAft>
              <a:buFont typeface="Arial" pitchFamily="34" charset="0"/>
              <a:buChar char="•"/>
              <a:defRPr/>
            </a:pPr>
            <a:r>
              <a:rPr lang="en-US" sz="2800" dirty="0" smtClean="0">
                <a:solidFill>
                  <a:srgbClr val="403152"/>
                </a:solidFill>
                <a:latin typeface="+mj-lt"/>
              </a:rPr>
              <a:t>Does not result in the unauthorized disclosure of confidential information</a:t>
            </a:r>
          </a:p>
          <a:p>
            <a:pPr eaLnBrk="1" fontAlgn="auto" hangingPunct="1">
              <a:spcBef>
                <a:spcPct val="50000"/>
              </a:spcBef>
              <a:spcAft>
                <a:spcPts val="0"/>
              </a:spcAft>
              <a:buFont typeface="Arial" pitchFamily="34" charset="0"/>
              <a:buChar char="•"/>
              <a:defRPr/>
            </a:pPr>
            <a:endParaRPr lang="en-US" sz="2800" dirty="0" smtClean="0">
              <a:solidFill>
                <a:srgbClr val="403152"/>
              </a:solidFill>
            </a:endParaRPr>
          </a:p>
        </p:txBody>
      </p:sp>
      <p:sp>
        <p:nvSpPr>
          <p:cNvPr id="6" name="Slide Number Placeholder 5"/>
          <p:cNvSpPr>
            <a:spLocks noGrp="1"/>
          </p:cNvSpPr>
          <p:nvPr>
            <p:ph type="sldNum" sz="quarter" idx="12"/>
          </p:nvPr>
        </p:nvSpPr>
        <p:spPr/>
        <p:txBody>
          <a:bodyPr/>
          <a:lstStyle/>
          <a:p>
            <a:pPr>
              <a:defRPr/>
            </a:pPr>
            <a:fld id="{F15C6E11-FDD0-4962-9E45-AAB9C57EDFB0}" type="slidenum">
              <a:rPr lang="en-US"/>
              <a:pPr>
                <a:defRPr/>
              </a:pPr>
              <a:t>44</a:t>
            </a:fld>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a:bodyPr>
          <a:lstStyle/>
          <a:p>
            <a:pPr eaLnBrk="1" fontAlgn="auto" hangingPunct="1">
              <a:spcAft>
                <a:spcPts val="0"/>
              </a:spcAft>
              <a:defRPr/>
            </a:pPr>
            <a:r>
              <a:rPr lang="en-US" b="1" dirty="0">
                <a:solidFill>
                  <a:schemeClr val="accent4">
                    <a:lumMod val="50000"/>
                  </a:schemeClr>
                </a:solidFill>
              </a:rPr>
              <a:t>Outside Work/Post Employment </a:t>
            </a:r>
          </a:p>
        </p:txBody>
      </p:sp>
      <p:sp>
        <p:nvSpPr>
          <p:cNvPr id="3" name="Content Placeholder 2"/>
          <p:cNvSpPr>
            <a:spLocks noGrp="1"/>
          </p:cNvSpPr>
          <p:nvPr>
            <p:ph idx="1"/>
          </p:nvPr>
        </p:nvSpPr>
        <p:spPr>
          <a:xfrm>
            <a:off x="457200" y="1600200"/>
            <a:ext cx="8229600" cy="4724400"/>
          </a:xfrm>
          <a:solidFill>
            <a:srgbClr val="EBE8AD">
              <a:alpha val="72000"/>
            </a:srgbClr>
          </a:solidFill>
        </p:spPr>
        <p:txBody>
          <a:bodyPr rtlCol="0">
            <a:normAutofit/>
          </a:bodyPr>
          <a:lstStyle/>
          <a:p>
            <a:pPr eaLnBrk="1" fontAlgn="auto" hangingPunct="1">
              <a:lnSpc>
                <a:spcPct val="90000"/>
              </a:lnSpc>
              <a:spcBef>
                <a:spcPct val="50000"/>
              </a:spcBef>
              <a:spcAft>
                <a:spcPts val="0"/>
              </a:spcAft>
              <a:buFont typeface="Arial" pitchFamily="34" charset="0"/>
              <a:buChar char="•"/>
              <a:defRPr/>
            </a:pPr>
            <a:r>
              <a:rPr lang="en-US" sz="2800" dirty="0" smtClean="0">
                <a:solidFill>
                  <a:srgbClr val="403152"/>
                </a:solidFill>
                <a:latin typeface="+mj-lt"/>
              </a:rPr>
              <a:t>Advance review and approval of outside work or employment is required whenever the activity relates to or could conflict with the employee's University job responsibilities or status as a University employee (when in doubt, disclose)</a:t>
            </a:r>
          </a:p>
          <a:p>
            <a:pPr eaLnBrk="1" fontAlgn="auto" hangingPunct="1">
              <a:lnSpc>
                <a:spcPct val="90000"/>
              </a:lnSpc>
              <a:spcBef>
                <a:spcPct val="50000"/>
              </a:spcBef>
              <a:spcAft>
                <a:spcPts val="0"/>
              </a:spcAft>
              <a:buFont typeface="Arial" pitchFamily="34" charset="0"/>
              <a:buChar char="•"/>
              <a:defRPr/>
            </a:pPr>
            <a:r>
              <a:rPr lang="en-US" sz="2800" dirty="0" smtClean="0">
                <a:solidFill>
                  <a:srgbClr val="403152"/>
                </a:solidFill>
                <a:latin typeface="+mj-lt"/>
              </a:rPr>
              <a:t>Request for Approval of Outside Work – Professional </a:t>
            </a:r>
            <a:r>
              <a:rPr lang="en-US" sz="2800" dirty="0">
                <a:solidFill>
                  <a:srgbClr val="403152"/>
                </a:solidFill>
                <a:latin typeface="+mj-lt"/>
              </a:rPr>
              <a:t>&amp; Classified Staff - Form </a:t>
            </a:r>
            <a:r>
              <a:rPr lang="en-US" sz="2800" dirty="0" smtClean="0">
                <a:solidFill>
                  <a:srgbClr val="403152"/>
                </a:solidFill>
                <a:latin typeface="+mj-lt"/>
              </a:rPr>
              <a:t>1301</a:t>
            </a:r>
            <a:endParaRPr lang="en-US" sz="2800" dirty="0">
              <a:solidFill>
                <a:srgbClr val="403152"/>
              </a:solidFill>
              <a:latin typeface="+mj-lt"/>
            </a:endParaRPr>
          </a:p>
          <a:p>
            <a:pPr eaLnBrk="1" fontAlgn="auto" hangingPunct="1">
              <a:lnSpc>
                <a:spcPct val="90000"/>
              </a:lnSpc>
              <a:spcBef>
                <a:spcPct val="50000"/>
              </a:spcBef>
              <a:spcAft>
                <a:spcPts val="0"/>
              </a:spcAft>
              <a:buFont typeface="Arial" pitchFamily="34" charset="0"/>
              <a:buChar char="•"/>
              <a:defRPr/>
            </a:pPr>
            <a:r>
              <a:rPr lang="en-US" sz="2800" dirty="0" smtClean="0">
                <a:solidFill>
                  <a:srgbClr val="403152"/>
                </a:solidFill>
                <a:latin typeface="+mj-lt"/>
              </a:rPr>
              <a:t>Faculty  - Request for Approval of Outside Work for Compensation -  Form from Provost Office</a:t>
            </a:r>
          </a:p>
          <a:p>
            <a:pPr eaLnBrk="1" fontAlgn="auto" hangingPunct="1">
              <a:lnSpc>
                <a:spcPct val="90000"/>
              </a:lnSpc>
              <a:spcBef>
                <a:spcPct val="50000"/>
              </a:spcBef>
              <a:spcAft>
                <a:spcPts val="0"/>
              </a:spcAft>
              <a:buFont typeface="Arial" pitchFamily="34" charset="0"/>
              <a:buChar char="•"/>
              <a:defRPr/>
            </a:pPr>
            <a:r>
              <a:rPr lang="en-US" sz="2800" dirty="0" smtClean="0">
                <a:solidFill>
                  <a:srgbClr val="403152"/>
                </a:solidFill>
                <a:latin typeface="+mj-lt"/>
              </a:rPr>
              <a:t>Faculty – Annually must complete Form 1461</a:t>
            </a:r>
          </a:p>
          <a:p>
            <a:pPr marL="457200" indent="-457200" eaLnBrk="1" fontAlgn="auto" hangingPunct="1">
              <a:spcAft>
                <a:spcPts val="0"/>
              </a:spcAft>
              <a:buFont typeface="Arial" pitchFamily="34" charset="0"/>
              <a:buChar char="•"/>
              <a:defRPr/>
            </a:pPr>
            <a:endParaRPr lang="en-US" sz="3000" b="1" i="1" dirty="0" smtClean="0">
              <a:solidFill>
                <a:schemeClr val="accent4">
                  <a:lumMod val="50000"/>
                </a:schemeClr>
              </a:solidFill>
              <a:latin typeface="+mj-lt"/>
            </a:endParaRPr>
          </a:p>
        </p:txBody>
      </p:sp>
      <p:sp>
        <p:nvSpPr>
          <p:cNvPr id="6" name="Slide Number Placeholder 5"/>
          <p:cNvSpPr>
            <a:spLocks noGrp="1"/>
          </p:cNvSpPr>
          <p:nvPr>
            <p:ph type="sldNum" sz="quarter" idx="12"/>
          </p:nvPr>
        </p:nvSpPr>
        <p:spPr/>
        <p:txBody>
          <a:bodyPr/>
          <a:lstStyle/>
          <a:p>
            <a:pPr>
              <a:defRPr/>
            </a:pPr>
            <a:fld id="{B31DD59C-CD37-43A6-8130-05EA483575DD}" type="slidenum">
              <a:rPr lang="en-US"/>
              <a:pPr>
                <a:defRPr/>
              </a:pPr>
              <a:t>45</a:t>
            </a:fld>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a:bodyPr>
          <a:lstStyle/>
          <a:p>
            <a:pPr eaLnBrk="1" fontAlgn="auto" hangingPunct="1">
              <a:spcAft>
                <a:spcPts val="0"/>
              </a:spcAft>
              <a:defRPr/>
            </a:pPr>
            <a:r>
              <a:rPr lang="en-US" b="1" dirty="0">
                <a:solidFill>
                  <a:schemeClr val="accent4">
                    <a:lumMod val="50000"/>
                  </a:schemeClr>
                </a:solidFill>
              </a:rPr>
              <a:t>Outside Work/Post Employment </a:t>
            </a:r>
          </a:p>
        </p:txBody>
      </p:sp>
      <p:sp>
        <p:nvSpPr>
          <p:cNvPr id="3" name="Content Placeholder 2"/>
          <p:cNvSpPr>
            <a:spLocks noGrp="1"/>
          </p:cNvSpPr>
          <p:nvPr>
            <p:ph idx="1"/>
          </p:nvPr>
        </p:nvSpPr>
        <p:spPr>
          <a:xfrm>
            <a:off x="457200" y="1600200"/>
            <a:ext cx="8229600" cy="4724400"/>
          </a:xfrm>
          <a:solidFill>
            <a:srgbClr val="EBE8AD">
              <a:alpha val="72000"/>
            </a:srgbClr>
          </a:solidFill>
        </p:spPr>
        <p:txBody>
          <a:bodyPr rtlCol="0">
            <a:normAutofit/>
          </a:bodyPr>
          <a:lstStyle/>
          <a:p>
            <a:pPr marL="457200" indent="-457200" eaLnBrk="1" fontAlgn="auto" hangingPunct="1">
              <a:spcAft>
                <a:spcPts val="0"/>
              </a:spcAft>
              <a:buFont typeface="Arial" pitchFamily="34" charset="0"/>
              <a:buNone/>
              <a:defRPr/>
            </a:pPr>
            <a:r>
              <a:rPr lang="en-US" b="1" dirty="0" smtClean="0">
                <a:solidFill>
                  <a:schemeClr val="accent4">
                    <a:lumMod val="50000"/>
                  </a:schemeClr>
                </a:solidFill>
                <a:latin typeface="+mj-lt"/>
              </a:rPr>
              <a:t>Who Approves?</a:t>
            </a:r>
          </a:p>
          <a:p>
            <a:pPr eaLnBrk="1" fontAlgn="auto" hangingPunct="1">
              <a:spcAft>
                <a:spcPts val="0"/>
              </a:spcAft>
              <a:defRPr/>
            </a:pPr>
            <a:r>
              <a:rPr lang="en-US" sz="2800" dirty="0">
                <a:solidFill>
                  <a:srgbClr val="403152"/>
                </a:solidFill>
                <a:latin typeface="+mj-lt"/>
              </a:rPr>
              <a:t>Pro Staff / Classifies Staff - Immediate supervisor will review and recommend approval/disapproval to the Administrative Unit Head for final review and approval </a:t>
            </a:r>
          </a:p>
          <a:p>
            <a:pPr eaLnBrk="1" fontAlgn="auto" hangingPunct="1">
              <a:spcAft>
                <a:spcPts val="0"/>
              </a:spcAft>
              <a:defRPr/>
            </a:pPr>
            <a:r>
              <a:rPr lang="en-US" sz="2800" dirty="0">
                <a:solidFill>
                  <a:srgbClr val="403152"/>
                </a:solidFill>
                <a:latin typeface="+mj-lt"/>
              </a:rPr>
              <a:t>Faculty - </a:t>
            </a:r>
            <a:r>
              <a:rPr lang="en-US" sz="2800" dirty="0" smtClean="0">
                <a:solidFill>
                  <a:srgbClr val="403152"/>
                </a:solidFill>
                <a:latin typeface="+mj-lt"/>
              </a:rPr>
              <a:t>Dean and Provost must pre-approve</a:t>
            </a:r>
            <a:endParaRPr lang="en-US" sz="2800" dirty="0">
              <a:solidFill>
                <a:srgbClr val="403152"/>
              </a:solidFill>
              <a:latin typeface="+mj-lt"/>
            </a:endParaRPr>
          </a:p>
          <a:p>
            <a:pPr marL="457200" indent="-457200" eaLnBrk="1" fontAlgn="auto" hangingPunct="1">
              <a:spcAft>
                <a:spcPts val="0"/>
              </a:spcAft>
              <a:buFont typeface="Arial" pitchFamily="34" charset="0"/>
              <a:buNone/>
              <a:defRPr/>
            </a:pPr>
            <a:endParaRPr lang="en-US" sz="3600" dirty="0" smtClean="0">
              <a:solidFill>
                <a:schemeClr val="accent4">
                  <a:lumMod val="50000"/>
                </a:schemeClr>
              </a:solidFill>
            </a:endParaRPr>
          </a:p>
        </p:txBody>
      </p:sp>
      <p:sp>
        <p:nvSpPr>
          <p:cNvPr id="6" name="Slide Number Placeholder 5"/>
          <p:cNvSpPr>
            <a:spLocks noGrp="1"/>
          </p:cNvSpPr>
          <p:nvPr>
            <p:ph type="sldNum" sz="quarter" idx="12"/>
          </p:nvPr>
        </p:nvSpPr>
        <p:spPr/>
        <p:txBody>
          <a:bodyPr/>
          <a:lstStyle/>
          <a:p>
            <a:pPr>
              <a:defRPr/>
            </a:pPr>
            <a:fld id="{B622FC2C-093F-4FF8-B7EA-9F22463AC68B}" type="slidenum">
              <a:rPr lang="en-US"/>
              <a:pPr>
                <a:defRPr/>
              </a:pPr>
              <a:t>46</a:t>
            </a:fld>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a:bodyPr>
          <a:lstStyle/>
          <a:p>
            <a:pPr eaLnBrk="1" fontAlgn="auto" hangingPunct="1">
              <a:spcAft>
                <a:spcPts val="0"/>
              </a:spcAft>
              <a:defRPr/>
            </a:pPr>
            <a:r>
              <a:rPr lang="en-US" b="1" dirty="0">
                <a:solidFill>
                  <a:schemeClr val="accent4">
                    <a:lumMod val="50000"/>
                  </a:schemeClr>
                </a:solidFill>
              </a:rPr>
              <a:t>Outside Work/Post Employment </a:t>
            </a:r>
          </a:p>
        </p:txBody>
      </p:sp>
      <p:sp>
        <p:nvSpPr>
          <p:cNvPr id="3" name="Content Placeholder 2"/>
          <p:cNvSpPr>
            <a:spLocks noGrp="1"/>
          </p:cNvSpPr>
          <p:nvPr>
            <p:ph idx="1"/>
          </p:nvPr>
        </p:nvSpPr>
        <p:spPr>
          <a:xfrm>
            <a:off x="457200" y="1600200"/>
            <a:ext cx="8229600" cy="4724400"/>
          </a:xfrm>
          <a:solidFill>
            <a:srgbClr val="EBE8AD">
              <a:alpha val="72000"/>
            </a:srgbClr>
          </a:solidFill>
        </p:spPr>
        <p:txBody>
          <a:bodyPr rtlCol="0">
            <a:normAutofit/>
          </a:bodyPr>
          <a:lstStyle/>
          <a:p>
            <a:pPr marL="0" indent="0" eaLnBrk="1" fontAlgn="auto" hangingPunct="1">
              <a:spcAft>
                <a:spcPts val="0"/>
              </a:spcAft>
              <a:buFont typeface="Arial" pitchFamily="34" charset="0"/>
              <a:buNone/>
              <a:defRPr/>
            </a:pPr>
            <a:r>
              <a:rPr lang="en-US" b="1" dirty="0" smtClean="0">
                <a:solidFill>
                  <a:srgbClr val="403152"/>
                </a:solidFill>
                <a:latin typeface="+mj-lt"/>
              </a:rPr>
              <a:t>Conditions for approval</a:t>
            </a:r>
            <a:r>
              <a:rPr lang="en-US" dirty="0" smtClean="0">
                <a:solidFill>
                  <a:srgbClr val="403152"/>
                </a:solidFill>
                <a:latin typeface="+mj-lt"/>
              </a:rPr>
              <a:t>:</a:t>
            </a:r>
          </a:p>
          <a:p>
            <a:pPr lvl="1" eaLnBrk="1" fontAlgn="auto" hangingPunct="1">
              <a:spcAft>
                <a:spcPts val="0"/>
              </a:spcAft>
              <a:buFont typeface="Arial" pitchFamily="34" charset="0"/>
              <a:buChar char="•"/>
              <a:defRPr/>
            </a:pPr>
            <a:r>
              <a:rPr lang="en-US" dirty="0" smtClean="0">
                <a:solidFill>
                  <a:srgbClr val="403152"/>
                </a:solidFill>
                <a:latin typeface="+mj-lt"/>
              </a:rPr>
              <a:t>Is not a detriment to University obligations</a:t>
            </a:r>
          </a:p>
          <a:p>
            <a:pPr lvl="1" eaLnBrk="1" fontAlgn="auto" hangingPunct="1">
              <a:spcAft>
                <a:spcPts val="0"/>
              </a:spcAft>
              <a:buFont typeface="Arial" pitchFamily="34" charset="0"/>
              <a:buChar char="•"/>
              <a:defRPr/>
            </a:pPr>
            <a:r>
              <a:rPr lang="en-US" dirty="0" smtClean="0">
                <a:solidFill>
                  <a:srgbClr val="403152"/>
                </a:solidFill>
                <a:latin typeface="+mj-lt"/>
              </a:rPr>
              <a:t>Does not affect job performance</a:t>
            </a:r>
          </a:p>
          <a:p>
            <a:pPr lvl="1" eaLnBrk="1" fontAlgn="auto" hangingPunct="1">
              <a:spcAft>
                <a:spcPts val="0"/>
              </a:spcAft>
              <a:buFont typeface="Arial" pitchFamily="34" charset="0"/>
              <a:buChar char="•"/>
              <a:defRPr/>
            </a:pPr>
            <a:r>
              <a:rPr lang="en-US" dirty="0" smtClean="0">
                <a:solidFill>
                  <a:srgbClr val="403152"/>
                </a:solidFill>
                <a:latin typeface="+mj-lt"/>
              </a:rPr>
              <a:t>Not in conflict with discharge of employee’s official duties</a:t>
            </a:r>
          </a:p>
          <a:p>
            <a:pPr lvl="1" eaLnBrk="1" fontAlgn="auto" hangingPunct="1">
              <a:spcAft>
                <a:spcPts val="0"/>
              </a:spcAft>
              <a:buFont typeface="Arial" pitchFamily="34" charset="0"/>
              <a:buChar char="•"/>
              <a:defRPr/>
            </a:pPr>
            <a:r>
              <a:rPr lang="en-US" dirty="0" smtClean="0">
                <a:solidFill>
                  <a:srgbClr val="403152"/>
                </a:solidFill>
                <a:latin typeface="+mj-lt"/>
              </a:rPr>
              <a:t>Done outside employee’s normal work schedule (or vacation taken)</a:t>
            </a:r>
          </a:p>
          <a:p>
            <a:pPr lvl="1" eaLnBrk="1" fontAlgn="auto" hangingPunct="1">
              <a:spcAft>
                <a:spcPts val="0"/>
              </a:spcAft>
              <a:buFont typeface="Arial" pitchFamily="34" charset="0"/>
              <a:buChar char="•"/>
              <a:defRPr/>
            </a:pPr>
            <a:r>
              <a:rPr lang="en-US" dirty="0" smtClean="0">
                <a:solidFill>
                  <a:srgbClr val="403152"/>
                </a:solidFill>
                <a:latin typeface="+mj-lt"/>
              </a:rPr>
              <a:t>Must clearly identify that employee is not a representative of the University</a:t>
            </a:r>
          </a:p>
          <a:p>
            <a:pPr marL="457200" indent="-457200" eaLnBrk="1" fontAlgn="auto" hangingPunct="1">
              <a:spcAft>
                <a:spcPts val="0"/>
              </a:spcAft>
              <a:buFont typeface="Arial" pitchFamily="34" charset="0"/>
              <a:buNone/>
              <a:defRPr/>
            </a:pPr>
            <a:endParaRPr lang="en-US" sz="3000" dirty="0" smtClean="0">
              <a:solidFill>
                <a:schemeClr val="accent4">
                  <a:lumMod val="50000"/>
                </a:schemeClr>
              </a:solidFill>
              <a:latin typeface="+mj-lt"/>
            </a:endParaRPr>
          </a:p>
        </p:txBody>
      </p:sp>
      <p:sp>
        <p:nvSpPr>
          <p:cNvPr id="6" name="Slide Number Placeholder 5"/>
          <p:cNvSpPr>
            <a:spLocks noGrp="1"/>
          </p:cNvSpPr>
          <p:nvPr>
            <p:ph type="sldNum" sz="quarter" idx="12"/>
          </p:nvPr>
        </p:nvSpPr>
        <p:spPr/>
        <p:txBody>
          <a:bodyPr/>
          <a:lstStyle/>
          <a:p>
            <a:pPr>
              <a:defRPr/>
            </a:pPr>
            <a:fld id="{73840200-E2BD-424C-ADAB-5213FA96D087}" type="slidenum">
              <a:rPr lang="en-US"/>
              <a:pPr>
                <a:defRPr/>
              </a:pPr>
              <a:t>47</a:t>
            </a:fld>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a:bodyPr>
          <a:lstStyle/>
          <a:p>
            <a:pPr eaLnBrk="1" fontAlgn="auto" hangingPunct="1">
              <a:spcAft>
                <a:spcPts val="0"/>
              </a:spcAft>
              <a:defRPr/>
            </a:pPr>
            <a:r>
              <a:rPr lang="en-US" b="1" dirty="0">
                <a:solidFill>
                  <a:schemeClr val="accent4">
                    <a:lumMod val="50000"/>
                  </a:schemeClr>
                </a:solidFill>
              </a:rPr>
              <a:t>Outside Work/Post Employment </a:t>
            </a:r>
          </a:p>
        </p:txBody>
      </p:sp>
      <p:sp>
        <p:nvSpPr>
          <p:cNvPr id="3" name="Content Placeholder 2"/>
          <p:cNvSpPr>
            <a:spLocks noGrp="1"/>
          </p:cNvSpPr>
          <p:nvPr>
            <p:ph idx="1"/>
          </p:nvPr>
        </p:nvSpPr>
        <p:spPr>
          <a:xfrm>
            <a:off x="457200" y="1600200"/>
            <a:ext cx="8229600" cy="4724400"/>
          </a:xfrm>
          <a:solidFill>
            <a:srgbClr val="EBE8AD">
              <a:alpha val="72000"/>
            </a:srgbClr>
          </a:solidFill>
        </p:spPr>
        <p:txBody>
          <a:bodyPr rtlCol="0">
            <a:normAutofit/>
          </a:bodyPr>
          <a:lstStyle/>
          <a:p>
            <a:pPr marL="0" indent="0" eaLnBrk="1" fontAlgn="auto" hangingPunct="1">
              <a:spcAft>
                <a:spcPts val="0"/>
              </a:spcAft>
              <a:buFont typeface="Arial" pitchFamily="34" charset="0"/>
              <a:buNone/>
              <a:defRPr/>
            </a:pPr>
            <a:endParaRPr lang="en-US" sz="3000" dirty="0" smtClean="0">
              <a:solidFill>
                <a:schemeClr val="accent4">
                  <a:lumMod val="50000"/>
                </a:schemeClr>
              </a:solidFill>
            </a:endParaRPr>
          </a:p>
          <a:p>
            <a:pPr marL="0" indent="0" eaLnBrk="1" fontAlgn="auto" hangingPunct="1">
              <a:spcAft>
                <a:spcPts val="0"/>
              </a:spcAft>
              <a:buFont typeface="Arial" pitchFamily="34" charset="0"/>
              <a:buNone/>
              <a:defRPr/>
            </a:pPr>
            <a:r>
              <a:rPr lang="en-US" sz="3000" dirty="0" smtClean="0">
                <a:solidFill>
                  <a:schemeClr val="accent4">
                    <a:lumMod val="50000"/>
                  </a:schemeClr>
                </a:solidFill>
                <a:latin typeface="+mj-lt"/>
              </a:rPr>
              <a:t>If the outside work is for </a:t>
            </a:r>
            <a:r>
              <a:rPr lang="en-US" sz="3000" u="sng" dirty="0" smtClean="0">
                <a:solidFill>
                  <a:schemeClr val="accent4">
                    <a:lumMod val="50000"/>
                  </a:schemeClr>
                </a:solidFill>
                <a:latin typeface="+mj-lt"/>
              </a:rPr>
              <a:t>another</a:t>
            </a:r>
            <a:r>
              <a:rPr lang="en-US" sz="3000" dirty="0" smtClean="0">
                <a:solidFill>
                  <a:schemeClr val="accent4">
                    <a:lumMod val="50000"/>
                  </a:schemeClr>
                </a:solidFill>
                <a:latin typeface="+mj-lt"/>
              </a:rPr>
              <a:t> State agency, </a:t>
            </a:r>
            <a:r>
              <a:rPr lang="en-US" sz="3000" u="sng" dirty="0" smtClean="0">
                <a:solidFill>
                  <a:schemeClr val="accent4">
                    <a:lumMod val="50000"/>
                  </a:schemeClr>
                </a:solidFill>
                <a:latin typeface="+mj-lt"/>
              </a:rPr>
              <a:t>all</a:t>
            </a:r>
            <a:r>
              <a:rPr lang="en-US" sz="3000" dirty="0" smtClean="0">
                <a:solidFill>
                  <a:schemeClr val="accent4">
                    <a:lumMod val="50000"/>
                  </a:schemeClr>
                </a:solidFill>
                <a:latin typeface="+mj-lt"/>
              </a:rPr>
              <a:t> the “Outside Work for Pay” rules apply, </a:t>
            </a:r>
            <a:r>
              <a:rPr lang="en-US" sz="3000" u="sng" dirty="0" smtClean="0">
                <a:solidFill>
                  <a:schemeClr val="accent4">
                    <a:lumMod val="50000"/>
                  </a:schemeClr>
                </a:solidFill>
                <a:latin typeface="+mj-lt"/>
              </a:rPr>
              <a:t>plus</a:t>
            </a:r>
            <a:r>
              <a:rPr lang="en-US" sz="3000" dirty="0" smtClean="0">
                <a:solidFill>
                  <a:schemeClr val="accent4">
                    <a:lumMod val="50000"/>
                  </a:schemeClr>
                </a:solidFill>
                <a:latin typeface="+mj-lt"/>
              </a:rPr>
              <a:t>:</a:t>
            </a:r>
          </a:p>
          <a:p>
            <a:pPr marL="457200" indent="-457200" eaLnBrk="1" fontAlgn="auto" hangingPunct="1">
              <a:spcAft>
                <a:spcPts val="0"/>
              </a:spcAft>
              <a:buFont typeface="Arial" pitchFamily="34" charset="0"/>
              <a:buChar char="•"/>
              <a:defRPr/>
            </a:pPr>
            <a:r>
              <a:rPr lang="en-US" sz="3000" dirty="0" smtClean="0">
                <a:solidFill>
                  <a:schemeClr val="accent4">
                    <a:lumMod val="50000"/>
                  </a:schemeClr>
                </a:solidFill>
                <a:latin typeface="+mj-lt"/>
              </a:rPr>
              <a:t>It must result from an open competition </a:t>
            </a:r>
            <a:r>
              <a:rPr lang="en-US" sz="3000" u="sng" dirty="0" smtClean="0">
                <a:solidFill>
                  <a:schemeClr val="accent4">
                    <a:lumMod val="50000"/>
                  </a:schemeClr>
                </a:solidFill>
                <a:latin typeface="+mj-lt"/>
              </a:rPr>
              <a:t>or</a:t>
            </a:r>
            <a:r>
              <a:rPr lang="en-US" sz="3000" dirty="0" smtClean="0">
                <a:solidFill>
                  <a:schemeClr val="accent4">
                    <a:lumMod val="50000"/>
                  </a:schemeClr>
                </a:solidFill>
                <a:latin typeface="+mj-lt"/>
              </a:rPr>
              <a:t> receive advance approval from the Ethics Board</a:t>
            </a:r>
          </a:p>
          <a:p>
            <a:pPr marL="457200" indent="-457200" eaLnBrk="1" fontAlgn="auto" hangingPunct="1">
              <a:spcAft>
                <a:spcPts val="0"/>
              </a:spcAft>
              <a:buFont typeface="Arial" pitchFamily="34" charset="0"/>
              <a:buChar char="•"/>
              <a:defRPr/>
            </a:pPr>
            <a:r>
              <a:rPr lang="en-US" sz="3000" dirty="0" smtClean="0">
                <a:solidFill>
                  <a:schemeClr val="accent4">
                    <a:lumMod val="50000"/>
                  </a:schemeClr>
                </a:solidFill>
                <a:latin typeface="+mj-lt"/>
              </a:rPr>
              <a:t>A copy of the contract is to be filed with the Ethics Board</a:t>
            </a:r>
          </a:p>
        </p:txBody>
      </p:sp>
      <p:sp>
        <p:nvSpPr>
          <p:cNvPr id="6" name="Slide Number Placeholder 5"/>
          <p:cNvSpPr>
            <a:spLocks noGrp="1"/>
          </p:cNvSpPr>
          <p:nvPr>
            <p:ph type="sldNum" sz="quarter" idx="12"/>
          </p:nvPr>
        </p:nvSpPr>
        <p:spPr/>
        <p:txBody>
          <a:bodyPr/>
          <a:lstStyle/>
          <a:p>
            <a:pPr>
              <a:defRPr/>
            </a:pPr>
            <a:fld id="{33ECF056-ABB5-4E67-A91F-5F44DB83DC83}" type="slidenum">
              <a:rPr lang="en-US"/>
              <a:pPr>
                <a:defRPr/>
              </a:pPr>
              <a:t>48</a:t>
            </a:fld>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a:bodyPr>
          <a:lstStyle/>
          <a:p>
            <a:pPr eaLnBrk="1" fontAlgn="auto" hangingPunct="1">
              <a:spcAft>
                <a:spcPts val="0"/>
              </a:spcAft>
              <a:defRPr/>
            </a:pPr>
            <a:r>
              <a:rPr lang="en-US" b="1" dirty="0">
                <a:solidFill>
                  <a:schemeClr val="accent4">
                    <a:lumMod val="50000"/>
                  </a:schemeClr>
                </a:solidFill>
              </a:rPr>
              <a:t>Outside Work/Post Employment </a:t>
            </a:r>
          </a:p>
        </p:txBody>
      </p:sp>
      <p:sp>
        <p:nvSpPr>
          <p:cNvPr id="3" name="Content Placeholder 2"/>
          <p:cNvSpPr>
            <a:spLocks noGrp="1"/>
          </p:cNvSpPr>
          <p:nvPr>
            <p:ph idx="1"/>
          </p:nvPr>
        </p:nvSpPr>
        <p:spPr>
          <a:xfrm>
            <a:off x="457200" y="1600200"/>
            <a:ext cx="8229600" cy="4724400"/>
          </a:xfrm>
          <a:solidFill>
            <a:srgbClr val="EBE8AD">
              <a:alpha val="72000"/>
            </a:srgbClr>
          </a:solidFill>
        </p:spPr>
        <p:txBody>
          <a:bodyPr rtlCol="0">
            <a:normAutofit/>
          </a:bodyPr>
          <a:lstStyle/>
          <a:p>
            <a:pPr marL="0" indent="0" eaLnBrk="1" fontAlgn="auto" hangingPunct="1">
              <a:spcAft>
                <a:spcPts val="0"/>
              </a:spcAft>
              <a:buFont typeface="Arial" pitchFamily="34" charset="0"/>
              <a:buNone/>
              <a:defRPr/>
            </a:pPr>
            <a:r>
              <a:rPr lang="en-US" sz="3000" b="1" dirty="0" smtClean="0">
                <a:solidFill>
                  <a:schemeClr val="accent4">
                    <a:lumMod val="50000"/>
                  </a:schemeClr>
                </a:solidFill>
                <a:latin typeface="+mj-lt"/>
              </a:rPr>
              <a:t>Employment with the State brings post employment restrictions:</a:t>
            </a:r>
          </a:p>
          <a:p>
            <a:pPr marL="457200" indent="-457200" eaLnBrk="1" fontAlgn="auto" hangingPunct="1">
              <a:spcAft>
                <a:spcPts val="0"/>
              </a:spcAft>
              <a:buFont typeface="Arial" pitchFamily="34" charset="0"/>
              <a:buChar char="•"/>
              <a:defRPr/>
            </a:pPr>
            <a:r>
              <a:rPr lang="en-US" sz="3000" dirty="0" smtClean="0">
                <a:solidFill>
                  <a:schemeClr val="accent4">
                    <a:lumMod val="50000"/>
                  </a:schemeClr>
                </a:solidFill>
                <a:latin typeface="+mj-lt"/>
              </a:rPr>
              <a:t>Contract Restrictions – specific to contracts you were involved with</a:t>
            </a:r>
          </a:p>
          <a:p>
            <a:pPr marL="457200" indent="-457200" eaLnBrk="1" fontAlgn="auto" hangingPunct="1">
              <a:spcAft>
                <a:spcPts val="0"/>
              </a:spcAft>
              <a:buFont typeface="Arial" pitchFamily="34" charset="0"/>
              <a:buChar char="•"/>
              <a:defRPr/>
            </a:pPr>
            <a:r>
              <a:rPr lang="en-US" sz="3000" dirty="0" smtClean="0">
                <a:solidFill>
                  <a:schemeClr val="accent4">
                    <a:lumMod val="50000"/>
                  </a:schemeClr>
                </a:solidFill>
                <a:latin typeface="+mj-lt"/>
              </a:rPr>
              <a:t>Beneficial Interest Restrictions – 2 year restriction on benefitting from actions</a:t>
            </a:r>
          </a:p>
          <a:p>
            <a:pPr marL="457200" indent="-457200" eaLnBrk="1" fontAlgn="auto" hangingPunct="1">
              <a:spcAft>
                <a:spcPts val="0"/>
              </a:spcAft>
              <a:buFont typeface="Arial" pitchFamily="34" charset="0"/>
              <a:buChar char="•"/>
              <a:defRPr/>
            </a:pPr>
            <a:r>
              <a:rPr lang="en-US" sz="3000" dirty="0" smtClean="0">
                <a:solidFill>
                  <a:schemeClr val="accent4">
                    <a:lumMod val="50000"/>
                  </a:schemeClr>
                </a:solidFill>
                <a:latin typeface="+mj-lt"/>
              </a:rPr>
              <a:t>Continuing Restrictions  - no end date – related to “influence during public employment”</a:t>
            </a:r>
          </a:p>
        </p:txBody>
      </p:sp>
      <p:sp>
        <p:nvSpPr>
          <p:cNvPr id="6" name="Slide Number Placeholder 5"/>
          <p:cNvSpPr>
            <a:spLocks noGrp="1"/>
          </p:cNvSpPr>
          <p:nvPr>
            <p:ph type="sldNum" sz="quarter" idx="12"/>
          </p:nvPr>
        </p:nvSpPr>
        <p:spPr/>
        <p:txBody>
          <a:bodyPr/>
          <a:lstStyle/>
          <a:p>
            <a:pPr>
              <a:defRPr/>
            </a:pPr>
            <a:fld id="{33ECF056-ABB5-4E67-A91F-5F44DB83DC83}" type="slidenum">
              <a:rPr lang="en-US"/>
              <a:pPr>
                <a:defRPr/>
              </a:pPr>
              <a:t>49</a:t>
            </a:fld>
            <a:endParaRPr lang="en-US"/>
          </a:p>
        </p:txBody>
      </p:sp>
    </p:spTree>
    <p:extLst>
      <p:ext uri="{BB962C8B-B14F-4D97-AF65-F5344CB8AC3E}">
        <p14:creationId xmlns:p14="http://schemas.microsoft.com/office/powerpoint/2010/main" val="10423116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a:bodyPr>
          <a:lstStyle/>
          <a:p>
            <a:pPr eaLnBrk="1" fontAlgn="auto" hangingPunct="1">
              <a:spcAft>
                <a:spcPts val="0"/>
              </a:spcAft>
              <a:defRPr/>
            </a:pPr>
            <a:r>
              <a:rPr lang="en-US" b="1" dirty="0" smtClean="0">
                <a:solidFill>
                  <a:schemeClr val="accent4">
                    <a:lumMod val="50000"/>
                  </a:schemeClr>
                </a:solidFill>
              </a:rPr>
              <a:t>Challenges for UW Employees</a:t>
            </a:r>
            <a:endParaRPr lang="en-US" b="1" dirty="0">
              <a:solidFill>
                <a:schemeClr val="accent4">
                  <a:lumMod val="50000"/>
                </a:schemeClr>
              </a:solidFill>
            </a:endParaRPr>
          </a:p>
        </p:txBody>
      </p:sp>
      <p:sp>
        <p:nvSpPr>
          <p:cNvPr id="3" name="Content Placeholder 2"/>
          <p:cNvSpPr>
            <a:spLocks noGrp="1"/>
          </p:cNvSpPr>
          <p:nvPr>
            <p:ph idx="1"/>
          </p:nvPr>
        </p:nvSpPr>
        <p:spPr>
          <a:xfrm>
            <a:off x="457200" y="1600200"/>
            <a:ext cx="8229600" cy="4724400"/>
          </a:xfrm>
          <a:solidFill>
            <a:srgbClr val="EBE8AD">
              <a:alpha val="72000"/>
            </a:srgbClr>
          </a:solidFill>
        </p:spPr>
        <p:txBody>
          <a:bodyPr rtlCol="0">
            <a:normAutofit/>
          </a:bodyPr>
          <a:lstStyle/>
          <a:p>
            <a:pPr marL="514350" indent="-514350" eaLnBrk="1" fontAlgn="auto" hangingPunct="1">
              <a:spcAft>
                <a:spcPts val="0"/>
              </a:spcAft>
              <a:buFont typeface="Arial" pitchFamily="34" charset="0"/>
              <a:buChar char="•"/>
              <a:defRPr/>
            </a:pPr>
            <a:r>
              <a:rPr lang="en-US" sz="3600" dirty="0" smtClean="0">
                <a:solidFill>
                  <a:schemeClr val="accent4">
                    <a:lumMod val="50000"/>
                  </a:schemeClr>
                </a:solidFill>
                <a:latin typeface="+mj-lt"/>
              </a:rPr>
              <a:t>The Act doesn’t neatly fit the UW’s education-research mission and culture</a:t>
            </a:r>
          </a:p>
          <a:p>
            <a:pPr marL="514350" indent="-514350" eaLnBrk="1" fontAlgn="auto" hangingPunct="1">
              <a:spcAft>
                <a:spcPts val="0"/>
              </a:spcAft>
              <a:buFont typeface="Arial" pitchFamily="34" charset="0"/>
              <a:buChar char="•"/>
              <a:defRPr/>
            </a:pPr>
            <a:r>
              <a:rPr lang="en-US" sz="3600" dirty="0" smtClean="0">
                <a:solidFill>
                  <a:schemeClr val="accent4">
                    <a:lumMod val="50000"/>
                  </a:schemeClr>
                </a:solidFill>
                <a:latin typeface="+mj-lt"/>
              </a:rPr>
              <a:t>Medicine, sports, treasury and other activities operate more like businesses than government agencies</a:t>
            </a:r>
            <a:endParaRPr lang="en-US" sz="3600" dirty="0">
              <a:solidFill>
                <a:schemeClr val="accent4">
                  <a:lumMod val="50000"/>
                </a:schemeClr>
              </a:solidFill>
              <a:latin typeface="+mj-lt"/>
            </a:endParaRPr>
          </a:p>
        </p:txBody>
      </p:sp>
      <p:sp>
        <p:nvSpPr>
          <p:cNvPr id="6" name="Slide Number Placeholder 5"/>
          <p:cNvSpPr>
            <a:spLocks noGrp="1"/>
          </p:cNvSpPr>
          <p:nvPr>
            <p:ph type="sldNum" sz="quarter" idx="12"/>
          </p:nvPr>
        </p:nvSpPr>
        <p:spPr/>
        <p:txBody>
          <a:bodyPr/>
          <a:lstStyle/>
          <a:p>
            <a:pPr>
              <a:defRPr/>
            </a:pPr>
            <a:fld id="{C083938E-5EC3-45B4-BD2F-879A57549282}" type="slidenum">
              <a:rPr lang="en-US"/>
              <a:pPr>
                <a:defRPr/>
              </a:pPr>
              <a:t>5</a:t>
            </a:fld>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a:bodyPr>
          <a:lstStyle/>
          <a:p>
            <a:pPr eaLnBrk="1" fontAlgn="auto" hangingPunct="1">
              <a:spcAft>
                <a:spcPts val="0"/>
              </a:spcAft>
              <a:defRPr/>
            </a:pPr>
            <a:r>
              <a:rPr lang="en-US" b="1" dirty="0" smtClean="0">
                <a:solidFill>
                  <a:schemeClr val="accent4">
                    <a:lumMod val="50000"/>
                  </a:schemeClr>
                </a:solidFill>
              </a:rPr>
              <a:t>Post Employment – Example #1</a:t>
            </a:r>
            <a:endParaRPr lang="en-US" b="1" dirty="0">
              <a:solidFill>
                <a:schemeClr val="accent4">
                  <a:lumMod val="50000"/>
                </a:schemeClr>
              </a:solidFill>
            </a:endParaRPr>
          </a:p>
        </p:txBody>
      </p:sp>
      <p:sp>
        <p:nvSpPr>
          <p:cNvPr id="3" name="Content Placeholder 2"/>
          <p:cNvSpPr>
            <a:spLocks noGrp="1"/>
          </p:cNvSpPr>
          <p:nvPr>
            <p:ph idx="1"/>
          </p:nvPr>
        </p:nvSpPr>
        <p:spPr>
          <a:xfrm>
            <a:off x="457200" y="1600200"/>
            <a:ext cx="8229600" cy="4724400"/>
          </a:xfrm>
          <a:solidFill>
            <a:srgbClr val="EBE8AD">
              <a:alpha val="72000"/>
            </a:srgbClr>
          </a:solidFill>
        </p:spPr>
        <p:txBody>
          <a:bodyPr rtlCol="0">
            <a:noAutofit/>
          </a:bodyPr>
          <a:lstStyle/>
          <a:p>
            <a:pPr marL="457200" indent="-457200" eaLnBrk="1" fontAlgn="auto" hangingPunct="1">
              <a:spcAft>
                <a:spcPts val="0"/>
              </a:spcAft>
              <a:buFont typeface="Arial" pitchFamily="34" charset="0"/>
              <a:buNone/>
              <a:defRPr/>
            </a:pPr>
            <a:r>
              <a:rPr lang="en-US" sz="2400" u="sng" dirty="0" smtClean="0">
                <a:solidFill>
                  <a:schemeClr val="accent4">
                    <a:lumMod val="50000"/>
                  </a:schemeClr>
                </a:solidFill>
                <a:latin typeface="+mj-lt"/>
              </a:rPr>
              <a:t>Question</a:t>
            </a:r>
            <a:r>
              <a:rPr lang="en-US" sz="2400" dirty="0" smtClean="0">
                <a:solidFill>
                  <a:schemeClr val="accent4">
                    <a:lumMod val="50000"/>
                  </a:schemeClr>
                </a:solidFill>
                <a:latin typeface="+mj-lt"/>
              </a:rPr>
              <a:t>:  Can I take a job with Goldman Sachs after my tenure in the UW Investment group ends?</a:t>
            </a:r>
          </a:p>
          <a:p>
            <a:pPr marL="457200" indent="-457200" eaLnBrk="1" fontAlgn="auto" hangingPunct="1">
              <a:spcAft>
                <a:spcPts val="0"/>
              </a:spcAft>
              <a:buFont typeface="Arial" pitchFamily="34" charset="0"/>
              <a:buNone/>
              <a:defRPr/>
            </a:pPr>
            <a:r>
              <a:rPr lang="en-US" sz="2400" u="sng" dirty="0" smtClean="0">
                <a:solidFill>
                  <a:schemeClr val="accent4">
                    <a:lumMod val="50000"/>
                  </a:schemeClr>
                </a:solidFill>
                <a:latin typeface="+mj-lt"/>
              </a:rPr>
              <a:t>Answer</a:t>
            </a:r>
            <a:r>
              <a:rPr lang="en-US" sz="2400" dirty="0" smtClean="0">
                <a:solidFill>
                  <a:schemeClr val="accent4">
                    <a:lumMod val="50000"/>
                  </a:schemeClr>
                </a:solidFill>
                <a:latin typeface="+mj-lt"/>
              </a:rPr>
              <a:t>:  </a:t>
            </a:r>
            <a:r>
              <a:rPr lang="en-US" sz="2400" dirty="0">
                <a:solidFill>
                  <a:schemeClr val="accent4">
                    <a:lumMod val="50000"/>
                  </a:schemeClr>
                </a:solidFill>
                <a:latin typeface="+mj-lt"/>
              </a:rPr>
              <a:t>I</a:t>
            </a:r>
            <a:r>
              <a:rPr lang="en-US" sz="2400" dirty="0" smtClean="0">
                <a:solidFill>
                  <a:schemeClr val="accent4">
                    <a:lumMod val="50000"/>
                  </a:schemeClr>
                </a:solidFill>
                <a:latin typeface="+mj-lt"/>
              </a:rPr>
              <a:t>t depends.  </a:t>
            </a:r>
          </a:p>
          <a:p>
            <a:pPr eaLnBrk="1" fontAlgn="auto" hangingPunct="1">
              <a:spcAft>
                <a:spcPts val="0"/>
              </a:spcAft>
              <a:defRPr/>
            </a:pPr>
            <a:r>
              <a:rPr lang="en-US" sz="2400" dirty="0" smtClean="0">
                <a:solidFill>
                  <a:schemeClr val="accent4">
                    <a:lumMod val="50000"/>
                  </a:schemeClr>
                </a:solidFill>
                <a:latin typeface="+mj-lt"/>
              </a:rPr>
              <a:t>For one year you may not work for </a:t>
            </a:r>
            <a:r>
              <a:rPr lang="en-US" sz="2400" dirty="0" err="1" smtClean="0">
                <a:solidFill>
                  <a:schemeClr val="accent4">
                    <a:lumMod val="50000"/>
                  </a:schemeClr>
                </a:solidFill>
                <a:latin typeface="+mj-lt"/>
              </a:rPr>
              <a:t>GS</a:t>
            </a:r>
            <a:r>
              <a:rPr lang="en-US" sz="2400" dirty="0" smtClean="0">
                <a:solidFill>
                  <a:schemeClr val="accent4">
                    <a:lumMod val="50000"/>
                  </a:schemeClr>
                </a:solidFill>
                <a:latin typeface="+mj-lt"/>
              </a:rPr>
              <a:t> if within the last two years as a state employee you administered or negotiated a contract with </a:t>
            </a:r>
            <a:r>
              <a:rPr lang="en-US" sz="2400" dirty="0" err="1" smtClean="0">
                <a:solidFill>
                  <a:schemeClr val="accent4">
                    <a:lumMod val="50000"/>
                  </a:schemeClr>
                </a:solidFill>
                <a:latin typeface="+mj-lt"/>
              </a:rPr>
              <a:t>GS</a:t>
            </a:r>
            <a:r>
              <a:rPr lang="en-US" sz="2400" dirty="0" smtClean="0">
                <a:solidFill>
                  <a:schemeClr val="accent4">
                    <a:lumMod val="50000"/>
                  </a:schemeClr>
                </a:solidFill>
                <a:latin typeface="+mj-lt"/>
              </a:rPr>
              <a:t> worth more that $10,000 and you new job involves the same contract</a:t>
            </a:r>
          </a:p>
          <a:p>
            <a:pPr eaLnBrk="1" fontAlgn="auto" hangingPunct="1">
              <a:spcAft>
                <a:spcPts val="0"/>
              </a:spcAft>
              <a:defRPr/>
            </a:pPr>
            <a:r>
              <a:rPr lang="en-US" sz="2400" dirty="0" smtClean="0">
                <a:solidFill>
                  <a:schemeClr val="accent4">
                    <a:lumMod val="50000"/>
                  </a:schemeClr>
                </a:solidFill>
                <a:latin typeface="+mj-lt"/>
              </a:rPr>
              <a:t>For two years you cannot have a job with </a:t>
            </a:r>
            <a:r>
              <a:rPr lang="en-US" sz="2400" dirty="0" err="1" smtClean="0">
                <a:solidFill>
                  <a:schemeClr val="accent4">
                    <a:lumMod val="50000"/>
                  </a:schemeClr>
                </a:solidFill>
                <a:latin typeface="+mj-lt"/>
              </a:rPr>
              <a:t>GS</a:t>
            </a:r>
            <a:r>
              <a:rPr lang="en-US" sz="2400" dirty="0" smtClean="0">
                <a:solidFill>
                  <a:schemeClr val="accent4">
                    <a:lumMod val="50000"/>
                  </a:schemeClr>
                </a:solidFill>
                <a:latin typeface="+mj-lt"/>
              </a:rPr>
              <a:t> if your compensation is based on a contract that you as a state employee participated in writing, drafting or negotiating</a:t>
            </a:r>
          </a:p>
          <a:p>
            <a:pPr eaLnBrk="1" fontAlgn="auto" hangingPunct="1">
              <a:spcAft>
                <a:spcPts val="0"/>
              </a:spcAft>
              <a:defRPr/>
            </a:pPr>
            <a:r>
              <a:rPr lang="en-US" sz="2400" dirty="0" smtClean="0">
                <a:solidFill>
                  <a:schemeClr val="accent4">
                    <a:lumMod val="50000"/>
                  </a:schemeClr>
                </a:solidFill>
                <a:latin typeface="+mj-lt"/>
              </a:rPr>
              <a:t>You cannot ever take a job with </a:t>
            </a:r>
            <a:r>
              <a:rPr lang="en-US" sz="2400" dirty="0" err="1" smtClean="0">
                <a:solidFill>
                  <a:schemeClr val="accent4">
                    <a:lumMod val="50000"/>
                  </a:schemeClr>
                </a:solidFill>
                <a:latin typeface="+mj-lt"/>
              </a:rPr>
              <a:t>GS</a:t>
            </a:r>
            <a:r>
              <a:rPr lang="en-US" sz="2400" dirty="0" smtClean="0">
                <a:solidFill>
                  <a:schemeClr val="accent4">
                    <a:lumMod val="50000"/>
                  </a:schemeClr>
                </a:solidFill>
                <a:latin typeface="+mj-lt"/>
              </a:rPr>
              <a:t> if you get the job as a  plan to influence the performance of your duties as a state employee</a:t>
            </a:r>
          </a:p>
          <a:p>
            <a:pPr eaLnBrk="1" fontAlgn="auto" hangingPunct="1">
              <a:spcAft>
                <a:spcPts val="0"/>
              </a:spcAft>
              <a:defRPr/>
            </a:pPr>
            <a:endParaRPr lang="en-US" sz="2800" dirty="0" smtClean="0">
              <a:solidFill>
                <a:schemeClr val="accent4">
                  <a:lumMod val="50000"/>
                </a:schemeClr>
              </a:solidFill>
              <a:latin typeface="+mj-lt"/>
            </a:endParaRPr>
          </a:p>
        </p:txBody>
      </p:sp>
      <p:sp>
        <p:nvSpPr>
          <p:cNvPr id="6" name="Slide Number Placeholder 5"/>
          <p:cNvSpPr>
            <a:spLocks noGrp="1"/>
          </p:cNvSpPr>
          <p:nvPr>
            <p:ph type="sldNum" sz="quarter" idx="12"/>
          </p:nvPr>
        </p:nvSpPr>
        <p:spPr/>
        <p:txBody>
          <a:bodyPr/>
          <a:lstStyle/>
          <a:p>
            <a:pPr>
              <a:defRPr/>
            </a:pPr>
            <a:fld id="{6BBF9D35-C480-41AF-97DD-6A63F619BAE1}" type="slidenum">
              <a:rPr lang="en-US"/>
              <a:pPr>
                <a:defRPr/>
              </a:pPr>
              <a:t>50</a:t>
            </a:fld>
            <a:endParaRPr lang="en-US"/>
          </a:p>
        </p:txBody>
      </p:sp>
    </p:spTree>
    <p:extLst>
      <p:ext uri="{BB962C8B-B14F-4D97-AF65-F5344CB8AC3E}">
        <p14:creationId xmlns:p14="http://schemas.microsoft.com/office/powerpoint/2010/main" val="895723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AB930DBC-C9BA-41A0-82A1-D33A978ED756}" type="slidenum">
              <a:rPr lang="en-US"/>
              <a:pPr>
                <a:defRPr/>
              </a:pPr>
              <a:t>51</a:t>
            </a:fld>
            <a:endParaRPr lang="en-US"/>
          </a:p>
        </p:txBody>
      </p:sp>
      <p:sp>
        <p:nvSpPr>
          <p:cNvPr id="3" name="Content Placeholder 2"/>
          <p:cNvSpPr>
            <a:spLocks noGrp="1"/>
          </p:cNvSpPr>
          <p:nvPr>
            <p:ph idx="4294967295"/>
          </p:nvPr>
        </p:nvSpPr>
        <p:spPr>
          <a:xfrm>
            <a:off x="0" y="0"/>
            <a:ext cx="9144000" cy="6858000"/>
          </a:xfrm>
          <a:solidFill>
            <a:srgbClr val="EBE8AD">
              <a:alpha val="72000"/>
            </a:srgbClr>
          </a:solidFill>
        </p:spPr>
        <p:txBody>
          <a:bodyPr rtlCol="0">
            <a:normAutofit/>
          </a:bodyPr>
          <a:lstStyle/>
          <a:p>
            <a:pPr marL="822960" algn="just" eaLnBrk="1" fontAlgn="auto" hangingPunct="1">
              <a:spcAft>
                <a:spcPts val="0"/>
              </a:spcAft>
              <a:buFont typeface="Wingdings" pitchFamily="2" charset="2"/>
              <a:buNone/>
              <a:defRPr/>
            </a:pPr>
            <a:endParaRPr lang="en-US" sz="4400" b="1" dirty="0" smtClean="0"/>
          </a:p>
          <a:p>
            <a:pPr marL="0" indent="-822960" eaLnBrk="1" fontAlgn="auto" hangingPunct="1">
              <a:spcBef>
                <a:spcPts val="3000"/>
              </a:spcBef>
              <a:spcAft>
                <a:spcPts val="0"/>
              </a:spcAft>
              <a:buFont typeface="Wingdings" pitchFamily="2" charset="2"/>
              <a:buNone/>
              <a:defRPr/>
            </a:pPr>
            <a:r>
              <a:rPr lang="en-US" sz="4400" b="1" dirty="0" smtClean="0">
                <a:solidFill>
                  <a:srgbClr val="403152"/>
                </a:solidFill>
                <a:latin typeface="+mj-lt"/>
              </a:rPr>
              <a:t>	If you don’t want your mother to </a:t>
            </a:r>
          </a:p>
          <a:p>
            <a:pPr marL="0" indent="-822960" eaLnBrk="1" fontAlgn="auto" hangingPunct="1">
              <a:spcAft>
                <a:spcPts val="0"/>
              </a:spcAft>
              <a:buFont typeface="Wingdings" pitchFamily="2" charset="2"/>
              <a:buNone/>
              <a:defRPr/>
            </a:pPr>
            <a:r>
              <a:rPr lang="en-US" sz="4400" b="1" dirty="0" smtClean="0">
                <a:solidFill>
                  <a:srgbClr val="403152"/>
                </a:solidFill>
                <a:latin typeface="+mj-lt"/>
              </a:rPr>
              <a:t>	read about it in tomorrow’s 	Seattle Times…</a:t>
            </a:r>
          </a:p>
          <a:p>
            <a:pPr eaLnBrk="1" fontAlgn="auto" hangingPunct="1">
              <a:spcAft>
                <a:spcPts val="0"/>
              </a:spcAft>
              <a:buFont typeface="Wingdings" pitchFamily="2" charset="2"/>
              <a:buNone/>
              <a:defRPr/>
            </a:pPr>
            <a:endParaRPr lang="en-US" sz="4400" b="1" dirty="0" smtClean="0">
              <a:solidFill>
                <a:srgbClr val="403152"/>
              </a:solidFill>
              <a:latin typeface="+mj-lt"/>
            </a:endParaRPr>
          </a:p>
          <a:p>
            <a:pPr eaLnBrk="1" fontAlgn="auto" hangingPunct="1">
              <a:spcAft>
                <a:spcPts val="0"/>
              </a:spcAft>
              <a:buFont typeface="Wingdings" pitchFamily="2" charset="2"/>
              <a:buNone/>
              <a:defRPr/>
            </a:pPr>
            <a:r>
              <a:rPr lang="en-US" sz="4400" b="1" dirty="0" smtClean="0">
                <a:solidFill>
                  <a:srgbClr val="403152"/>
                </a:solidFill>
                <a:latin typeface="+mj-lt"/>
              </a:rPr>
              <a:t>				Don’t do it</a:t>
            </a:r>
          </a:p>
          <a:p>
            <a:pPr marL="0" indent="0" algn="ctr" eaLnBrk="1" fontAlgn="auto" hangingPunct="1">
              <a:spcAft>
                <a:spcPts val="0"/>
              </a:spcAft>
              <a:buFont typeface="Arial" pitchFamily="34" charset="0"/>
              <a:buNone/>
              <a:defRPr/>
            </a:pPr>
            <a:endParaRPr lang="en-US" sz="3000" dirty="0" smtClean="0">
              <a:solidFill>
                <a:schemeClr val="accent4">
                  <a:lumMod val="50000"/>
                </a:schemeClr>
              </a:solidFill>
              <a:latin typeface="+mj-lt"/>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fontScale="90000"/>
          </a:bodyPr>
          <a:lstStyle/>
          <a:p>
            <a:pPr eaLnBrk="1" fontAlgn="auto" hangingPunct="1">
              <a:spcAft>
                <a:spcPts val="0"/>
              </a:spcAft>
              <a:defRPr/>
            </a:pPr>
            <a:r>
              <a:rPr lang="en-US" b="1" dirty="0" smtClean="0">
                <a:solidFill>
                  <a:srgbClr val="403152"/>
                </a:solidFill>
              </a:rPr>
              <a:t>	</a:t>
            </a:r>
            <a:br>
              <a:rPr lang="en-US" b="1" dirty="0" smtClean="0">
                <a:solidFill>
                  <a:srgbClr val="403152"/>
                </a:solidFill>
              </a:rPr>
            </a:br>
            <a:r>
              <a:rPr lang="en-US" sz="4900" b="1" dirty="0" smtClean="0">
                <a:solidFill>
                  <a:srgbClr val="403152"/>
                </a:solidFill>
              </a:rPr>
              <a:t>Resources</a:t>
            </a:r>
            <a:br>
              <a:rPr lang="en-US" sz="4900" b="1" dirty="0" smtClean="0">
                <a:solidFill>
                  <a:srgbClr val="403152"/>
                </a:solidFill>
              </a:rPr>
            </a:br>
            <a:endParaRPr lang="en-US" sz="4900" b="1" dirty="0">
              <a:solidFill>
                <a:schemeClr val="accent4">
                  <a:lumMod val="50000"/>
                </a:schemeClr>
              </a:solidFill>
            </a:endParaRPr>
          </a:p>
        </p:txBody>
      </p:sp>
      <p:sp>
        <p:nvSpPr>
          <p:cNvPr id="3" name="Content Placeholder 2"/>
          <p:cNvSpPr>
            <a:spLocks noGrp="1"/>
          </p:cNvSpPr>
          <p:nvPr>
            <p:ph idx="1"/>
          </p:nvPr>
        </p:nvSpPr>
        <p:spPr>
          <a:xfrm>
            <a:off x="457200" y="1752600"/>
            <a:ext cx="8229600" cy="4800600"/>
          </a:xfrm>
          <a:solidFill>
            <a:srgbClr val="EBE8AD">
              <a:alpha val="72000"/>
            </a:srgbClr>
          </a:solidFill>
        </p:spPr>
        <p:txBody>
          <a:bodyPr rtlCol="0">
            <a:normAutofit/>
          </a:bodyPr>
          <a:lstStyle/>
          <a:p>
            <a:pPr marL="0" indent="0" eaLnBrk="1" fontAlgn="auto" hangingPunct="1">
              <a:lnSpc>
                <a:spcPct val="80000"/>
              </a:lnSpc>
              <a:spcBef>
                <a:spcPts val="600"/>
              </a:spcBef>
              <a:spcAft>
                <a:spcPts val="0"/>
              </a:spcAft>
              <a:buNone/>
              <a:defRPr/>
            </a:pPr>
            <a:r>
              <a:rPr lang="en-US" sz="3800" dirty="0" smtClean="0">
                <a:solidFill>
                  <a:srgbClr val="403152"/>
                </a:solidFill>
                <a:latin typeface="+mj-lt"/>
              </a:rPr>
              <a:t>If you have a question on </a:t>
            </a:r>
            <a:r>
              <a:rPr lang="en-US" sz="3800" u="sng" dirty="0" smtClean="0">
                <a:solidFill>
                  <a:srgbClr val="403152"/>
                </a:solidFill>
                <a:latin typeface="+mj-lt"/>
              </a:rPr>
              <a:t>WA Ethics Law</a:t>
            </a:r>
            <a:r>
              <a:rPr lang="en-US" sz="3800" dirty="0" smtClean="0">
                <a:solidFill>
                  <a:srgbClr val="403152"/>
                </a:solidFill>
                <a:latin typeface="+mj-lt"/>
              </a:rPr>
              <a:t>, call Internal Audit – we are a resource to be used by all.</a:t>
            </a:r>
          </a:p>
          <a:p>
            <a:pPr eaLnBrk="1" fontAlgn="auto" hangingPunct="1">
              <a:lnSpc>
                <a:spcPct val="80000"/>
              </a:lnSpc>
              <a:spcBef>
                <a:spcPts val="600"/>
              </a:spcBef>
              <a:spcAft>
                <a:spcPts val="0"/>
              </a:spcAft>
              <a:buFont typeface="Arial" pitchFamily="34" charset="0"/>
              <a:buChar char="•"/>
              <a:defRPr/>
            </a:pPr>
            <a:endParaRPr lang="en-US" sz="3800" dirty="0">
              <a:solidFill>
                <a:srgbClr val="403152"/>
              </a:solidFill>
              <a:latin typeface="+mj-lt"/>
            </a:endParaRPr>
          </a:p>
          <a:p>
            <a:pPr eaLnBrk="1" fontAlgn="auto" hangingPunct="1">
              <a:lnSpc>
                <a:spcPct val="80000"/>
              </a:lnSpc>
              <a:spcBef>
                <a:spcPts val="600"/>
              </a:spcBef>
              <a:spcAft>
                <a:spcPts val="0"/>
              </a:spcAft>
              <a:buFont typeface="Arial" pitchFamily="34" charset="0"/>
              <a:buChar char="•"/>
              <a:defRPr/>
            </a:pPr>
            <a:r>
              <a:rPr lang="en-US" sz="3800" dirty="0" smtClean="0">
                <a:solidFill>
                  <a:srgbClr val="403152"/>
                </a:solidFill>
                <a:latin typeface="+mj-lt"/>
              </a:rPr>
              <a:t>UW </a:t>
            </a:r>
            <a:r>
              <a:rPr lang="en-US" sz="3800" dirty="0">
                <a:solidFill>
                  <a:srgbClr val="403152"/>
                </a:solidFill>
                <a:latin typeface="+mj-lt"/>
              </a:rPr>
              <a:t>Internal </a:t>
            </a:r>
            <a:r>
              <a:rPr lang="en-US" sz="3800" dirty="0" smtClean="0">
                <a:solidFill>
                  <a:srgbClr val="403152"/>
                </a:solidFill>
                <a:latin typeface="+mj-lt"/>
              </a:rPr>
              <a:t>Audit</a:t>
            </a:r>
          </a:p>
          <a:p>
            <a:pPr marL="457200" lvl="1" indent="0" eaLnBrk="1" fontAlgn="auto" hangingPunct="1">
              <a:lnSpc>
                <a:spcPct val="80000"/>
              </a:lnSpc>
              <a:spcAft>
                <a:spcPts val="0"/>
              </a:spcAft>
              <a:buFont typeface="Arial" pitchFamily="34" charset="0"/>
              <a:buNone/>
              <a:defRPr/>
            </a:pPr>
            <a:r>
              <a:rPr lang="en-US" sz="2600" dirty="0" smtClean="0">
                <a:solidFill>
                  <a:srgbClr val="403152"/>
                </a:solidFill>
                <a:latin typeface="+mj-lt"/>
              </a:rPr>
              <a:t>(206) 543-4028 , </a:t>
            </a:r>
            <a:r>
              <a:rPr lang="en-US" sz="2600" dirty="0" smtClean="0">
                <a:solidFill>
                  <a:srgbClr val="403152"/>
                </a:solidFill>
                <a:latin typeface="+mj-lt"/>
                <a:hlinkClick r:id="rId2"/>
              </a:rPr>
              <a:t>http://f2.washington.edu/audit</a:t>
            </a:r>
            <a:r>
              <a:rPr lang="en-US" sz="2600" dirty="0" smtClean="0">
                <a:solidFill>
                  <a:srgbClr val="403152"/>
                </a:solidFill>
                <a:latin typeface="+mj-lt"/>
              </a:rPr>
              <a:t> </a:t>
            </a:r>
          </a:p>
          <a:p>
            <a:pPr marL="0" indent="0" eaLnBrk="1" fontAlgn="auto" hangingPunct="1">
              <a:spcAft>
                <a:spcPts val="0"/>
              </a:spcAft>
              <a:buNone/>
              <a:defRPr/>
            </a:pPr>
            <a:endParaRPr lang="en-US" sz="3000" dirty="0" smtClean="0">
              <a:solidFill>
                <a:srgbClr val="403152"/>
              </a:solidFill>
            </a:endParaRPr>
          </a:p>
          <a:p>
            <a:pPr marL="457200" indent="-457200" eaLnBrk="1" fontAlgn="auto" hangingPunct="1">
              <a:spcAft>
                <a:spcPts val="0"/>
              </a:spcAft>
              <a:buFont typeface="Arial" pitchFamily="34" charset="0"/>
              <a:buChar char="•"/>
              <a:defRPr/>
            </a:pPr>
            <a:endParaRPr lang="en-US" sz="3000" dirty="0" smtClean="0">
              <a:solidFill>
                <a:schemeClr val="accent4">
                  <a:lumMod val="50000"/>
                </a:schemeClr>
              </a:solidFill>
            </a:endParaRPr>
          </a:p>
        </p:txBody>
      </p:sp>
      <p:sp>
        <p:nvSpPr>
          <p:cNvPr id="6" name="Slide Number Placeholder 5"/>
          <p:cNvSpPr>
            <a:spLocks noGrp="1"/>
          </p:cNvSpPr>
          <p:nvPr>
            <p:ph type="sldNum" sz="quarter" idx="12"/>
          </p:nvPr>
        </p:nvSpPr>
        <p:spPr/>
        <p:txBody>
          <a:bodyPr/>
          <a:lstStyle/>
          <a:p>
            <a:pPr>
              <a:defRPr/>
            </a:pPr>
            <a:fld id="{A9791EAD-8E9F-4C42-8F3B-DCC88E358D37}" type="slidenum">
              <a:rPr lang="en-US"/>
              <a:pPr>
                <a:defRPr/>
              </a:pPr>
              <a:t>52</a:t>
            </a:fld>
            <a:endParaRPr lang="en-US" dirty="0"/>
          </a:p>
        </p:txBody>
      </p:sp>
    </p:spTree>
    <p:extLst>
      <p:ext uri="{BB962C8B-B14F-4D97-AF65-F5344CB8AC3E}">
        <p14:creationId xmlns:p14="http://schemas.microsoft.com/office/powerpoint/2010/main" val="185767900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fontScale="90000"/>
          </a:bodyPr>
          <a:lstStyle/>
          <a:p>
            <a:pPr eaLnBrk="1" fontAlgn="auto" hangingPunct="1">
              <a:spcAft>
                <a:spcPts val="0"/>
              </a:spcAft>
              <a:defRPr/>
            </a:pPr>
            <a:r>
              <a:rPr lang="en-US" b="1" dirty="0" smtClean="0">
                <a:solidFill>
                  <a:srgbClr val="403152"/>
                </a:solidFill>
              </a:rPr>
              <a:t>	</a:t>
            </a:r>
            <a:br>
              <a:rPr lang="en-US" b="1" dirty="0" smtClean="0">
                <a:solidFill>
                  <a:srgbClr val="403152"/>
                </a:solidFill>
              </a:rPr>
            </a:br>
            <a:r>
              <a:rPr lang="en-US" sz="4900" b="1" dirty="0" smtClean="0">
                <a:solidFill>
                  <a:srgbClr val="403152"/>
                </a:solidFill>
              </a:rPr>
              <a:t>Resources</a:t>
            </a:r>
            <a:br>
              <a:rPr lang="en-US" sz="4900" b="1" dirty="0" smtClean="0">
                <a:solidFill>
                  <a:srgbClr val="403152"/>
                </a:solidFill>
              </a:rPr>
            </a:br>
            <a:endParaRPr lang="en-US" sz="4900" b="1" dirty="0">
              <a:solidFill>
                <a:schemeClr val="accent4">
                  <a:lumMod val="50000"/>
                </a:schemeClr>
              </a:solidFill>
            </a:endParaRPr>
          </a:p>
        </p:txBody>
      </p:sp>
      <p:sp>
        <p:nvSpPr>
          <p:cNvPr id="3" name="Content Placeholder 2"/>
          <p:cNvSpPr>
            <a:spLocks noGrp="1"/>
          </p:cNvSpPr>
          <p:nvPr>
            <p:ph idx="1"/>
          </p:nvPr>
        </p:nvSpPr>
        <p:spPr>
          <a:xfrm>
            <a:off x="457200" y="1752600"/>
            <a:ext cx="8229600" cy="4800600"/>
          </a:xfrm>
          <a:solidFill>
            <a:srgbClr val="EBE8AD">
              <a:alpha val="72000"/>
            </a:srgbClr>
          </a:solidFill>
        </p:spPr>
        <p:txBody>
          <a:bodyPr rtlCol="0">
            <a:normAutofit fontScale="62500" lnSpcReduction="20000"/>
          </a:bodyPr>
          <a:lstStyle/>
          <a:p>
            <a:pPr eaLnBrk="1" fontAlgn="auto" hangingPunct="1">
              <a:lnSpc>
                <a:spcPct val="80000"/>
              </a:lnSpc>
              <a:spcBef>
                <a:spcPts val="600"/>
              </a:spcBef>
              <a:spcAft>
                <a:spcPts val="0"/>
              </a:spcAft>
              <a:buFont typeface="Arial" pitchFamily="34" charset="0"/>
              <a:buChar char="•"/>
              <a:defRPr/>
            </a:pPr>
            <a:r>
              <a:rPr lang="en-US" sz="3800" dirty="0" smtClean="0">
                <a:solidFill>
                  <a:srgbClr val="403152"/>
                </a:solidFill>
                <a:latin typeface="+mj-lt"/>
              </a:rPr>
              <a:t>UW – additional resources</a:t>
            </a:r>
          </a:p>
          <a:p>
            <a:pPr marL="457200" lvl="1" indent="0" eaLnBrk="1" fontAlgn="auto" hangingPunct="1">
              <a:lnSpc>
                <a:spcPct val="80000"/>
              </a:lnSpc>
              <a:spcAft>
                <a:spcPts val="0"/>
              </a:spcAft>
              <a:buFont typeface="Arial" pitchFamily="34" charset="0"/>
              <a:buNone/>
              <a:defRPr/>
            </a:pPr>
            <a:endParaRPr lang="en-US" sz="2600" dirty="0" smtClean="0">
              <a:solidFill>
                <a:srgbClr val="403152"/>
              </a:solidFill>
              <a:latin typeface="+mj-lt"/>
            </a:endParaRPr>
          </a:p>
          <a:p>
            <a:pPr marL="457200" lvl="1" indent="0" eaLnBrk="1" fontAlgn="auto" hangingPunct="1">
              <a:lnSpc>
                <a:spcPct val="80000"/>
              </a:lnSpc>
              <a:spcAft>
                <a:spcPts val="0"/>
              </a:spcAft>
              <a:buFont typeface="Arial" pitchFamily="34" charset="0"/>
              <a:buNone/>
              <a:defRPr/>
            </a:pPr>
            <a:r>
              <a:rPr lang="en-US" sz="2600" dirty="0" smtClean="0">
                <a:solidFill>
                  <a:srgbClr val="403152"/>
                </a:solidFill>
                <a:latin typeface="+mj-lt"/>
              </a:rPr>
              <a:t>APS 47.02 Personal Use of University Facilities, Computers &amp; Equipment by UW Employees </a:t>
            </a:r>
          </a:p>
          <a:p>
            <a:pPr marL="457200" lvl="1" indent="0" eaLnBrk="1" fontAlgn="auto" hangingPunct="1">
              <a:lnSpc>
                <a:spcPct val="80000"/>
              </a:lnSpc>
              <a:spcAft>
                <a:spcPts val="0"/>
              </a:spcAft>
              <a:buFont typeface="Arial" pitchFamily="34" charset="0"/>
              <a:buNone/>
              <a:defRPr/>
            </a:pPr>
            <a:r>
              <a:rPr lang="en-US" sz="2600" dirty="0" smtClean="0">
                <a:solidFill>
                  <a:srgbClr val="403152"/>
                </a:solidFill>
                <a:latin typeface="+mj-lt"/>
                <a:hlinkClick r:id="rId2"/>
              </a:rPr>
              <a:t>http://www.washington.edu/admin/rules/APS/47.02.html</a:t>
            </a:r>
            <a:endParaRPr lang="en-US" sz="2600" dirty="0" smtClean="0">
              <a:solidFill>
                <a:srgbClr val="403152"/>
              </a:solidFill>
              <a:latin typeface="+mj-lt"/>
            </a:endParaRPr>
          </a:p>
          <a:p>
            <a:pPr marL="457200" lvl="1" indent="0" eaLnBrk="1" fontAlgn="auto" hangingPunct="1">
              <a:lnSpc>
                <a:spcPct val="80000"/>
              </a:lnSpc>
              <a:spcAft>
                <a:spcPts val="0"/>
              </a:spcAft>
              <a:buFont typeface="Arial" pitchFamily="34" charset="0"/>
              <a:buNone/>
              <a:defRPr/>
            </a:pPr>
            <a:endParaRPr lang="en-US" sz="2600" dirty="0" smtClean="0">
              <a:solidFill>
                <a:srgbClr val="403152"/>
              </a:solidFill>
              <a:latin typeface="+mj-lt"/>
            </a:endParaRPr>
          </a:p>
          <a:p>
            <a:pPr marL="457200" lvl="1" indent="0" eaLnBrk="1" fontAlgn="auto" hangingPunct="1">
              <a:lnSpc>
                <a:spcPct val="80000"/>
              </a:lnSpc>
              <a:spcAft>
                <a:spcPts val="0"/>
              </a:spcAft>
              <a:buFont typeface="Arial" pitchFamily="34" charset="0"/>
              <a:buNone/>
              <a:defRPr/>
            </a:pPr>
            <a:r>
              <a:rPr lang="en-US" sz="2600" dirty="0" smtClean="0">
                <a:solidFill>
                  <a:srgbClr val="403152"/>
                </a:solidFill>
                <a:latin typeface="+mj-lt"/>
              </a:rPr>
              <a:t>APS 47.03 Outside Consulting &amp; Part-time Employment by Professional or Classified Staff</a:t>
            </a:r>
          </a:p>
          <a:p>
            <a:pPr marL="457200" lvl="1" indent="0" eaLnBrk="1" fontAlgn="auto" hangingPunct="1">
              <a:lnSpc>
                <a:spcPct val="80000"/>
              </a:lnSpc>
              <a:spcAft>
                <a:spcPts val="0"/>
              </a:spcAft>
              <a:buFont typeface="Arial" pitchFamily="34" charset="0"/>
              <a:buNone/>
              <a:defRPr/>
            </a:pPr>
            <a:r>
              <a:rPr lang="en-US" sz="2600" u="sng" dirty="0" smtClean="0">
                <a:solidFill>
                  <a:srgbClr val="403152"/>
                </a:solidFill>
                <a:latin typeface="+mj-lt"/>
                <a:hlinkClick r:id="rId3"/>
              </a:rPr>
              <a:t>http://www.washington.edu/admin/rules/APS/47.03.html</a:t>
            </a:r>
            <a:endParaRPr lang="en-US" sz="2600" u="sng" dirty="0" smtClean="0">
              <a:solidFill>
                <a:srgbClr val="403152"/>
              </a:solidFill>
              <a:latin typeface="+mj-lt"/>
            </a:endParaRPr>
          </a:p>
          <a:p>
            <a:pPr marL="457200" lvl="1" indent="0" eaLnBrk="1" fontAlgn="auto" hangingPunct="1">
              <a:lnSpc>
                <a:spcPct val="80000"/>
              </a:lnSpc>
              <a:spcAft>
                <a:spcPts val="0"/>
              </a:spcAft>
              <a:buFont typeface="Arial" pitchFamily="34" charset="0"/>
              <a:buNone/>
              <a:defRPr/>
            </a:pPr>
            <a:endParaRPr lang="en-US" sz="2600" u="sng" dirty="0" smtClean="0">
              <a:solidFill>
                <a:srgbClr val="403152"/>
              </a:solidFill>
              <a:latin typeface="+mj-lt"/>
            </a:endParaRPr>
          </a:p>
          <a:p>
            <a:pPr marL="457200" lvl="1" indent="0" eaLnBrk="1" fontAlgn="auto" hangingPunct="1">
              <a:lnSpc>
                <a:spcPct val="80000"/>
              </a:lnSpc>
              <a:spcAft>
                <a:spcPts val="0"/>
              </a:spcAft>
              <a:buFont typeface="Arial" pitchFamily="34" charset="0"/>
              <a:buNone/>
              <a:defRPr/>
            </a:pPr>
            <a:r>
              <a:rPr lang="en-US" sz="2600" dirty="0" smtClean="0">
                <a:solidFill>
                  <a:srgbClr val="403152"/>
                </a:solidFill>
                <a:latin typeface="+mj-lt"/>
              </a:rPr>
              <a:t>Human Resources</a:t>
            </a:r>
          </a:p>
          <a:p>
            <a:pPr marL="457200" lvl="1" indent="0" eaLnBrk="1" fontAlgn="auto" hangingPunct="1">
              <a:lnSpc>
                <a:spcPct val="80000"/>
              </a:lnSpc>
              <a:spcAft>
                <a:spcPts val="0"/>
              </a:spcAft>
              <a:buFont typeface="Arial" pitchFamily="34" charset="0"/>
              <a:buNone/>
              <a:defRPr/>
            </a:pPr>
            <a:r>
              <a:rPr lang="en-US" sz="2600" dirty="0" smtClean="0">
                <a:solidFill>
                  <a:srgbClr val="403152"/>
                </a:solidFill>
                <a:latin typeface="+mj-lt"/>
                <a:hlinkClick r:id="rId4"/>
              </a:rPr>
              <a:t>http://www.washington.edu/admin/hr/</a:t>
            </a:r>
            <a:endParaRPr lang="en-US" sz="2600" dirty="0" smtClean="0">
              <a:solidFill>
                <a:srgbClr val="403152"/>
              </a:solidFill>
              <a:latin typeface="+mj-lt"/>
            </a:endParaRPr>
          </a:p>
          <a:p>
            <a:pPr marL="457200" lvl="1" indent="0" eaLnBrk="1" fontAlgn="auto" hangingPunct="1">
              <a:lnSpc>
                <a:spcPct val="80000"/>
              </a:lnSpc>
              <a:spcAft>
                <a:spcPts val="0"/>
              </a:spcAft>
              <a:buFont typeface="Arial" pitchFamily="34" charset="0"/>
              <a:buNone/>
              <a:defRPr/>
            </a:pPr>
            <a:endParaRPr lang="en-US" sz="2600" dirty="0" smtClean="0">
              <a:solidFill>
                <a:srgbClr val="403152"/>
              </a:solidFill>
              <a:latin typeface="+mj-lt"/>
            </a:endParaRPr>
          </a:p>
          <a:p>
            <a:pPr marL="457200" indent="-457200" eaLnBrk="1" fontAlgn="auto" hangingPunct="1">
              <a:spcAft>
                <a:spcPts val="0"/>
              </a:spcAft>
              <a:buFont typeface="Arial" pitchFamily="34" charset="0"/>
              <a:buNone/>
              <a:defRPr/>
            </a:pPr>
            <a:endParaRPr lang="en-US" sz="3000" dirty="0" smtClean="0">
              <a:solidFill>
                <a:srgbClr val="403152"/>
              </a:solidFill>
              <a:latin typeface="+mj-lt"/>
            </a:endParaRPr>
          </a:p>
          <a:p>
            <a:pPr marL="457200" indent="-457200" eaLnBrk="1" fontAlgn="auto" hangingPunct="1">
              <a:spcAft>
                <a:spcPts val="0"/>
              </a:spcAft>
              <a:buFont typeface="Arial" pitchFamily="34" charset="0"/>
              <a:buChar char="•"/>
              <a:defRPr/>
            </a:pPr>
            <a:r>
              <a:rPr lang="en-US" sz="3800" dirty="0" smtClean="0">
                <a:solidFill>
                  <a:srgbClr val="403152"/>
                </a:solidFill>
                <a:latin typeface="+mj-lt"/>
              </a:rPr>
              <a:t>Executive Ethics Board</a:t>
            </a:r>
          </a:p>
          <a:p>
            <a:pPr marL="457200" indent="-457200" eaLnBrk="1" fontAlgn="auto" hangingPunct="1">
              <a:spcAft>
                <a:spcPts val="0"/>
              </a:spcAft>
              <a:buFont typeface="Arial" pitchFamily="34" charset="0"/>
              <a:buNone/>
              <a:defRPr/>
            </a:pPr>
            <a:r>
              <a:rPr lang="en-US" sz="3000" dirty="0" smtClean="0">
                <a:solidFill>
                  <a:srgbClr val="403152"/>
                </a:solidFill>
                <a:latin typeface="+mj-lt"/>
              </a:rPr>
              <a:t>	</a:t>
            </a:r>
            <a:r>
              <a:rPr lang="en-US" sz="2900" dirty="0" smtClean="0">
                <a:solidFill>
                  <a:srgbClr val="403152"/>
                </a:solidFill>
                <a:latin typeface="+mj-lt"/>
                <a:hlinkClick r:id="rId5"/>
              </a:rPr>
              <a:t>http://ethics.wa.gov</a:t>
            </a:r>
            <a:r>
              <a:rPr lang="en-US" sz="2900" dirty="0" smtClean="0">
                <a:solidFill>
                  <a:srgbClr val="403152"/>
                </a:solidFill>
                <a:latin typeface="+mj-lt"/>
              </a:rPr>
              <a:t>  </a:t>
            </a:r>
          </a:p>
          <a:p>
            <a:pPr marL="1085850" lvl="2" eaLnBrk="1" fontAlgn="auto" hangingPunct="1">
              <a:spcAft>
                <a:spcPts val="0"/>
              </a:spcAft>
              <a:buFont typeface="Wingdings" pitchFamily="2" charset="2"/>
              <a:buChar char="§"/>
              <a:defRPr/>
            </a:pPr>
            <a:r>
              <a:rPr lang="en-US" sz="2900" dirty="0" smtClean="0">
                <a:solidFill>
                  <a:srgbClr val="403152"/>
                </a:solidFill>
                <a:latin typeface="+mj-lt"/>
              </a:rPr>
              <a:t>Training materials</a:t>
            </a:r>
          </a:p>
          <a:p>
            <a:pPr marL="1085850" lvl="2" eaLnBrk="1" fontAlgn="auto" hangingPunct="1">
              <a:spcAft>
                <a:spcPts val="0"/>
              </a:spcAft>
              <a:buFont typeface="Wingdings" pitchFamily="2" charset="2"/>
              <a:buChar char="§"/>
              <a:defRPr/>
            </a:pPr>
            <a:r>
              <a:rPr lang="en-US" sz="2900" dirty="0" smtClean="0">
                <a:solidFill>
                  <a:srgbClr val="403152"/>
                </a:solidFill>
                <a:latin typeface="+mj-lt"/>
              </a:rPr>
              <a:t>FAQs</a:t>
            </a:r>
          </a:p>
          <a:p>
            <a:pPr marL="1085850" lvl="2" eaLnBrk="1" fontAlgn="auto" hangingPunct="1">
              <a:spcAft>
                <a:spcPts val="0"/>
              </a:spcAft>
              <a:buFont typeface="Wingdings" pitchFamily="2" charset="2"/>
              <a:buChar char="§"/>
              <a:defRPr/>
            </a:pPr>
            <a:r>
              <a:rPr lang="en-US" sz="2900" dirty="0" smtClean="0">
                <a:solidFill>
                  <a:srgbClr val="403152"/>
                </a:solidFill>
                <a:latin typeface="+mj-lt"/>
              </a:rPr>
              <a:t>Newsletter</a:t>
            </a:r>
          </a:p>
          <a:p>
            <a:pPr marL="457200" indent="-457200" eaLnBrk="1" fontAlgn="auto" hangingPunct="1">
              <a:spcAft>
                <a:spcPts val="0"/>
              </a:spcAft>
              <a:buFont typeface="Arial" pitchFamily="34" charset="0"/>
              <a:buChar char="•"/>
              <a:defRPr/>
            </a:pPr>
            <a:endParaRPr lang="en-US" sz="3000" dirty="0" smtClean="0">
              <a:solidFill>
                <a:srgbClr val="403152"/>
              </a:solidFill>
            </a:endParaRPr>
          </a:p>
          <a:p>
            <a:pPr marL="457200" indent="-457200" eaLnBrk="1" fontAlgn="auto" hangingPunct="1">
              <a:spcAft>
                <a:spcPts val="0"/>
              </a:spcAft>
              <a:buFont typeface="Arial" pitchFamily="34" charset="0"/>
              <a:buChar char="•"/>
              <a:defRPr/>
            </a:pPr>
            <a:endParaRPr lang="en-US" sz="3000" dirty="0" smtClean="0">
              <a:solidFill>
                <a:schemeClr val="accent4">
                  <a:lumMod val="50000"/>
                </a:schemeClr>
              </a:solidFill>
            </a:endParaRPr>
          </a:p>
        </p:txBody>
      </p:sp>
      <p:sp>
        <p:nvSpPr>
          <p:cNvPr id="6" name="Slide Number Placeholder 5"/>
          <p:cNvSpPr>
            <a:spLocks noGrp="1"/>
          </p:cNvSpPr>
          <p:nvPr>
            <p:ph type="sldNum" sz="quarter" idx="12"/>
          </p:nvPr>
        </p:nvSpPr>
        <p:spPr/>
        <p:txBody>
          <a:bodyPr/>
          <a:lstStyle/>
          <a:p>
            <a:pPr>
              <a:defRPr/>
            </a:pPr>
            <a:fld id="{A9791EAD-8E9F-4C42-8F3B-DCC88E358D37}" type="slidenum">
              <a:rPr lang="en-US"/>
              <a:pPr>
                <a:defRPr/>
              </a:pPr>
              <a:t>53</a:t>
            </a:fld>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fontScale="90000"/>
          </a:bodyPr>
          <a:lstStyle/>
          <a:p>
            <a:pPr eaLnBrk="1" fontAlgn="auto" hangingPunct="1">
              <a:spcAft>
                <a:spcPts val="0"/>
              </a:spcAft>
              <a:defRPr/>
            </a:pPr>
            <a:r>
              <a:rPr lang="en-US" b="1" dirty="0" smtClean="0">
                <a:solidFill>
                  <a:srgbClr val="403152"/>
                </a:solidFill>
              </a:rPr>
              <a:t>	</a:t>
            </a:r>
            <a:br>
              <a:rPr lang="en-US" b="1" dirty="0" smtClean="0">
                <a:solidFill>
                  <a:srgbClr val="403152"/>
                </a:solidFill>
              </a:rPr>
            </a:br>
            <a:r>
              <a:rPr lang="en-US" sz="4900" b="1" dirty="0" smtClean="0">
                <a:solidFill>
                  <a:srgbClr val="403152"/>
                </a:solidFill>
              </a:rPr>
              <a:t>The Laws</a:t>
            </a:r>
            <a:endParaRPr lang="en-US" sz="4900" b="1" dirty="0">
              <a:solidFill>
                <a:schemeClr val="accent4">
                  <a:lumMod val="50000"/>
                </a:schemeClr>
              </a:solidFill>
            </a:endParaRPr>
          </a:p>
        </p:txBody>
      </p:sp>
      <p:sp>
        <p:nvSpPr>
          <p:cNvPr id="3" name="Content Placeholder 2"/>
          <p:cNvSpPr>
            <a:spLocks noGrp="1"/>
          </p:cNvSpPr>
          <p:nvPr>
            <p:ph idx="1"/>
          </p:nvPr>
        </p:nvSpPr>
        <p:spPr>
          <a:xfrm>
            <a:off x="152400" y="1676400"/>
            <a:ext cx="8991600" cy="4953000"/>
          </a:xfrm>
          <a:solidFill>
            <a:srgbClr val="EBE8AD">
              <a:alpha val="72000"/>
            </a:srgbClr>
          </a:solidFill>
        </p:spPr>
        <p:txBody>
          <a:bodyPr rtlCol="0">
            <a:noAutofit/>
          </a:bodyPr>
          <a:lstStyle/>
          <a:p>
            <a:pPr eaLnBrk="1" fontAlgn="auto" hangingPunct="1">
              <a:lnSpc>
                <a:spcPct val="80000"/>
              </a:lnSpc>
              <a:spcAft>
                <a:spcPts val="0"/>
              </a:spcAft>
              <a:buFont typeface="Arial" pitchFamily="34" charset="0"/>
              <a:buChar char="•"/>
              <a:defRPr/>
            </a:pPr>
            <a:r>
              <a:rPr lang="en-US" sz="2200" b="1" dirty="0" smtClean="0">
                <a:solidFill>
                  <a:srgbClr val="403152"/>
                </a:solidFill>
                <a:latin typeface="+mj-lt"/>
              </a:rPr>
              <a:t>RCW 42.52.020 </a:t>
            </a:r>
            <a:r>
              <a:rPr lang="en-US" sz="2200" dirty="0" smtClean="0">
                <a:solidFill>
                  <a:srgbClr val="403152"/>
                </a:solidFill>
                <a:latin typeface="+mj-lt"/>
              </a:rPr>
              <a:t>Activities Incompatible with public duties </a:t>
            </a:r>
          </a:p>
          <a:p>
            <a:pPr lvl="1" eaLnBrk="1" fontAlgn="auto" hangingPunct="1">
              <a:lnSpc>
                <a:spcPct val="80000"/>
              </a:lnSpc>
              <a:spcAft>
                <a:spcPts val="0"/>
              </a:spcAft>
              <a:buFont typeface="Arial" pitchFamily="34" charset="0"/>
              <a:buNone/>
              <a:defRPr/>
            </a:pPr>
            <a:r>
              <a:rPr lang="en-US" sz="1800" dirty="0" smtClean="0">
                <a:solidFill>
                  <a:srgbClr val="403152"/>
                </a:solidFill>
                <a:latin typeface="+mj-lt"/>
              </a:rPr>
              <a:t>(Conflict of Interest)</a:t>
            </a:r>
          </a:p>
          <a:p>
            <a:pPr eaLnBrk="1" fontAlgn="auto" hangingPunct="1">
              <a:lnSpc>
                <a:spcPct val="80000"/>
              </a:lnSpc>
              <a:spcAft>
                <a:spcPts val="0"/>
              </a:spcAft>
              <a:buFont typeface="Arial" pitchFamily="34" charset="0"/>
              <a:buChar char="•"/>
              <a:defRPr/>
            </a:pPr>
            <a:r>
              <a:rPr lang="en-US" sz="2200" b="1" dirty="0" smtClean="0">
                <a:solidFill>
                  <a:srgbClr val="403152"/>
                </a:solidFill>
                <a:latin typeface="+mj-lt"/>
              </a:rPr>
              <a:t>RCW 42.52.030 </a:t>
            </a:r>
            <a:r>
              <a:rPr lang="en-US" sz="2200" dirty="0" smtClean="0">
                <a:solidFill>
                  <a:srgbClr val="403152"/>
                </a:solidFill>
                <a:latin typeface="+mj-lt"/>
              </a:rPr>
              <a:t>Financial interests in transactions</a:t>
            </a:r>
          </a:p>
          <a:p>
            <a:pPr eaLnBrk="1" fontAlgn="auto" hangingPunct="1">
              <a:lnSpc>
                <a:spcPct val="80000"/>
              </a:lnSpc>
              <a:spcAft>
                <a:spcPts val="0"/>
              </a:spcAft>
              <a:buFont typeface="Arial" pitchFamily="34" charset="0"/>
              <a:buChar char="•"/>
              <a:defRPr/>
            </a:pPr>
            <a:r>
              <a:rPr lang="en-US" sz="2200" b="1" dirty="0" smtClean="0">
                <a:solidFill>
                  <a:srgbClr val="403152"/>
                </a:solidFill>
                <a:latin typeface="+mj-lt"/>
              </a:rPr>
              <a:t>RCW 42.52.040 </a:t>
            </a:r>
            <a:r>
              <a:rPr lang="en-US" sz="2200" dirty="0" smtClean="0">
                <a:solidFill>
                  <a:srgbClr val="403152"/>
                </a:solidFill>
                <a:latin typeface="+mj-lt"/>
              </a:rPr>
              <a:t>Assisting in transactions</a:t>
            </a:r>
          </a:p>
          <a:p>
            <a:pPr eaLnBrk="1" fontAlgn="auto" hangingPunct="1">
              <a:lnSpc>
                <a:spcPct val="80000"/>
              </a:lnSpc>
              <a:spcAft>
                <a:spcPts val="0"/>
              </a:spcAft>
              <a:buFont typeface="Arial" pitchFamily="34" charset="0"/>
              <a:buChar char="•"/>
              <a:defRPr/>
            </a:pPr>
            <a:r>
              <a:rPr lang="en-US" sz="2200" b="1" dirty="0" smtClean="0">
                <a:solidFill>
                  <a:srgbClr val="403152"/>
                </a:solidFill>
                <a:latin typeface="+mj-lt"/>
              </a:rPr>
              <a:t>RCW 42.52.050 </a:t>
            </a:r>
            <a:r>
              <a:rPr lang="en-US" sz="2200" dirty="0" smtClean="0">
                <a:solidFill>
                  <a:srgbClr val="403152"/>
                </a:solidFill>
                <a:latin typeface="+mj-lt"/>
              </a:rPr>
              <a:t>Confidential information</a:t>
            </a:r>
          </a:p>
          <a:p>
            <a:pPr eaLnBrk="1" fontAlgn="auto" hangingPunct="1">
              <a:lnSpc>
                <a:spcPct val="80000"/>
              </a:lnSpc>
              <a:spcAft>
                <a:spcPts val="0"/>
              </a:spcAft>
              <a:buFont typeface="Arial" pitchFamily="34" charset="0"/>
              <a:buChar char="•"/>
              <a:defRPr/>
            </a:pPr>
            <a:r>
              <a:rPr lang="en-US" sz="2200" b="1" dirty="0" smtClean="0">
                <a:solidFill>
                  <a:srgbClr val="403152"/>
                </a:solidFill>
                <a:latin typeface="+mj-lt"/>
              </a:rPr>
              <a:t>RCW 42.52.070 </a:t>
            </a:r>
            <a:r>
              <a:rPr lang="en-US" sz="2200" dirty="0" smtClean="0">
                <a:solidFill>
                  <a:srgbClr val="403152"/>
                </a:solidFill>
                <a:latin typeface="+mj-lt"/>
              </a:rPr>
              <a:t>Special privileges</a:t>
            </a:r>
          </a:p>
          <a:p>
            <a:pPr eaLnBrk="1" fontAlgn="auto" hangingPunct="1">
              <a:lnSpc>
                <a:spcPct val="80000"/>
              </a:lnSpc>
              <a:spcAft>
                <a:spcPts val="0"/>
              </a:spcAft>
              <a:buFont typeface="Arial" pitchFamily="34" charset="0"/>
              <a:buChar char="•"/>
              <a:defRPr/>
            </a:pPr>
            <a:r>
              <a:rPr lang="en-US" sz="2200" b="1" dirty="0" smtClean="0">
                <a:solidFill>
                  <a:srgbClr val="403152"/>
                </a:solidFill>
                <a:latin typeface="+mj-lt"/>
              </a:rPr>
              <a:t>RCW 42.52.080 </a:t>
            </a:r>
            <a:r>
              <a:rPr lang="en-US" sz="2200" dirty="0" smtClean="0">
                <a:solidFill>
                  <a:srgbClr val="403152"/>
                </a:solidFill>
                <a:latin typeface="+mj-lt"/>
              </a:rPr>
              <a:t>Employment after public service</a:t>
            </a:r>
          </a:p>
          <a:p>
            <a:pPr eaLnBrk="1" fontAlgn="auto" hangingPunct="1">
              <a:lnSpc>
                <a:spcPct val="80000"/>
              </a:lnSpc>
              <a:spcAft>
                <a:spcPts val="0"/>
              </a:spcAft>
              <a:buFont typeface="Arial" pitchFamily="34" charset="0"/>
              <a:buChar char="•"/>
              <a:defRPr/>
            </a:pPr>
            <a:r>
              <a:rPr lang="en-US" sz="2200" b="1" dirty="0" smtClean="0">
                <a:solidFill>
                  <a:srgbClr val="403152"/>
                </a:solidFill>
                <a:latin typeface="+mj-lt"/>
              </a:rPr>
              <a:t>RCW 42.52.110 </a:t>
            </a:r>
            <a:r>
              <a:rPr lang="en-US" sz="2200" dirty="0" smtClean="0">
                <a:solidFill>
                  <a:srgbClr val="403152"/>
                </a:solidFill>
                <a:latin typeface="+mj-lt"/>
              </a:rPr>
              <a:t>Compensation for official duties or nonperformance</a:t>
            </a:r>
          </a:p>
          <a:p>
            <a:pPr eaLnBrk="1" fontAlgn="auto" hangingPunct="1">
              <a:lnSpc>
                <a:spcPct val="80000"/>
              </a:lnSpc>
              <a:spcAft>
                <a:spcPts val="0"/>
              </a:spcAft>
              <a:buFont typeface="Arial" pitchFamily="34" charset="0"/>
              <a:buChar char="•"/>
              <a:defRPr/>
            </a:pPr>
            <a:r>
              <a:rPr lang="en-US" sz="2200" b="1" dirty="0" smtClean="0">
                <a:solidFill>
                  <a:srgbClr val="403152"/>
                </a:solidFill>
                <a:latin typeface="+mj-lt"/>
              </a:rPr>
              <a:t>RCW 42.52.120 </a:t>
            </a:r>
            <a:r>
              <a:rPr lang="en-US" sz="2200" dirty="0" smtClean="0">
                <a:solidFill>
                  <a:srgbClr val="403152"/>
                </a:solidFill>
                <a:latin typeface="+mj-lt"/>
              </a:rPr>
              <a:t>Compensation for outside duties</a:t>
            </a:r>
          </a:p>
          <a:p>
            <a:pPr eaLnBrk="1" fontAlgn="auto" hangingPunct="1">
              <a:lnSpc>
                <a:spcPct val="80000"/>
              </a:lnSpc>
              <a:spcAft>
                <a:spcPts val="0"/>
              </a:spcAft>
              <a:buFont typeface="Arial" pitchFamily="34" charset="0"/>
              <a:buChar char="•"/>
              <a:defRPr/>
            </a:pPr>
            <a:r>
              <a:rPr lang="en-US" sz="2200" b="1" dirty="0" smtClean="0">
                <a:solidFill>
                  <a:srgbClr val="403152"/>
                </a:solidFill>
                <a:latin typeface="+mj-lt"/>
              </a:rPr>
              <a:t>RCW 42.52.140 </a:t>
            </a:r>
            <a:r>
              <a:rPr lang="en-US" sz="2200" dirty="0" smtClean="0">
                <a:solidFill>
                  <a:srgbClr val="403152"/>
                </a:solidFill>
                <a:latin typeface="+mj-lt"/>
              </a:rPr>
              <a:t>Gifts</a:t>
            </a:r>
          </a:p>
          <a:p>
            <a:pPr eaLnBrk="1" fontAlgn="auto" hangingPunct="1">
              <a:lnSpc>
                <a:spcPct val="80000"/>
              </a:lnSpc>
              <a:spcAft>
                <a:spcPts val="0"/>
              </a:spcAft>
              <a:buFont typeface="Arial" pitchFamily="34" charset="0"/>
              <a:buChar char="•"/>
              <a:defRPr/>
            </a:pPr>
            <a:r>
              <a:rPr lang="en-US" sz="2200" b="1" dirty="0" smtClean="0">
                <a:solidFill>
                  <a:srgbClr val="403152"/>
                </a:solidFill>
                <a:latin typeface="+mj-lt"/>
              </a:rPr>
              <a:t>RCW 42.52.160 </a:t>
            </a:r>
            <a:r>
              <a:rPr lang="en-US" sz="2200" dirty="0" smtClean="0">
                <a:solidFill>
                  <a:srgbClr val="403152"/>
                </a:solidFill>
                <a:latin typeface="+mj-lt"/>
              </a:rPr>
              <a:t>Use of State resources</a:t>
            </a:r>
          </a:p>
          <a:p>
            <a:pPr eaLnBrk="1" fontAlgn="auto" hangingPunct="1">
              <a:lnSpc>
                <a:spcPct val="80000"/>
              </a:lnSpc>
              <a:spcAft>
                <a:spcPts val="0"/>
              </a:spcAft>
              <a:buFont typeface="Arial" pitchFamily="34" charset="0"/>
              <a:buChar char="•"/>
              <a:defRPr/>
            </a:pPr>
            <a:r>
              <a:rPr lang="en-US" sz="2200" b="1" dirty="0" smtClean="0">
                <a:solidFill>
                  <a:srgbClr val="403152"/>
                </a:solidFill>
                <a:latin typeface="+mj-lt"/>
              </a:rPr>
              <a:t>RCW42.52.180</a:t>
            </a:r>
            <a:r>
              <a:rPr lang="en-US" sz="2200" dirty="0" smtClean="0">
                <a:solidFill>
                  <a:srgbClr val="403152"/>
                </a:solidFill>
                <a:latin typeface="+mj-lt"/>
              </a:rPr>
              <a:t> Use of State resources for political campaigns</a:t>
            </a:r>
          </a:p>
        </p:txBody>
      </p:sp>
      <p:sp>
        <p:nvSpPr>
          <p:cNvPr id="6" name="Slide Number Placeholder 5"/>
          <p:cNvSpPr>
            <a:spLocks noGrp="1"/>
          </p:cNvSpPr>
          <p:nvPr>
            <p:ph type="sldNum" sz="quarter" idx="12"/>
          </p:nvPr>
        </p:nvSpPr>
        <p:spPr/>
        <p:txBody>
          <a:bodyPr/>
          <a:lstStyle/>
          <a:p>
            <a:pPr>
              <a:defRPr/>
            </a:pPr>
            <a:fld id="{03FB1E2C-33DD-4ADE-A770-CDD2BBC6D76C}" type="slidenum">
              <a:rPr lang="en-US"/>
              <a:pPr>
                <a:defRPr/>
              </a:pPr>
              <a:t>54</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a:bodyPr>
          <a:lstStyle/>
          <a:p>
            <a:pPr eaLnBrk="1" fontAlgn="auto" hangingPunct="1">
              <a:spcAft>
                <a:spcPts val="0"/>
              </a:spcAft>
              <a:defRPr/>
            </a:pPr>
            <a:r>
              <a:rPr lang="en-US" b="1" dirty="0" smtClean="0">
                <a:solidFill>
                  <a:schemeClr val="accent4">
                    <a:lumMod val="50000"/>
                  </a:schemeClr>
                </a:solidFill>
              </a:rPr>
              <a:t>Additional Considerations</a:t>
            </a:r>
            <a:endParaRPr lang="en-US" b="1" dirty="0">
              <a:solidFill>
                <a:schemeClr val="accent4">
                  <a:lumMod val="50000"/>
                </a:schemeClr>
              </a:solidFill>
            </a:endParaRPr>
          </a:p>
        </p:txBody>
      </p:sp>
      <p:sp>
        <p:nvSpPr>
          <p:cNvPr id="3" name="Content Placeholder 2"/>
          <p:cNvSpPr>
            <a:spLocks noGrp="1"/>
          </p:cNvSpPr>
          <p:nvPr>
            <p:ph idx="1"/>
          </p:nvPr>
        </p:nvSpPr>
        <p:spPr>
          <a:xfrm>
            <a:off x="457200" y="1600200"/>
            <a:ext cx="8229600" cy="4724400"/>
          </a:xfrm>
          <a:solidFill>
            <a:srgbClr val="EBE8AD">
              <a:alpha val="72000"/>
            </a:srgbClr>
          </a:solidFill>
        </p:spPr>
        <p:txBody>
          <a:bodyPr rtlCol="0">
            <a:normAutofit fontScale="92500"/>
          </a:bodyPr>
          <a:lstStyle/>
          <a:p>
            <a:pPr marL="514350" indent="-514350" eaLnBrk="1" fontAlgn="auto" hangingPunct="1">
              <a:spcAft>
                <a:spcPts val="0"/>
              </a:spcAft>
              <a:buFont typeface="Arial" pitchFamily="34" charset="0"/>
              <a:buNone/>
              <a:defRPr/>
            </a:pPr>
            <a:r>
              <a:rPr lang="en-US" sz="3600" u="sng" dirty="0" smtClean="0">
                <a:solidFill>
                  <a:schemeClr val="accent4">
                    <a:lumMod val="50000"/>
                  </a:schemeClr>
                </a:solidFill>
                <a:latin typeface="+mj-lt"/>
              </a:rPr>
              <a:t>Managers</a:t>
            </a:r>
          </a:p>
          <a:p>
            <a:pPr marL="514350" indent="-514350" eaLnBrk="1" fontAlgn="auto" hangingPunct="1">
              <a:spcAft>
                <a:spcPts val="0"/>
              </a:spcAft>
              <a:buFont typeface="Arial" pitchFamily="34" charset="0"/>
              <a:buChar char="•"/>
              <a:defRPr/>
            </a:pPr>
            <a:r>
              <a:rPr lang="en-US" sz="3600" u="sng" dirty="0" smtClean="0">
                <a:solidFill>
                  <a:schemeClr val="accent4">
                    <a:lumMod val="50000"/>
                  </a:schemeClr>
                </a:solidFill>
                <a:latin typeface="+mj-lt"/>
              </a:rPr>
              <a:t>Knowingly</a:t>
            </a:r>
            <a:r>
              <a:rPr lang="en-US" sz="3600" dirty="0" smtClean="0">
                <a:solidFill>
                  <a:schemeClr val="accent4">
                    <a:lumMod val="50000"/>
                  </a:schemeClr>
                </a:solidFill>
                <a:latin typeface="+mj-lt"/>
              </a:rPr>
              <a:t> allowing subordinates to violate ethics laws can subject manager to charges</a:t>
            </a:r>
          </a:p>
          <a:p>
            <a:pPr marL="514350" indent="-514350" eaLnBrk="1" fontAlgn="auto" hangingPunct="1">
              <a:spcAft>
                <a:spcPts val="0"/>
              </a:spcAft>
              <a:buFont typeface="Arial" pitchFamily="34" charset="0"/>
              <a:buNone/>
              <a:defRPr/>
            </a:pPr>
            <a:r>
              <a:rPr lang="en-US" sz="3600" u="sng" dirty="0" smtClean="0">
                <a:solidFill>
                  <a:schemeClr val="accent4">
                    <a:lumMod val="50000"/>
                  </a:schemeClr>
                </a:solidFill>
                <a:latin typeface="+mj-lt"/>
              </a:rPr>
              <a:t>Students</a:t>
            </a:r>
          </a:p>
          <a:p>
            <a:pPr marL="514350" indent="-514350" eaLnBrk="1" fontAlgn="auto" hangingPunct="1">
              <a:spcAft>
                <a:spcPts val="0"/>
              </a:spcAft>
              <a:buFont typeface="Arial" pitchFamily="34" charset="0"/>
              <a:buChar char="•"/>
              <a:defRPr/>
            </a:pPr>
            <a:r>
              <a:rPr lang="en-US" sz="3600" dirty="0" smtClean="0">
                <a:solidFill>
                  <a:srgbClr val="403152"/>
                </a:solidFill>
                <a:latin typeface="+mj-lt"/>
              </a:rPr>
              <a:t>Only State employees are subject to State ethics law</a:t>
            </a:r>
          </a:p>
          <a:p>
            <a:pPr marL="514350" indent="-514350" eaLnBrk="1" fontAlgn="auto" hangingPunct="1">
              <a:spcAft>
                <a:spcPts val="0"/>
              </a:spcAft>
              <a:buFont typeface="Arial" pitchFamily="34" charset="0"/>
              <a:buChar char="•"/>
              <a:defRPr/>
            </a:pPr>
            <a:r>
              <a:rPr lang="en-US" sz="3600" dirty="0" smtClean="0">
                <a:solidFill>
                  <a:srgbClr val="403152"/>
                </a:solidFill>
                <a:latin typeface="+mj-lt"/>
              </a:rPr>
              <a:t>During work hours students must comply with ethics rules.</a:t>
            </a:r>
          </a:p>
          <a:p>
            <a:pPr marL="514350" indent="-514350" eaLnBrk="1" fontAlgn="auto" hangingPunct="1">
              <a:spcAft>
                <a:spcPts val="0"/>
              </a:spcAft>
              <a:buFont typeface="Arial" pitchFamily="34" charset="0"/>
              <a:buChar char="•"/>
              <a:defRPr/>
            </a:pPr>
            <a:endParaRPr lang="en-US" sz="3600" dirty="0" smtClean="0">
              <a:solidFill>
                <a:schemeClr val="accent4">
                  <a:lumMod val="50000"/>
                </a:schemeClr>
              </a:solidFill>
              <a:latin typeface="+mj-lt"/>
            </a:endParaRPr>
          </a:p>
        </p:txBody>
      </p:sp>
      <p:sp>
        <p:nvSpPr>
          <p:cNvPr id="6" name="Slide Number Placeholder 5"/>
          <p:cNvSpPr>
            <a:spLocks noGrp="1"/>
          </p:cNvSpPr>
          <p:nvPr>
            <p:ph type="sldNum" sz="quarter" idx="12"/>
          </p:nvPr>
        </p:nvSpPr>
        <p:spPr/>
        <p:txBody>
          <a:bodyPr/>
          <a:lstStyle/>
          <a:p>
            <a:pPr>
              <a:defRPr/>
            </a:pPr>
            <a:fld id="{83265DCE-F313-4666-AA2C-53C0EBF33387}" type="slidenum">
              <a:rPr lang="en-US"/>
              <a:pPr>
                <a:defRPr/>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a:bodyPr>
          <a:lstStyle/>
          <a:p>
            <a:pPr eaLnBrk="1" fontAlgn="auto" hangingPunct="1">
              <a:spcAft>
                <a:spcPts val="0"/>
              </a:spcAft>
              <a:defRPr/>
            </a:pPr>
            <a:r>
              <a:rPr lang="en-US" b="1" dirty="0" smtClean="0">
                <a:solidFill>
                  <a:schemeClr val="accent4">
                    <a:lumMod val="50000"/>
                  </a:schemeClr>
                </a:solidFill>
              </a:rPr>
              <a:t>The Executive Ethics Board</a:t>
            </a:r>
            <a:endParaRPr lang="en-US" b="1" dirty="0">
              <a:solidFill>
                <a:schemeClr val="accent4">
                  <a:lumMod val="50000"/>
                </a:schemeClr>
              </a:solidFill>
            </a:endParaRPr>
          </a:p>
        </p:txBody>
      </p:sp>
      <p:sp>
        <p:nvSpPr>
          <p:cNvPr id="3" name="Content Placeholder 2"/>
          <p:cNvSpPr>
            <a:spLocks noGrp="1"/>
          </p:cNvSpPr>
          <p:nvPr>
            <p:ph idx="1"/>
          </p:nvPr>
        </p:nvSpPr>
        <p:spPr>
          <a:xfrm>
            <a:off x="457200" y="1676400"/>
            <a:ext cx="8229600" cy="4648200"/>
          </a:xfrm>
          <a:solidFill>
            <a:srgbClr val="EBE8AD">
              <a:alpha val="72000"/>
            </a:srgbClr>
          </a:solidFill>
        </p:spPr>
        <p:txBody>
          <a:bodyPr rtlCol="0">
            <a:normAutofit/>
          </a:bodyPr>
          <a:lstStyle/>
          <a:p>
            <a:pPr eaLnBrk="1" fontAlgn="auto" hangingPunct="1">
              <a:spcAft>
                <a:spcPts val="0"/>
              </a:spcAft>
              <a:buFont typeface="Arial" pitchFamily="34" charset="0"/>
              <a:buChar char="•"/>
              <a:defRPr/>
            </a:pPr>
            <a:endParaRPr lang="en-US" dirty="0" smtClean="0">
              <a:solidFill>
                <a:srgbClr val="403152"/>
              </a:solidFill>
            </a:endParaRPr>
          </a:p>
          <a:p>
            <a:pPr eaLnBrk="1" fontAlgn="auto" hangingPunct="1">
              <a:spcAft>
                <a:spcPts val="0"/>
              </a:spcAft>
              <a:buFont typeface="Arial" pitchFamily="34" charset="0"/>
              <a:buNone/>
              <a:defRPr/>
            </a:pPr>
            <a:r>
              <a:rPr lang="en-US" dirty="0" smtClean="0">
                <a:solidFill>
                  <a:srgbClr val="403152"/>
                </a:solidFill>
                <a:latin typeface="+mj-lt"/>
              </a:rPr>
              <a:t>5 members appointed by the Governor</a:t>
            </a:r>
          </a:p>
          <a:p>
            <a:pPr lvl="1" eaLnBrk="1" fontAlgn="auto" hangingPunct="1">
              <a:spcAft>
                <a:spcPts val="0"/>
              </a:spcAft>
              <a:buFont typeface="Arial" pitchFamily="34" charset="0"/>
              <a:buChar char="–"/>
              <a:defRPr/>
            </a:pPr>
            <a:r>
              <a:rPr lang="en-US" dirty="0" smtClean="0">
                <a:solidFill>
                  <a:srgbClr val="403152"/>
                </a:solidFill>
                <a:latin typeface="+mj-lt"/>
              </a:rPr>
              <a:t>Exempt State employee </a:t>
            </a:r>
          </a:p>
          <a:p>
            <a:pPr lvl="1" eaLnBrk="1" fontAlgn="auto" hangingPunct="1">
              <a:spcAft>
                <a:spcPts val="0"/>
              </a:spcAft>
              <a:buFont typeface="Arial" pitchFamily="34" charset="0"/>
              <a:buChar char="–"/>
              <a:defRPr/>
            </a:pPr>
            <a:r>
              <a:rPr lang="en-US" dirty="0" smtClean="0">
                <a:solidFill>
                  <a:srgbClr val="403152"/>
                </a:solidFill>
                <a:latin typeface="+mj-lt"/>
              </a:rPr>
              <a:t>Classified State employee</a:t>
            </a:r>
          </a:p>
          <a:p>
            <a:pPr lvl="1" eaLnBrk="1" fontAlgn="auto" hangingPunct="1">
              <a:spcAft>
                <a:spcPts val="0"/>
              </a:spcAft>
              <a:buFont typeface="Arial" pitchFamily="34" charset="0"/>
              <a:buChar char="–"/>
              <a:defRPr/>
            </a:pPr>
            <a:r>
              <a:rPr lang="en-US" dirty="0" smtClean="0">
                <a:solidFill>
                  <a:srgbClr val="403152"/>
                </a:solidFill>
                <a:latin typeface="+mj-lt"/>
              </a:rPr>
              <a:t>State Auditor nominee</a:t>
            </a:r>
          </a:p>
          <a:p>
            <a:pPr lvl="1" eaLnBrk="1" fontAlgn="auto" hangingPunct="1">
              <a:spcAft>
                <a:spcPts val="0"/>
              </a:spcAft>
              <a:buFont typeface="Arial" pitchFamily="34" charset="0"/>
              <a:buChar char="–"/>
              <a:defRPr/>
            </a:pPr>
            <a:r>
              <a:rPr lang="en-US" dirty="0" smtClean="0">
                <a:solidFill>
                  <a:srgbClr val="403152"/>
                </a:solidFill>
                <a:latin typeface="+mj-lt"/>
              </a:rPr>
              <a:t>Attorney General nominee</a:t>
            </a:r>
          </a:p>
          <a:p>
            <a:pPr lvl="1" eaLnBrk="1" fontAlgn="auto" hangingPunct="1">
              <a:spcAft>
                <a:spcPts val="0"/>
              </a:spcAft>
              <a:buFont typeface="Arial" pitchFamily="34" charset="0"/>
              <a:buChar char="–"/>
              <a:defRPr/>
            </a:pPr>
            <a:r>
              <a:rPr lang="en-US" dirty="0" smtClean="0">
                <a:solidFill>
                  <a:srgbClr val="403152"/>
                </a:solidFill>
                <a:latin typeface="+mj-lt"/>
              </a:rPr>
              <a:t>Citizen at large</a:t>
            </a:r>
          </a:p>
          <a:p>
            <a:pPr lvl="1" eaLnBrk="1" fontAlgn="auto" hangingPunct="1">
              <a:spcAft>
                <a:spcPts val="0"/>
              </a:spcAft>
              <a:buFont typeface="Arial" pitchFamily="34" charset="0"/>
              <a:buChar char="–"/>
              <a:defRPr/>
            </a:pPr>
            <a:endParaRPr lang="en-US" dirty="0" smtClean="0"/>
          </a:p>
          <a:p>
            <a:pPr marL="514350" indent="-514350" eaLnBrk="1" fontAlgn="auto" hangingPunct="1">
              <a:spcAft>
                <a:spcPts val="0"/>
              </a:spcAft>
              <a:buFont typeface="Arial" pitchFamily="34" charset="0"/>
              <a:buChar char="•"/>
              <a:defRPr/>
            </a:pPr>
            <a:endParaRPr lang="en-US" sz="2800" dirty="0" smtClean="0">
              <a:solidFill>
                <a:schemeClr val="accent4">
                  <a:lumMod val="50000"/>
                </a:schemeClr>
              </a:solidFill>
              <a:latin typeface="+mj-lt"/>
            </a:endParaRPr>
          </a:p>
        </p:txBody>
      </p:sp>
      <p:sp>
        <p:nvSpPr>
          <p:cNvPr id="6" name="Slide Number Placeholder 5"/>
          <p:cNvSpPr>
            <a:spLocks noGrp="1"/>
          </p:cNvSpPr>
          <p:nvPr>
            <p:ph type="sldNum" sz="quarter" idx="12"/>
          </p:nvPr>
        </p:nvSpPr>
        <p:spPr/>
        <p:txBody>
          <a:bodyPr/>
          <a:lstStyle/>
          <a:p>
            <a:pPr>
              <a:defRPr/>
            </a:pPr>
            <a:fld id="{89B29188-C47C-4246-985E-689FA5077C35}" type="slidenum">
              <a:rPr lang="en-US"/>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a:bodyPr>
          <a:lstStyle/>
          <a:p>
            <a:pPr eaLnBrk="1" fontAlgn="auto" hangingPunct="1">
              <a:spcAft>
                <a:spcPts val="0"/>
              </a:spcAft>
              <a:defRPr/>
            </a:pPr>
            <a:r>
              <a:rPr lang="en-US" b="1" dirty="0" smtClean="0">
                <a:solidFill>
                  <a:srgbClr val="403152"/>
                </a:solidFill>
              </a:rPr>
              <a:t>Investigation</a:t>
            </a:r>
            <a:r>
              <a:rPr lang="en-US" b="1" dirty="0" smtClean="0">
                <a:solidFill>
                  <a:schemeClr val="accent4">
                    <a:lumMod val="50000"/>
                  </a:schemeClr>
                </a:solidFill>
              </a:rPr>
              <a:t>s</a:t>
            </a:r>
            <a:endParaRPr lang="en-US" b="1" dirty="0">
              <a:solidFill>
                <a:schemeClr val="accent4">
                  <a:lumMod val="50000"/>
                </a:schemeClr>
              </a:solidFill>
            </a:endParaRPr>
          </a:p>
        </p:txBody>
      </p:sp>
      <p:sp>
        <p:nvSpPr>
          <p:cNvPr id="3" name="Content Placeholder 2"/>
          <p:cNvSpPr>
            <a:spLocks noGrp="1"/>
          </p:cNvSpPr>
          <p:nvPr>
            <p:ph idx="1"/>
          </p:nvPr>
        </p:nvSpPr>
        <p:spPr>
          <a:xfrm>
            <a:off x="457200" y="1600200"/>
            <a:ext cx="8229600" cy="4724400"/>
          </a:xfrm>
          <a:solidFill>
            <a:srgbClr val="EBE8AD">
              <a:alpha val="72000"/>
            </a:srgbClr>
          </a:solidFill>
        </p:spPr>
        <p:txBody>
          <a:bodyPr rtlCol="0">
            <a:normAutofit fontScale="85000" lnSpcReduction="20000"/>
          </a:bodyPr>
          <a:lstStyle/>
          <a:p>
            <a:pPr eaLnBrk="1" fontAlgn="auto" hangingPunct="1">
              <a:spcAft>
                <a:spcPts val="0"/>
              </a:spcAft>
              <a:buFont typeface="Arial" pitchFamily="34" charset="0"/>
              <a:buNone/>
              <a:defRPr/>
            </a:pPr>
            <a:r>
              <a:rPr lang="en-US" sz="3600" u="sng" dirty="0" smtClean="0">
                <a:solidFill>
                  <a:srgbClr val="403152"/>
                </a:solidFill>
                <a:latin typeface="+mj-lt"/>
              </a:rPr>
              <a:t>Origin</a:t>
            </a:r>
          </a:p>
          <a:p>
            <a:pPr eaLnBrk="1" fontAlgn="auto" hangingPunct="1">
              <a:spcAft>
                <a:spcPts val="0"/>
              </a:spcAft>
              <a:buFont typeface="Arial" pitchFamily="34" charset="0"/>
              <a:buChar char="•"/>
              <a:defRPr/>
            </a:pPr>
            <a:r>
              <a:rPr lang="en-US" sz="3600" dirty="0" smtClean="0">
                <a:solidFill>
                  <a:srgbClr val="403152"/>
                </a:solidFill>
                <a:latin typeface="+mj-lt"/>
              </a:rPr>
              <a:t>Complaints</a:t>
            </a:r>
          </a:p>
          <a:p>
            <a:pPr eaLnBrk="1" fontAlgn="auto" hangingPunct="1">
              <a:spcAft>
                <a:spcPts val="0"/>
              </a:spcAft>
              <a:buFont typeface="Arial" pitchFamily="34" charset="0"/>
              <a:buChar char="•"/>
              <a:defRPr/>
            </a:pPr>
            <a:r>
              <a:rPr lang="en-US" sz="3600" dirty="0" smtClean="0">
                <a:solidFill>
                  <a:srgbClr val="403152"/>
                </a:solidFill>
                <a:latin typeface="+mj-lt"/>
              </a:rPr>
              <a:t>Referrals from the State Auditor’s Office</a:t>
            </a:r>
          </a:p>
          <a:p>
            <a:pPr eaLnBrk="1" fontAlgn="auto" hangingPunct="1">
              <a:spcAft>
                <a:spcPts val="0"/>
              </a:spcAft>
              <a:buFont typeface="Arial" pitchFamily="34" charset="0"/>
              <a:buChar char="•"/>
              <a:defRPr/>
            </a:pPr>
            <a:r>
              <a:rPr lang="en-US" sz="3600" dirty="0" smtClean="0">
                <a:solidFill>
                  <a:srgbClr val="403152"/>
                </a:solidFill>
                <a:latin typeface="+mj-lt"/>
              </a:rPr>
              <a:t>Newspapers, radio, TV</a:t>
            </a:r>
          </a:p>
          <a:p>
            <a:pPr eaLnBrk="1" fontAlgn="auto" hangingPunct="1">
              <a:spcAft>
                <a:spcPts val="0"/>
              </a:spcAft>
              <a:buFont typeface="Arial" pitchFamily="34" charset="0"/>
              <a:buNone/>
              <a:defRPr/>
            </a:pPr>
            <a:r>
              <a:rPr lang="en-US" sz="3600" u="sng" dirty="0" smtClean="0">
                <a:solidFill>
                  <a:srgbClr val="403152"/>
                </a:solidFill>
                <a:latin typeface="+mj-lt"/>
              </a:rPr>
              <a:t>Investigators</a:t>
            </a:r>
          </a:p>
          <a:p>
            <a:pPr eaLnBrk="1" fontAlgn="auto" hangingPunct="1">
              <a:spcAft>
                <a:spcPts val="0"/>
              </a:spcAft>
              <a:buFont typeface="Arial" pitchFamily="34" charset="0"/>
              <a:buChar char="•"/>
              <a:defRPr/>
            </a:pPr>
            <a:r>
              <a:rPr lang="en-US" sz="3600" dirty="0" smtClean="0">
                <a:solidFill>
                  <a:srgbClr val="403152"/>
                </a:solidFill>
                <a:latin typeface="+mj-lt"/>
              </a:rPr>
              <a:t>Ethics Board</a:t>
            </a:r>
          </a:p>
          <a:p>
            <a:pPr eaLnBrk="1" fontAlgn="auto" hangingPunct="1">
              <a:spcAft>
                <a:spcPts val="0"/>
              </a:spcAft>
              <a:buFont typeface="Arial" pitchFamily="34" charset="0"/>
              <a:buChar char="•"/>
              <a:defRPr/>
            </a:pPr>
            <a:r>
              <a:rPr lang="en-US" sz="3600" dirty="0" smtClean="0">
                <a:solidFill>
                  <a:srgbClr val="403152"/>
                </a:solidFill>
                <a:latin typeface="+mj-lt"/>
              </a:rPr>
              <a:t>State Auditor’s Office</a:t>
            </a:r>
          </a:p>
          <a:p>
            <a:pPr eaLnBrk="1" fontAlgn="auto" hangingPunct="1">
              <a:spcAft>
                <a:spcPts val="0"/>
              </a:spcAft>
              <a:buFont typeface="Arial" pitchFamily="34" charset="0"/>
              <a:buChar char="•"/>
              <a:defRPr/>
            </a:pPr>
            <a:r>
              <a:rPr lang="en-US" sz="3600" dirty="0" smtClean="0">
                <a:solidFill>
                  <a:srgbClr val="403152"/>
                </a:solidFill>
                <a:latin typeface="+mj-lt"/>
              </a:rPr>
              <a:t>UW Internal Audit</a:t>
            </a:r>
          </a:p>
          <a:p>
            <a:pPr eaLnBrk="1" fontAlgn="auto" hangingPunct="1">
              <a:spcAft>
                <a:spcPts val="0"/>
              </a:spcAft>
              <a:buFont typeface="Arial" pitchFamily="34" charset="0"/>
              <a:buChar char="•"/>
              <a:defRPr/>
            </a:pPr>
            <a:r>
              <a:rPr lang="en-US" sz="3600" dirty="0" smtClean="0">
                <a:solidFill>
                  <a:srgbClr val="403152"/>
                </a:solidFill>
                <a:latin typeface="+mj-lt"/>
              </a:rPr>
              <a:t>UW Human Resources</a:t>
            </a:r>
          </a:p>
          <a:p>
            <a:pPr eaLnBrk="1" fontAlgn="auto" hangingPunct="1">
              <a:spcAft>
                <a:spcPts val="0"/>
              </a:spcAft>
              <a:buFont typeface="Arial" pitchFamily="34" charset="0"/>
              <a:buChar char="•"/>
              <a:defRPr/>
            </a:pPr>
            <a:r>
              <a:rPr lang="en-US" sz="3600" dirty="0" smtClean="0">
                <a:solidFill>
                  <a:srgbClr val="403152"/>
                </a:solidFill>
                <a:latin typeface="+mj-lt"/>
              </a:rPr>
              <a:t>UW Supervisor</a:t>
            </a:r>
          </a:p>
          <a:p>
            <a:pPr eaLnBrk="1" fontAlgn="auto" hangingPunct="1">
              <a:spcAft>
                <a:spcPts val="0"/>
              </a:spcAft>
              <a:buFont typeface="Arial" pitchFamily="34" charset="0"/>
              <a:buChar char="•"/>
              <a:defRPr/>
            </a:pPr>
            <a:endParaRPr lang="en-US" sz="3600" dirty="0" smtClean="0">
              <a:solidFill>
                <a:srgbClr val="403152"/>
              </a:solidFill>
              <a:latin typeface="+mj-lt"/>
            </a:endParaRPr>
          </a:p>
          <a:p>
            <a:pPr marL="514350" indent="-514350" eaLnBrk="1" fontAlgn="auto" hangingPunct="1">
              <a:spcAft>
                <a:spcPts val="0"/>
              </a:spcAft>
              <a:buFont typeface="Arial" pitchFamily="34" charset="0"/>
              <a:buNone/>
              <a:defRPr/>
            </a:pPr>
            <a:endParaRPr lang="en-US" sz="3600" dirty="0">
              <a:solidFill>
                <a:schemeClr val="accent4">
                  <a:lumMod val="50000"/>
                </a:schemeClr>
              </a:solidFill>
              <a:latin typeface="+mj-lt"/>
            </a:endParaRPr>
          </a:p>
        </p:txBody>
      </p:sp>
      <p:sp>
        <p:nvSpPr>
          <p:cNvPr id="6" name="Slide Number Placeholder 5"/>
          <p:cNvSpPr>
            <a:spLocks noGrp="1"/>
          </p:cNvSpPr>
          <p:nvPr>
            <p:ph type="sldNum" sz="quarter" idx="12"/>
          </p:nvPr>
        </p:nvSpPr>
        <p:spPr/>
        <p:txBody>
          <a:bodyPr/>
          <a:lstStyle/>
          <a:p>
            <a:pPr>
              <a:defRPr/>
            </a:pPr>
            <a:fld id="{565527F9-4AB3-41AA-8261-525B6944C8ED}" type="slidenum">
              <a:rPr lang="en-US"/>
              <a:pPr>
                <a:defRPr/>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BE8AD">
              <a:alpha val="73000"/>
            </a:srgbClr>
          </a:solidFill>
          <a:ln>
            <a:solidFill>
              <a:schemeClr val="accent1"/>
            </a:solidFill>
          </a:ln>
        </p:spPr>
        <p:txBody>
          <a:bodyPr rtlCol="0">
            <a:normAutofit/>
          </a:bodyPr>
          <a:lstStyle/>
          <a:p>
            <a:pPr eaLnBrk="1" fontAlgn="auto" hangingPunct="1">
              <a:spcAft>
                <a:spcPts val="0"/>
              </a:spcAft>
              <a:defRPr/>
            </a:pPr>
            <a:r>
              <a:rPr lang="en-US" b="1" dirty="0" smtClean="0">
                <a:solidFill>
                  <a:schemeClr val="accent4">
                    <a:lumMod val="50000"/>
                  </a:schemeClr>
                </a:solidFill>
              </a:rPr>
              <a:t>Ethics </a:t>
            </a:r>
            <a:r>
              <a:rPr lang="en-US" b="1" dirty="0" smtClean="0">
                <a:solidFill>
                  <a:srgbClr val="403152"/>
                </a:solidFill>
              </a:rPr>
              <a:t>Board</a:t>
            </a:r>
            <a:r>
              <a:rPr lang="en-US" b="1" dirty="0" smtClean="0">
                <a:solidFill>
                  <a:schemeClr val="accent4">
                    <a:lumMod val="50000"/>
                  </a:schemeClr>
                </a:solidFill>
              </a:rPr>
              <a:t> Sanctions</a:t>
            </a:r>
            <a:endParaRPr lang="en-US" b="1" dirty="0">
              <a:solidFill>
                <a:schemeClr val="accent4">
                  <a:lumMod val="50000"/>
                </a:schemeClr>
              </a:solidFill>
            </a:endParaRPr>
          </a:p>
        </p:txBody>
      </p:sp>
      <p:sp>
        <p:nvSpPr>
          <p:cNvPr id="3" name="Content Placeholder 2"/>
          <p:cNvSpPr>
            <a:spLocks noGrp="1"/>
          </p:cNvSpPr>
          <p:nvPr>
            <p:ph idx="1"/>
          </p:nvPr>
        </p:nvSpPr>
        <p:spPr>
          <a:xfrm>
            <a:off x="457200" y="1600200"/>
            <a:ext cx="8229600" cy="4724400"/>
          </a:xfrm>
          <a:solidFill>
            <a:srgbClr val="EBE8AD">
              <a:alpha val="72000"/>
            </a:srgbClr>
          </a:solidFill>
        </p:spPr>
        <p:txBody>
          <a:bodyPr rtlCol="0">
            <a:normAutofit/>
          </a:bodyPr>
          <a:lstStyle/>
          <a:p>
            <a:pPr eaLnBrk="1" fontAlgn="auto" hangingPunct="1">
              <a:spcAft>
                <a:spcPts val="0"/>
              </a:spcAft>
              <a:buFont typeface="Arial" pitchFamily="34" charset="0"/>
              <a:buChar char="•"/>
              <a:defRPr/>
            </a:pPr>
            <a:r>
              <a:rPr lang="en-US" sz="3600" dirty="0" smtClean="0">
                <a:solidFill>
                  <a:srgbClr val="403152"/>
                </a:solidFill>
                <a:latin typeface="+mj-lt"/>
              </a:rPr>
              <a:t>Civil penalty of up to $5,000 per violation</a:t>
            </a:r>
          </a:p>
          <a:p>
            <a:pPr eaLnBrk="1" fontAlgn="auto" hangingPunct="1">
              <a:spcAft>
                <a:spcPts val="0"/>
              </a:spcAft>
              <a:buFont typeface="Arial" pitchFamily="34" charset="0"/>
              <a:buChar char="•"/>
              <a:defRPr/>
            </a:pPr>
            <a:r>
              <a:rPr lang="en-US" sz="3600" dirty="0" smtClean="0">
                <a:solidFill>
                  <a:srgbClr val="403152"/>
                </a:solidFill>
                <a:latin typeface="+mj-lt"/>
              </a:rPr>
              <a:t>Letter of reprimand</a:t>
            </a:r>
          </a:p>
          <a:p>
            <a:pPr eaLnBrk="1" fontAlgn="auto" hangingPunct="1">
              <a:spcAft>
                <a:spcPts val="0"/>
              </a:spcAft>
              <a:buFont typeface="Arial" pitchFamily="34" charset="0"/>
              <a:buChar char="•"/>
              <a:defRPr/>
            </a:pPr>
            <a:r>
              <a:rPr lang="en-US" sz="3600" dirty="0" smtClean="0">
                <a:solidFill>
                  <a:srgbClr val="403152"/>
                </a:solidFill>
                <a:latin typeface="+mj-lt"/>
              </a:rPr>
              <a:t>Recommendation to suspend or terminate employment, or prosecution</a:t>
            </a:r>
          </a:p>
          <a:p>
            <a:pPr eaLnBrk="1" fontAlgn="auto" hangingPunct="1">
              <a:spcAft>
                <a:spcPts val="0"/>
              </a:spcAft>
              <a:buFont typeface="Arial" pitchFamily="34" charset="0"/>
              <a:buChar char="•"/>
              <a:defRPr/>
            </a:pPr>
            <a:r>
              <a:rPr lang="en-US" sz="3600" dirty="0" smtClean="0">
                <a:solidFill>
                  <a:srgbClr val="403152"/>
                </a:solidFill>
                <a:latin typeface="+mj-lt"/>
              </a:rPr>
              <a:t>Payment of damages</a:t>
            </a:r>
          </a:p>
          <a:p>
            <a:pPr eaLnBrk="1" fontAlgn="auto" hangingPunct="1">
              <a:spcAft>
                <a:spcPts val="0"/>
              </a:spcAft>
              <a:buFont typeface="Arial" pitchFamily="34" charset="0"/>
              <a:buChar char="•"/>
              <a:defRPr/>
            </a:pPr>
            <a:r>
              <a:rPr lang="en-US" sz="3600" dirty="0" smtClean="0">
                <a:solidFill>
                  <a:srgbClr val="403152"/>
                </a:solidFill>
                <a:latin typeface="+mj-lt"/>
              </a:rPr>
              <a:t>Payment of investigative costs</a:t>
            </a:r>
          </a:p>
          <a:p>
            <a:pPr eaLnBrk="1" fontAlgn="auto" hangingPunct="1">
              <a:spcAft>
                <a:spcPts val="0"/>
              </a:spcAft>
              <a:buFont typeface="Arial" pitchFamily="34" charset="0"/>
              <a:buChar char="•"/>
              <a:defRPr/>
            </a:pPr>
            <a:r>
              <a:rPr lang="en-US" sz="3600" dirty="0" smtClean="0">
                <a:solidFill>
                  <a:srgbClr val="403152"/>
                </a:solidFill>
                <a:latin typeface="+mj-lt"/>
              </a:rPr>
              <a:t>Rescind action taken by the violator</a:t>
            </a:r>
          </a:p>
          <a:p>
            <a:pPr marL="514350" indent="-514350" eaLnBrk="1" fontAlgn="auto" hangingPunct="1">
              <a:spcAft>
                <a:spcPts val="0"/>
              </a:spcAft>
              <a:buFont typeface="Arial" pitchFamily="34" charset="0"/>
              <a:buChar char="•"/>
              <a:defRPr/>
            </a:pPr>
            <a:endParaRPr lang="en-US" sz="3600" dirty="0">
              <a:solidFill>
                <a:schemeClr val="accent4">
                  <a:lumMod val="50000"/>
                </a:schemeClr>
              </a:solidFill>
              <a:latin typeface="+mj-lt"/>
            </a:endParaRPr>
          </a:p>
        </p:txBody>
      </p:sp>
      <p:sp>
        <p:nvSpPr>
          <p:cNvPr id="6" name="Slide Number Placeholder 5"/>
          <p:cNvSpPr>
            <a:spLocks noGrp="1"/>
          </p:cNvSpPr>
          <p:nvPr>
            <p:ph type="sldNum" sz="quarter" idx="12"/>
          </p:nvPr>
        </p:nvSpPr>
        <p:spPr/>
        <p:txBody>
          <a:bodyPr/>
          <a:lstStyle/>
          <a:p>
            <a:pPr>
              <a:defRPr/>
            </a:pPr>
            <a:fld id="{A3CDA62D-F8FA-44BE-85B1-28E88F6C6616}" type="slidenum">
              <a:rPr lang="en-US"/>
              <a:pPr>
                <a:defRPr/>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thics Training 5-8-0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2218</TotalTime>
  <Words>3242</Words>
  <Application>Microsoft Office PowerPoint</Application>
  <PresentationFormat>On-screen Show (4:3)</PresentationFormat>
  <Paragraphs>388</Paragraphs>
  <Slides>54</Slides>
  <Notes>5</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Ethics Training 5-8-09</vt:lpstr>
      <vt:lpstr>IA Ethics Training RCW 42.52 </vt:lpstr>
      <vt:lpstr>Agenda</vt:lpstr>
      <vt:lpstr>Why this deserves your attention</vt:lpstr>
      <vt:lpstr>Why this deserves your attention</vt:lpstr>
      <vt:lpstr>Challenges for UW Employees</vt:lpstr>
      <vt:lpstr>Additional Considerations</vt:lpstr>
      <vt:lpstr>The Executive Ethics Board</vt:lpstr>
      <vt:lpstr>Investigations</vt:lpstr>
      <vt:lpstr>Ethics Board Sanctions</vt:lpstr>
      <vt:lpstr>“Ethics In Public Service Act” Core Principles</vt:lpstr>
      <vt:lpstr>Conflicts of Interest</vt:lpstr>
      <vt:lpstr>Conflicts of Interest – Example #1</vt:lpstr>
      <vt:lpstr>Conflicts of Interest – Example #2(a)</vt:lpstr>
      <vt:lpstr>Conflicts of Interest – Example #2(b)</vt:lpstr>
      <vt:lpstr>Conflicts of Interest – Example #3</vt:lpstr>
      <vt:lpstr>Conflicts of Interest – Example #4</vt:lpstr>
      <vt:lpstr>Conflicts of Interest – Example #5</vt:lpstr>
      <vt:lpstr>Conflicts of Interest – Example #6</vt:lpstr>
      <vt:lpstr>Gifts</vt:lpstr>
      <vt:lpstr>Gifts - Limitations</vt:lpstr>
      <vt:lpstr>Gifts </vt:lpstr>
      <vt:lpstr>Gifts</vt:lpstr>
      <vt:lpstr>Gifts</vt:lpstr>
      <vt:lpstr>Gifts</vt:lpstr>
      <vt:lpstr>Gifts</vt:lpstr>
      <vt:lpstr>Gifts – Example #1</vt:lpstr>
      <vt:lpstr>Gifts – Example #2</vt:lpstr>
      <vt:lpstr>Gifts – Example #3</vt:lpstr>
      <vt:lpstr>Gifts – Example #4</vt:lpstr>
      <vt:lpstr>Gifts – Example #5</vt:lpstr>
      <vt:lpstr>Use of Resources</vt:lpstr>
      <vt:lpstr>Use of Resources</vt:lpstr>
      <vt:lpstr>Use of Resources</vt:lpstr>
      <vt:lpstr>Use of Resources</vt:lpstr>
      <vt:lpstr>Use of Resources</vt:lpstr>
      <vt:lpstr>Use of Resources</vt:lpstr>
      <vt:lpstr>Use of Resources</vt:lpstr>
      <vt:lpstr>Use of Resources – Example #1</vt:lpstr>
      <vt:lpstr>Use of Resources – Example #2</vt:lpstr>
      <vt:lpstr>Use of Resources – Example #3</vt:lpstr>
      <vt:lpstr>Use of Resources – Example #4</vt:lpstr>
      <vt:lpstr>Use of Resources – Example #5</vt:lpstr>
      <vt:lpstr>Outside Work/Post Employment  </vt:lpstr>
      <vt:lpstr>Outside Work/Post Employment </vt:lpstr>
      <vt:lpstr>Outside Work/Post Employment </vt:lpstr>
      <vt:lpstr>Outside Work/Post Employment </vt:lpstr>
      <vt:lpstr>Outside Work/Post Employment </vt:lpstr>
      <vt:lpstr>Outside Work/Post Employment </vt:lpstr>
      <vt:lpstr>Outside Work/Post Employment </vt:lpstr>
      <vt:lpstr>Post Employment – Example #1</vt:lpstr>
      <vt:lpstr>PowerPoint Presentation</vt:lpstr>
      <vt:lpstr>  Resources </vt:lpstr>
      <vt:lpstr>  Resources </vt:lpstr>
      <vt:lpstr>  The Laws</vt:lpstr>
    </vt:vector>
  </TitlesOfParts>
  <Company>University of Washington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Ethics In Public Service Act</dc:title>
  <dc:creator>chansen2</dc:creator>
  <cp:lastModifiedBy>youngtam</cp:lastModifiedBy>
  <cp:revision>161</cp:revision>
  <dcterms:created xsi:type="dcterms:W3CDTF">2009-10-20T15:03:53Z</dcterms:created>
  <dcterms:modified xsi:type="dcterms:W3CDTF">2012-04-09T20:46:10Z</dcterms:modified>
</cp:coreProperties>
</file>