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5" r:id="rId3"/>
    <p:sldId id="267" r:id="rId4"/>
    <p:sldId id="266" r:id="rId5"/>
    <p:sldId id="258" r:id="rId6"/>
    <p:sldId id="259" r:id="rId7"/>
    <p:sldId id="260"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09" d="100"/>
          <a:sy n="109"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UW Cost </a:t>
            </a:r>
            <a:r>
              <a:rPr lang="en-US" dirty="0" smtClean="0"/>
              <a:t>2016</a:t>
            </a:r>
            <a:r>
              <a:rPr lang="en-US" dirty="0"/>
              <a:t>
</a:t>
            </a:r>
            <a:r>
              <a:rPr lang="en-US" b="0" dirty="0"/>
              <a:t>(In Millions)</a:t>
            </a:r>
          </a:p>
        </c:rich>
      </c:tx>
      <c:layout>
        <c:manualLayout>
          <c:xMode val="edge"/>
          <c:yMode val="edge"/>
          <c:x val="0.38087574122679108"/>
          <c:y val="0"/>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9.9343832020997395E-3"/>
          <c:y val="0.18490826812712052"/>
          <c:w val="0.6375386410032079"/>
          <c:h val="0.79296604389184855"/>
        </c:manualLayout>
      </c:layout>
      <c:pie3DChart>
        <c:varyColors val="1"/>
        <c:ser>
          <c:idx val="0"/>
          <c:order val="0"/>
          <c:tx>
            <c:strRef>
              <c:f>Sheet1!$B$1</c:f>
              <c:strCache>
                <c:ptCount val="1"/>
                <c:pt idx="0">
                  <c:v>UW Cost 2016
(In Millions)</c:v>
                </c:pt>
              </c:strCache>
            </c:strRef>
          </c:tx>
          <c:spPr>
            <a:ln w="15875">
              <a:solidFill>
                <a:schemeClr val="tx1"/>
              </a:solidFill>
            </a:ln>
          </c:spPr>
          <c:dLbls>
            <c:dLbl>
              <c:idx val="0"/>
              <c:layout>
                <c:manualLayout>
                  <c:x val="-0.19468175853018374"/>
                  <c:y val="2.1476956790227694E-2"/>
                </c:manualLayout>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16B2-489D-8B81-1C0CFF47BDD6}"/>
                </c:ext>
              </c:extLst>
            </c:dLbl>
            <c:dLbl>
              <c:idx val="1"/>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DCFF-483A-AE7B-6F3BBEEFA6FF}"/>
                </c:ext>
              </c:extLst>
            </c:dLbl>
            <c:dLbl>
              <c:idx val="2"/>
              <c:layout>
                <c:manualLayout>
                  <c:x val="-3.0864197530864197E-4"/>
                  <c:y val="-0.13644986504894982"/>
                </c:manualLayout>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DCFF-483A-AE7B-6F3BBEEFA6FF}"/>
                </c:ext>
              </c:extLst>
            </c:dLbl>
            <c:dLbl>
              <c:idx val="3"/>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DCFF-483A-AE7B-6F3BBEEFA6FF}"/>
                </c:ext>
              </c:extLst>
            </c:dLbl>
            <c:dLbl>
              <c:idx val="4"/>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CFF-483A-AE7B-6F3BBEEFA6FF}"/>
                </c:ext>
              </c:extLst>
            </c:dLbl>
            <c:dLbl>
              <c:idx val="5"/>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DCFF-483A-AE7B-6F3BBEEFA6FF}"/>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Sheet1!$B$2:$B$7</c:f>
              <c:numCache>
                <c:formatCode>_("$"* #,##0.0_);_("$"* \(#,##0.0\);_("$"* "-"??_);_(@_)</c:formatCode>
                <c:ptCount val="6"/>
                <c:pt idx="0">
                  <c:v>345</c:v>
                </c:pt>
                <c:pt idx="1">
                  <c:v>140.30000000000001</c:v>
                </c:pt>
                <c:pt idx="2">
                  <c:v>145.4</c:v>
                </c:pt>
                <c:pt idx="3">
                  <c:v>112.1</c:v>
                </c:pt>
                <c:pt idx="4">
                  <c:v>35.700000000000003</c:v>
                </c:pt>
                <c:pt idx="5">
                  <c:v>32.700000000000003</c:v>
                </c:pt>
              </c:numCache>
            </c:numRef>
          </c:val>
          <c:extLst>
            <c:ext xmlns:c16="http://schemas.microsoft.com/office/drawing/2014/chart" uri="{C3380CC4-5D6E-409C-BE32-E72D297353CC}">
              <c16:uniqueId val="{00000001-16B2-489D-8B81-1C0CFF47BDD6}"/>
            </c:ext>
          </c:extLst>
        </c:ser>
        <c:ser>
          <c:idx val="1"/>
          <c:order val="1"/>
          <c:tx>
            <c:strRef>
              <c:f>Sheet1!$C$1</c:f>
              <c:strCache>
                <c:ptCount val="1"/>
                <c:pt idx="0">
                  <c:v>UW Cost 2016</c:v>
                </c:pt>
              </c:strCache>
            </c:strRef>
          </c:tx>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Sheet1!$C$2:$C$7</c:f>
              <c:numCache>
                <c:formatCode>0.0%</c:formatCode>
                <c:ptCount val="6"/>
                <c:pt idx="0">
                  <c:v>0.4252958579881656</c:v>
                </c:pt>
                <c:pt idx="1">
                  <c:v>0.17295364891518736</c:v>
                </c:pt>
                <c:pt idx="2">
                  <c:v>0.17924063116370806</c:v>
                </c:pt>
                <c:pt idx="3">
                  <c:v>0.13819033530571989</c:v>
                </c:pt>
                <c:pt idx="4">
                  <c:v>4.4008875739644966E-2</c:v>
                </c:pt>
                <c:pt idx="5">
                  <c:v>4.1000000000000002E-2</c:v>
                </c:pt>
              </c:numCache>
            </c:numRef>
          </c:val>
          <c:extLst>
            <c:ext xmlns:c16="http://schemas.microsoft.com/office/drawing/2014/chart" uri="{C3380CC4-5D6E-409C-BE32-E72D297353CC}">
              <c16:uniqueId val="{00000002-16B2-489D-8B81-1C0CFF47BDD6}"/>
            </c:ext>
          </c:extLst>
        </c:ser>
        <c:dLbls>
          <c:showLegendKey val="0"/>
          <c:showVal val="0"/>
          <c:showCatName val="0"/>
          <c:showSerName val="0"/>
          <c:showPercent val="0"/>
          <c:showBubbleSize val="0"/>
          <c:showLeaderLines val="1"/>
        </c:dLbls>
      </c:pie3DChart>
    </c:plotArea>
    <c:legend>
      <c:legendPos val="r"/>
      <c:layout>
        <c:manualLayout>
          <c:xMode val="edge"/>
          <c:yMode val="edge"/>
          <c:x val="0.68447470107903174"/>
          <c:y val="4.8844435542945264E-2"/>
          <c:w val="0.30626603966170896"/>
          <c:h val="0.86421147739070281"/>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UW Cost </a:t>
            </a:r>
            <a:r>
              <a:rPr lang="en-US" dirty="0" smtClean="0"/>
              <a:t>2017</a:t>
            </a:r>
            <a:r>
              <a:rPr lang="en-US" dirty="0"/>
              <a:t>
</a:t>
            </a:r>
            <a:r>
              <a:rPr lang="en-US" b="0" dirty="0"/>
              <a:t>(In Millions)</a:t>
            </a:r>
          </a:p>
        </c:rich>
      </c:tx>
      <c:layout>
        <c:manualLayout>
          <c:xMode val="edge"/>
          <c:yMode val="edge"/>
          <c:x val="0.38087574122679108"/>
          <c:y val="0"/>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9.9343832020997395E-3"/>
          <c:y val="0.18490826812712052"/>
          <c:w val="0.6375386410032079"/>
          <c:h val="0.79296604389184855"/>
        </c:manualLayout>
      </c:layout>
      <c:pie3DChart>
        <c:varyColors val="1"/>
        <c:ser>
          <c:idx val="0"/>
          <c:order val="0"/>
          <c:tx>
            <c:strRef>
              <c:f>Sheet1!$B$1</c:f>
              <c:strCache>
                <c:ptCount val="1"/>
                <c:pt idx="0">
                  <c:v>UW Cost 2017
(In Millions)</c:v>
                </c:pt>
              </c:strCache>
            </c:strRef>
          </c:tx>
          <c:spPr>
            <a:ln w="15875">
              <a:solidFill>
                <a:schemeClr val="tx1"/>
              </a:solidFill>
            </a:ln>
          </c:spPr>
          <c:dLbls>
            <c:dLbl>
              <c:idx val="0"/>
              <c:layout>
                <c:manualLayout>
                  <c:x val="-0.23789163507339361"/>
                  <c:y val="2.6906206294808676E-2"/>
                </c:manualLayout>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16B2-489D-8B81-1C0CFF47BDD6}"/>
                </c:ext>
              </c:extLst>
            </c:dLbl>
            <c:dLbl>
              <c:idx val="1"/>
              <c:layout>
                <c:manualLayout>
                  <c:x val="5.2809371050840581E-3"/>
                  <c:y val="-0.23766539706303252"/>
                </c:manualLayout>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4-FBA6-4142-8918-445528C33C2B}"/>
                </c:ext>
              </c:extLst>
            </c:dLbl>
            <c:dLbl>
              <c:idx val="2"/>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BA6-4142-8918-445528C33C2B}"/>
                </c:ext>
              </c:extLst>
            </c:dLbl>
            <c:dLbl>
              <c:idx val="3"/>
              <c:layout>
                <c:manualLayout>
                  <c:x val="-2.9320987654320993E-2"/>
                  <c:y val="-3.8647492723416318E-2"/>
                </c:manualLayout>
              </c:layout>
              <c:spPr>
                <a:noFill/>
                <a:ln>
                  <a:noFill/>
                </a:ln>
                <a:effectLst/>
              </c:spPr>
              <c:txPr>
                <a:bodyPr wrap="square" lIns="38100" tIns="19050" rIns="38100" bIns="19050" anchor="ctr">
                  <a:noAutofit/>
                </a:bodyPr>
                <a:lstStyle/>
                <a:p>
                  <a:pPr>
                    <a:defRPr sz="1200"/>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manualLayout>
                      <c:w val="0.12962962962962962"/>
                      <c:h val="0.39440783026028542"/>
                    </c:manualLayout>
                  </c15:layout>
                </c:ext>
                <c:ext xmlns:c16="http://schemas.microsoft.com/office/drawing/2014/chart" uri="{C3380CC4-5D6E-409C-BE32-E72D297353CC}">
                  <c16:uniqueId val="{00000002-FBA6-4142-8918-445528C33C2B}"/>
                </c:ext>
              </c:extLst>
            </c:dLbl>
            <c:dLbl>
              <c:idx val="4"/>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BA6-4142-8918-445528C33C2B}"/>
                </c:ext>
              </c:extLst>
            </c:dLbl>
            <c:dLbl>
              <c:idx val="5"/>
              <c:layout>
                <c:manualLayout>
                  <c:x val="7.1773840769903785E-2"/>
                  <c:y val="6.7865618807262283E-4"/>
                </c:manualLayout>
              </c:layout>
              <c:spPr>
                <a:noFill/>
                <a:ln>
                  <a:noFill/>
                </a:ln>
                <a:effectLst/>
              </c:spPr>
              <c:txPr>
                <a:bodyPr wrap="square" lIns="38100" tIns="19050" rIns="38100" bIns="19050" anchor="ctr">
                  <a:spAutoFit/>
                </a:bodyPr>
                <a:lstStyle/>
                <a:p>
                  <a:pPr>
                    <a:defRPr sz="1200"/>
                  </a:pPr>
                  <a:endParaRPr lang="en-US"/>
                </a:p>
              </c:txPr>
              <c:showLegendKey val="0"/>
              <c:showVal val="1"/>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FBA6-4142-8918-445528C33C2B}"/>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Sheet1!$B$2:$B$7</c:f>
              <c:numCache>
                <c:formatCode>_("$"* #,##0.0_);_("$"* \(#,##0.0\);_("$"* "-"??_);_(@_)</c:formatCode>
                <c:ptCount val="6"/>
                <c:pt idx="0">
                  <c:v>367</c:v>
                </c:pt>
                <c:pt idx="1">
                  <c:v>147.5</c:v>
                </c:pt>
                <c:pt idx="2">
                  <c:v>172.6</c:v>
                </c:pt>
                <c:pt idx="3">
                  <c:v>118.5</c:v>
                </c:pt>
                <c:pt idx="4">
                  <c:v>37.799999999999997</c:v>
                </c:pt>
                <c:pt idx="5">
                  <c:v>34.5</c:v>
                </c:pt>
              </c:numCache>
            </c:numRef>
          </c:val>
          <c:extLst>
            <c:ext xmlns:c16="http://schemas.microsoft.com/office/drawing/2014/chart" uri="{C3380CC4-5D6E-409C-BE32-E72D297353CC}">
              <c16:uniqueId val="{00000001-16B2-489D-8B81-1C0CFF47BDD6}"/>
            </c:ext>
          </c:extLst>
        </c:ser>
        <c:ser>
          <c:idx val="1"/>
          <c:order val="1"/>
          <c:tx>
            <c:strRef>
              <c:f>Sheet1!$C$1</c:f>
              <c:strCache>
                <c:ptCount val="1"/>
                <c:pt idx="0">
                  <c:v>UW Cost 2017</c:v>
                </c:pt>
              </c:strCache>
            </c:strRef>
          </c:tx>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Sheet1!$C$2:$C$7</c:f>
              <c:numCache>
                <c:formatCode>0.0%</c:formatCode>
                <c:ptCount val="6"/>
                <c:pt idx="0">
                  <c:v>0.41804305729581959</c:v>
                </c:pt>
                <c:pt idx="1">
                  <c:v>0.16801458024831986</c:v>
                </c:pt>
                <c:pt idx="2">
                  <c:v>0.19660553593803395</c:v>
                </c:pt>
                <c:pt idx="3">
                  <c:v>0.1349812051486502</c:v>
                </c:pt>
                <c:pt idx="4">
                  <c:v>4.3057295819569422E-2</c:v>
                </c:pt>
                <c:pt idx="5">
                  <c:v>4.1000000000000002E-2</c:v>
                </c:pt>
              </c:numCache>
            </c:numRef>
          </c:val>
          <c:extLst>
            <c:ext xmlns:c16="http://schemas.microsoft.com/office/drawing/2014/chart" uri="{C3380CC4-5D6E-409C-BE32-E72D297353CC}">
              <c16:uniqueId val="{00000002-16B2-489D-8B81-1C0CFF47BDD6}"/>
            </c:ext>
          </c:extLst>
        </c:ser>
        <c:dLbls>
          <c:showLegendKey val="0"/>
          <c:showVal val="0"/>
          <c:showCatName val="0"/>
          <c:showSerName val="0"/>
          <c:showPercent val="0"/>
          <c:showBubbleSize val="0"/>
          <c:showLeaderLines val="1"/>
        </c:dLbls>
      </c:pie3DChart>
    </c:plotArea>
    <c:legend>
      <c:legendPos val="r"/>
      <c:layout>
        <c:manualLayout>
          <c:xMode val="edge"/>
          <c:yMode val="edge"/>
          <c:x val="0.67463655584718574"/>
          <c:y val="6.9664024503591243E-2"/>
          <c:w val="0.31610418489355496"/>
          <c:h val="0.87217104223718744"/>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Benefit Costs as a %</a:t>
            </a:r>
            <a:r>
              <a:rPr lang="en-US" baseline="0" dirty="0" smtClean="0"/>
              <a:t> of Total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5632837561971418E-2"/>
          <c:y val="0.12474771713589126"/>
          <c:w val="0.9212190142898804"/>
          <c:h val="0.58587952202814964"/>
        </c:manualLayout>
      </c:layout>
      <c:barChart>
        <c:barDir val="col"/>
        <c:grouping val="clustered"/>
        <c:varyColors val="0"/>
        <c:ser>
          <c:idx val="0"/>
          <c:order val="0"/>
          <c:tx>
            <c:strRef>
              <c:f>Sheet1!$B$1</c:f>
              <c:strCache>
                <c:ptCount val="1"/>
                <c:pt idx="0">
                  <c:v>2014 (% of Total)</c:v>
                </c:pt>
              </c:strCache>
            </c:strRef>
          </c:tx>
          <c:spPr>
            <a:solidFill>
              <a:schemeClr val="accent1"/>
            </a:solidFill>
            <a:ln>
              <a:noFill/>
            </a:ln>
            <a:effectLst/>
          </c:spPr>
          <c:invertIfNegative val="0"/>
          <c:cat>
            <c:strRef>
              <c:f>Sheet1!$A$2:$A$7</c:f>
              <c:strCache>
                <c:ptCount val="6"/>
                <c:pt idx="0">
                  <c:v>Healthcare &amp; GAIP</c:v>
                </c:pt>
                <c:pt idx="1">
                  <c:v>Social Security</c:v>
                </c:pt>
                <c:pt idx="2">
                  <c:v>UWRP and UWSRP</c:v>
                </c:pt>
                <c:pt idx="3">
                  <c:v>PERS</c:v>
                </c:pt>
                <c:pt idx="4">
                  <c:v>Medicare</c:v>
                </c:pt>
                <c:pt idx="5">
                  <c:v>Work Comp, Unemp, Separation Leave, etc.</c:v>
                </c:pt>
              </c:strCache>
            </c:strRef>
          </c:cat>
          <c:val>
            <c:numRef>
              <c:f>Sheet1!$B$2:$B$7</c:f>
              <c:numCache>
                <c:formatCode>0%</c:formatCode>
                <c:ptCount val="6"/>
                <c:pt idx="0">
                  <c:v>0.44</c:v>
                </c:pt>
                <c:pt idx="1">
                  <c:v>0.18</c:v>
                </c:pt>
                <c:pt idx="2">
                  <c:v>0.18</c:v>
                </c:pt>
                <c:pt idx="3">
                  <c:v>0.12</c:v>
                </c:pt>
                <c:pt idx="4">
                  <c:v>0.04</c:v>
                </c:pt>
                <c:pt idx="5">
                  <c:v>0.04</c:v>
                </c:pt>
              </c:numCache>
            </c:numRef>
          </c:val>
          <c:extLst>
            <c:ext xmlns:c16="http://schemas.microsoft.com/office/drawing/2014/chart" uri="{C3380CC4-5D6E-409C-BE32-E72D297353CC}">
              <c16:uniqueId val="{00000000-4656-4A11-9C5D-AE4B44357F82}"/>
            </c:ext>
          </c:extLst>
        </c:ser>
        <c:ser>
          <c:idx val="1"/>
          <c:order val="1"/>
          <c:tx>
            <c:strRef>
              <c:f>Sheet1!$C$1</c:f>
              <c:strCache>
                <c:ptCount val="1"/>
                <c:pt idx="0">
                  <c:v>2015 (% of Total)</c:v>
                </c:pt>
              </c:strCache>
            </c:strRef>
          </c:tx>
          <c:spPr>
            <a:solidFill>
              <a:schemeClr val="accent2"/>
            </a:solidFill>
            <a:ln>
              <a:noFill/>
            </a:ln>
            <a:effectLst/>
          </c:spPr>
          <c:invertIfNegative val="0"/>
          <c:cat>
            <c:strRef>
              <c:f>Sheet1!$A$2:$A$7</c:f>
              <c:strCache>
                <c:ptCount val="6"/>
                <c:pt idx="0">
                  <c:v>Healthcare &amp; GAIP</c:v>
                </c:pt>
                <c:pt idx="1">
                  <c:v>Social Security</c:v>
                </c:pt>
                <c:pt idx="2">
                  <c:v>UWRP and UWSRP</c:v>
                </c:pt>
                <c:pt idx="3">
                  <c:v>PERS</c:v>
                </c:pt>
                <c:pt idx="4">
                  <c:v>Medicare</c:v>
                </c:pt>
                <c:pt idx="5">
                  <c:v>Work Comp, Unemp, Separation Leave, etc.</c:v>
                </c:pt>
              </c:strCache>
            </c:strRef>
          </c:cat>
          <c:val>
            <c:numRef>
              <c:f>Sheet1!$C$2:$C$7</c:f>
              <c:numCache>
                <c:formatCode>0%</c:formatCode>
                <c:ptCount val="6"/>
                <c:pt idx="0">
                  <c:v>0.39</c:v>
                </c:pt>
                <c:pt idx="1">
                  <c:v>0.19</c:v>
                </c:pt>
                <c:pt idx="2">
                  <c:v>0.2</c:v>
                </c:pt>
                <c:pt idx="3">
                  <c:v>0.12</c:v>
                </c:pt>
                <c:pt idx="4">
                  <c:v>0.05</c:v>
                </c:pt>
                <c:pt idx="5">
                  <c:v>0.05</c:v>
                </c:pt>
              </c:numCache>
            </c:numRef>
          </c:val>
          <c:extLst>
            <c:ext xmlns:c16="http://schemas.microsoft.com/office/drawing/2014/chart" uri="{C3380CC4-5D6E-409C-BE32-E72D297353CC}">
              <c16:uniqueId val="{00000001-4656-4A11-9C5D-AE4B44357F82}"/>
            </c:ext>
          </c:extLst>
        </c:ser>
        <c:ser>
          <c:idx val="2"/>
          <c:order val="2"/>
          <c:tx>
            <c:strRef>
              <c:f>Sheet1!$D$1</c:f>
              <c:strCache>
                <c:ptCount val="1"/>
                <c:pt idx="0">
                  <c:v>2016 (% of Total)</c:v>
                </c:pt>
              </c:strCache>
            </c:strRef>
          </c:tx>
          <c:spPr>
            <a:solidFill>
              <a:schemeClr val="accent3"/>
            </a:solidFill>
            <a:ln>
              <a:noFill/>
            </a:ln>
            <a:effectLst/>
          </c:spPr>
          <c:invertIfNegative val="0"/>
          <c:cat>
            <c:strRef>
              <c:f>Sheet1!$A$2:$A$7</c:f>
              <c:strCache>
                <c:ptCount val="6"/>
                <c:pt idx="0">
                  <c:v>Healthcare &amp; GAIP</c:v>
                </c:pt>
                <c:pt idx="1">
                  <c:v>Social Security</c:v>
                </c:pt>
                <c:pt idx="2">
                  <c:v>UWRP and UWSRP</c:v>
                </c:pt>
                <c:pt idx="3">
                  <c:v>PERS</c:v>
                </c:pt>
                <c:pt idx="4">
                  <c:v>Medicare</c:v>
                </c:pt>
                <c:pt idx="5">
                  <c:v>Work Comp, Unemp, Separation Leave, etc.</c:v>
                </c:pt>
              </c:strCache>
            </c:strRef>
          </c:cat>
          <c:val>
            <c:numRef>
              <c:f>Sheet1!$D$2:$D$7</c:f>
              <c:numCache>
                <c:formatCode>0%</c:formatCode>
                <c:ptCount val="6"/>
                <c:pt idx="0">
                  <c:v>0.43</c:v>
                </c:pt>
                <c:pt idx="1">
                  <c:v>0.17</c:v>
                </c:pt>
                <c:pt idx="2">
                  <c:v>0.18</c:v>
                </c:pt>
                <c:pt idx="3">
                  <c:v>0.14000000000000001</c:v>
                </c:pt>
                <c:pt idx="4">
                  <c:v>0.04</c:v>
                </c:pt>
                <c:pt idx="5">
                  <c:v>0.04</c:v>
                </c:pt>
              </c:numCache>
            </c:numRef>
          </c:val>
          <c:extLst>
            <c:ext xmlns:c16="http://schemas.microsoft.com/office/drawing/2014/chart" uri="{C3380CC4-5D6E-409C-BE32-E72D297353CC}">
              <c16:uniqueId val="{00000002-4656-4A11-9C5D-AE4B44357F82}"/>
            </c:ext>
          </c:extLst>
        </c:ser>
        <c:ser>
          <c:idx val="3"/>
          <c:order val="3"/>
          <c:tx>
            <c:strRef>
              <c:f>Sheet1!$E$1</c:f>
              <c:strCache>
                <c:ptCount val="1"/>
                <c:pt idx="0">
                  <c:v>2017 (% of Total)</c:v>
                </c:pt>
              </c:strCache>
            </c:strRef>
          </c:tx>
          <c:spPr>
            <a:solidFill>
              <a:schemeClr val="accent4"/>
            </a:solidFill>
            <a:ln>
              <a:noFill/>
            </a:ln>
            <a:effectLst/>
          </c:spPr>
          <c:invertIfNegative val="0"/>
          <c:cat>
            <c:strRef>
              <c:f>Sheet1!$A$2:$A$7</c:f>
              <c:strCache>
                <c:ptCount val="6"/>
                <c:pt idx="0">
                  <c:v>Healthcare &amp; GAIP</c:v>
                </c:pt>
                <c:pt idx="1">
                  <c:v>Social Security</c:v>
                </c:pt>
                <c:pt idx="2">
                  <c:v>UWRP and UWSRP</c:v>
                </c:pt>
                <c:pt idx="3">
                  <c:v>PERS</c:v>
                </c:pt>
                <c:pt idx="4">
                  <c:v>Medicare</c:v>
                </c:pt>
                <c:pt idx="5">
                  <c:v>Work Comp, Unemp, Separation Leave, etc.</c:v>
                </c:pt>
              </c:strCache>
            </c:strRef>
          </c:cat>
          <c:val>
            <c:numRef>
              <c:f>Sheet1!$E$2:$E$7</c:f>
              <c:numCache>
                <c:formatCode>0%</c:formatCode>
                <c:ptCount val="6"/>
                <c:pt idx="0">
                  <c:v>0.42</c:v>
                </c:pt>
                <c:pt idx="1">
                  <c:v>0.17</c:v>
                </c:pt>
                <c:pt idx="2">
                  <c:v>0.2</c:v>
                </c:pt>
                <c:pt idx="3">
                  <c:v>0.13</c:v>
                </c:pt>
                <c:pt idx="4">
                  <c:v>0.04</c:v>
                </c:pt>
                <c:pt idx="5">
                  <c:v>0.04</c:v>
                </c:pt>
              </c:numCache>
            </c:numRef>
          </c:val>
          <c:extLst>
            <c:ext xmlns:c16="http://schemas.microsoft.com/office/drawing/2014/chart" uri="{C3380CC4-5D6E-409C-BE32-E72D297353CC}">
              <c16:uniqueId val="{00000000-0BF6-4557-BC8D-140E57BDF64F}"/>
            </c:ext>
          </c:extLst>
        </c:ser>
        <c:dLbls>
          <c:showLegendKey val="0"/>
          <c:showVal val="0"/>
          <c:showCatName val="0"/>
          <c:showSerName val="0"/>
          <c:showPercent val="0"/>
          <c:showBubbleSize val="0"/>
        </c:dLbls>
        <c:gapWidth val="219"/>
        <c:overlap val="-27"/>
        <c:axId val="407984040"/>
        <c:axId val="407986392"/>
      </c:barChart>
      <c:catAx>
        <c:axId val="407984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986392"/>
        <c:crosses val="autoZero"/>
        <c:auto val="1"/>
        <c:lblAlgn val="ctr"/>
        <c:lblOffset val="100"/>
        <c:noMultiLvlLbl val="0"/>
      </c:catAx>
      <c:valAx>
        <c:axId val="407986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984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7CC4335-84CF-4B01-AB39-DC0664E59A61}" type="datetimeFigureOut">
              <a:rPr lang="en-US" smtClean="0"/>
              <a:t>2/23/2018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74680EF-3BFA-4EE5-B08F-4940B4DE2F41}" type="slidenum">
              <a:rPr lang="en-US" smtClean="0"/>
              <a:t>‹#›</a:t>
            </a:fld>
            <a:endParaRPr lang="en-US"/>
          </a:p>
        </p:txBody>
      </p:sp>
    </p:spTree>
    <p:extLst>
      <p:ext uri="{BB962C8B-B14F-4D97-AF65-F5344CB8AC3E}">
        <p14:creationId xmlns:p14="http://schemas.microsoft.com/office/powerpoint/2010/main" val="235944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809" tIns="45904" rIns="91809" bIns="45904"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809" tIns="45904" rIns="91809" bIns="45904" rtlCol="0"/>
          <a:lstStyle>
            <a:lvl1pPr algn="r">
              <a:defRPr sz="1300"/>
            </a:lvl1pPr>
          </a:lstStyle>
          <a:p>
            <a:fld id="{032D0888-B1CB-4D31-B3D0-D3374E9714D0}" type="datetimeFigureOut">
              <a:rPr lang="en-US" smtClean="0"/>
              <a:t>2/23/2018</a:t>
            </a:fld>
            <a:endParaRPr lang="en-US"/>
          </a:p>
        </p:txBody>
      </p:sp>
      <p:sp>
        <p:nvSpPr>
          <p:cNvPr id="4" name="Slide Image Placeholder 3"/>
          <p:cNvSpPr>
            <a:spLocks noGrp="1" noRot="1" noChangeAspect="1"/>
          </p:cNvSpPr>
          <p:nvPr>
            <p:ph type="sldImg" idx="2"/>
          </p:nvPr>
        </p:nvSpPr>
        <p:spPr>
          <a:xfrm>
            <a:off x="1181100" y="695325"/>
            <a:ext cx="4648200" cy="3486150"/>
          </a:xfrm>
          <a:prstGeom prst="rect">
            <a:avLst/>
          </a:prstGeom>
          <a:noFill/>
          <a:ln w="12700">
            <a:solidFill>
              <a:prstClr val="black"/>
            </a:solidFill>
          </a:ln>
        </p:spPr>
        <p:txBody>
          <a:bodyPr vert="horz" lIns="91809" tIns="45904" rIns="91809" bIns="45904" rtlCol="0" anchor="ctr"/>
          <a:lstStyle/>
          <a:p>
            <a:endParaRPr lang="en-US"/>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1809" tIns="45904" rIns="91809" bIns="459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1809" tIns="45904" rIns="91809" bIns="45904"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809" tIns="45904" rIns="91809" bIns="45904" rtlCol="0" anchor="b"/>
          <a:lstStyle>
            <a:lvl1pPr algn="r">
              <a:defRPr sz="1300"/>
            </a:lvl1pPr>
          </a:lstStyle>
          <a:p>
            <a:fld id="{D33D3537-F7C0-41E7-8EEB-0EFC5BFE8FEE}" type="slidenum">
              <a:rPr lang="en-US" smtClean="0"/>
              <a:t>‹#›</a:t>
            </a:fld>
            <a:endParaRPr lang="en-US"/>
          </a:p>
        </p:txBody>
      </p:sp>
    </p:spTree>
    <p:extLst>
      <p:ext uri="{BB962C8B-B14F-4D97-AF65-F5344CB8AC3E}">
        <p14:creationId xmlns:p14="http://schemas.microsoft.com/office/powerpoint/2010/main" val="3136549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Numbers</a:t>
            </a:r>
            <a:r>
              <a:rPr lang="en-US" baseline="0" dirty="0" smtClean="0"/>
              <a:t> and Percentages to </a:t>
            </a:r>
            <a:r>
              <a:rPr lang="en-US" baseline="0" smtClean="0"/>
              <a:t>be updated……</a:t>
            </a:r>
            <a:endParaRPr lang="en-US" dirty="0"/>
          </a:p>
        </p:txBody>
      </p:sp>
      <p:sp>
        <p:nvSpPr>
          <p:cNvPr id="4" name="Slide Number Placeholder 3"/>
          <p:cNvSpPr>
            <a:spLocks noGrp="1"/>
          </p:cNvSpPr>
          <p:nvPr>
            <p:ph type="sldNum" sz="quarter" idx="10"/>
          </p:nvPr>
        </p:nvSpPr>
        <p:spPr/>
        <p:txBody>
          <a:bodyPr/>
          <a:lstStyle/>
          <a:p>
            <a:fld id="{D33D3537-F7C0-41E7-8EEB-0EFC5BFE8FEE}" type="slidenum">
              <a:rPr lang="en-US" smtClean="0"/>
              <a:t>2</a:t>
            </a:fld>
            <a:endParaRPr lang="en-US"/>
          </a:p>
        </p:txBody>
      </p:sp>
    </p:spTree>
    <p:extLst>
      <p:ext uri="{BB962C8B-B14F-4D97-AF65-F5344CB8AC3E}">
        <p14:creationId xmlns:p14="http://schemas.microsoft.com/office/powerpoint/2010/main" val="1340219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Numbers</a:t>
            </a:r>
            <a:r>
              <a:rPr lang="en-US" baseline="0" dirty="0" smtClean="0"/>
              <a:t> and Percentages to </a:t>
            </a:r>
            <a:r>
              <a:rPr lang="en-US" baseline="0" smtClean="0"/>
              <a:t>be updated……</a:t>
            </a:r>
            <a:endParaRPr lang="en-US" dirty="0"/>
          </a:p>
        </p:txBody>
      </p:sp>
      <p:sp>
        <p:nvSpPr>
          <p:cNvPr id="4" name="Slide Number Placeholder 3"/>
          <p:cNvSpPr>
            <a:spLocks noGrp="1"/>
          </p:cNvSpPr>
          <p:nvPr>
            <p:ph type="sldNum" sz="quarter" idx="10"/>
          </p:nvPr>
        </p:nvSpPr>
        <p:spPr/>
        <p:txBody>
          <a:bodyPr/>
          <a:lstStyle/>
          <a:p>
            <a:fld id="{D33D3537-F7C0-41E7-8EEB-0EFC5BFE8FEE}" type="slidenum">
              <a:rPr lang="en-US" smtClean="0"/>
              <a:t>3</a:t>
            </a:fld>
            <a:endParaRPr lang="en-US"/>
          </a:p>
        </p:txBody>
      </p:sp>
    </p:spTree>
    <p:extLst>
      <p:ext uri="{BB962C8B-B14F-4D97-AF65-F5344CB8AC3E}">
        <p14:creationId xmlns:p14="http://schemas.microsoft.com/office/powerpoint/2010/main" val="4194264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Numbers</a:t>
            </a:r>
            <a:r>
              <a:rPr lang="en-US" baseline="0" dirty="0" smtClean="0"/>
              <a:t> and Percentages to </a:t>
            </a:r>
            <a:r>
              <a:rPr lang="en-US" baseline="0" smtClean="0"/>
              <a:t>be updated……</a:t>
            </a:r>
            <a:endParaRPr lang="en-US" dirty="0"/>
          </a:p>
        </p:txBody>
      </p:sp>
      <p:sp>
        <p:nvSpPr>
          <p:cNvPr id="4" name="Slide Number Placeholder 3"/>
          <p:cNvSpPr>
            <a:spLocks noGrp="1"/>
          </p:cNvSpPr>
          <p:nvPr>
            <p:ph type="sldNum" sz="quarter" idx="10"/>
          </p:nvPr>
        </p:nvSpPr>
        <p:spPr/>
        <p:txBody>
          <a:bodyPr/>
          <a:lstStyle/>
          <a:p>
            <a:fld id="{D33D3537-F7C0-41E7-8EEB-0EFC5BFE8FEE}" type="slidenum">
              <a:rPr lang="en-US" smtClean="0"/>
              <a:t>4</a:t>
            </a:fld>
            <a:endParaRPr lang="en-US"/>
          </a:p>
        </p:txBody>
      </p:sp>
    </p:spTree>
    <p:extLst>
      <p:ext uri="{BB962C8B-B14F-4D97-AF65-F5344CB8AC3E}">
        <p14:creationId xmlns:p14="http://schemas.microsoft.com/office/powerpoint/2010/main" val="383201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538C5C-B927-48E5-929E-8803B4B5C2B6}" type="datetime1">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64EF030-C261-4584-8643-06CE666F7AF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60124-1698-4E0E-BD65-752BE118BFD7}" type="datetime1">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FF59A-1479-46DE-A659-CA74975E4073}" type="datetime1">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BBA58-5F37-4CC7-8971-8C841C3AA317}" type="datetime1">
              <a:rPr lang="en-US" smtClean="0"/>
              <a:t>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4B28BB1-7CCE-4C88-81E4-BBFD0667D2F4}" type="datetime1">
              <a:rPr lang="en-US" smtClean="0"/>
              <a:t>2/23/2018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193A5C-1195-4DCC-9091-16E1990C1554}" type="datetime1">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248EC6-E81B-4927-B3EB-72AB6B06A4BE}" type="datetime1">
              <a:rPr lang="en-US" smtClean="0"/>
              <a:t>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2FE2A-2EA8-48EE-9D32-8788254C59C7}" type="datetime1">
              <a:rPr lang="en-US" smtClean="0"/>
              <a:t>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2F23BCD-55BF-4C8D-AF5E-B6E1438A15E7}" type="datetime1">
              <a:rPr lang="en-US" smtClean="0"/>
              <a:t>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C5B388-1C9F-4810-8867-86A1EDA1A7F6}" type="datetime1">
              <a:rPr lang="en-US" smtClean="0"/>
              <a:t>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EF030-C261-4584-8643-06CE666F7AF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BCFF01F-E50F-468F-ABFD-0AFABC5747F2}" type="datetime1">
              <a:rPr lang="en-US" smtClean="0"/>
              <a:t>2/23/2018</a:t>
            </a:fld>
            <a:endParaRPr lang="en-US"/>
          </a:p>
        </p:txBody>
      </p:sp>
      <p:sp>
        <p:nvSpPr>
          <p:cNvPr id="7" name="Slide Number Placeholder 6"/>
          <p:cNvSpPr>
            <a:spLocks noGrp="1"/>
          </p:cNvSpPr>
          <p:nvPr>
            <p:ph type="sldNum" sz="quarter" idx="12"/>
          </p:nvPr>
        </p:nvSpPr>
        <p:spPr/>
        <p:txBody>
          <a:bodyPr/>
          <a:lstStyle/>
          <a:p>
            <a:fld id="{F64EF030-C261-4584-8643-06CE666F7AF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61894E3-4B99-49F4-B28B-E35705225593}" type="datetime1">
              <a:rPr lang="en-US" smtClean="0"/>
              <a:t>2/23/2018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64EF030-C261-4584-8643-06CE666F7AF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FEBRUARY  </a:t>
            </a:r>
            <a:r>
              <a:rPr lang="en-US" dirty="0" smtClean="0"/>
              <a:t>23</a:t>
            </a:r>
            <a:r>
              <a:rPr lang="en-US" baseline="30000" dirty="0" smtClean="0"/>
              <a:t>rd</a:t>
            </a:r>
            <a:r>
              <a:rPr lang="en-US" dirty="0" smtClean="0"/>
              <a:t>, </a:t>
            </a:r>
            <a:r>
              <a:rPr lang="en-US" dirty="0" smtClean="0"/>
              <a:t>2018</a:t>
            </a:r>
            <a:endParaRPr lang="en-US" dirty="0"/>
          </a:p>
        </p:txBody>
      </p:sp>
      <p:sp>
        <p:nvSpPr>
          <p:cNvPr id="2" name="Title 1"/>
          <p:cNvSpPr>
            <a:spLocks noGrp="1"/>
          </p:cNvSpPr>
          <p:nvPr>
            <p:ph type="ctrTitle"/>
          </p:nvPr>
        </p:nvSpPr>
        <p:spPr/>
        <p:txBody>
          <a:bodyPr/>
          <a:lstStyle/>
          <a:p>
            <a:r>
              <a:rPr lang="en-US" dirty="0" smtClean="0"/>
              <a:t>Payroll Load Rates </a:t>
            </a:r>
            <a:br>
              <a:rPr lang="en-US" dirty="0" smtClean="0"/>
            </a:br>
            <a:r>
              <a:rPr lang="en-US" sz="2400" dirty="0" smtClean="0"/>
              <a:t>Calculation and 2019 Projections</a:t>
            </a:r>
            <a:endParaRPr lang="en-US" sz="2400" dirty="0"/>
          </a:p>
        </p:txBody>
      </p:sp>
    </p:spTree>
    <p:extLst>
      <p:ext uri="{BB962C8B-B14F-4D97-AF65-F5344CB8AC3E}">
        <p14:creationId xmlns:p14="http://schemas.microsoft.com/office/powerpoint/2010/main" val="37339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Benefit Costs for 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1559125"/>
              </p:ext>
            </p:extLst>
          </p:nvPr>
        </p:nvGraphicFramePr>
        <p:xfrm>
          <a:off x="457200" y="1600200"/>
          <a:ext cx="8229600"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a:xfrm>
            <a:off x="6934200" y="6400800"/>
            <a:ext cx="2133600" cy="365125"/>
          </a:xfrm>
        </p:spPr>
        <p:txBody>
          <a:bodyPr/>
          <a:lstStyle/>
          <a:p>
            <a:fld id="{F64EF030-C261-4584-8643-06CE666F7AFE}" type="slidenum">
              <a:rPr lang="en-US" smtClean="0"/>
              <a:t>2</a:t>
            </a:fld>
            <a:endParaRPr lang="en-US" dirty="0"/>
          </a:p>
        </p:txBody>
      </p:sp>
    </p:spTree>
    <p:extLst>
      <p:ext uri="{BB962C8B-B14F-4D97-AF65-F5344CB8AC3E}">
        <p14:creationId xmlns:p14="http://schemas.microsoft.com/office/powerpoint/2010/main" val="1407235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Benefit Costs for 2017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7284925"/>
              </p:ext>
            </p:extLst>
          </p:nvPr>
        </p:nvGraphicFramePr>
        <p:xfrm>
          <a:off x="457200" y="1600200"/>
          <a:ext cx="8229600"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a:xfrm>
            <a:off x="6934200" y="6400800"/>
            <a:ext cx="2133600" cy="365125"/>
          </a:xfrm>
        </p:spPr>
        <p:txBody>
          <a:bodyPr/>
          <a:lstStyle/>
          <a:p>
            <a:fld id="{F64EF030-C261-4584-8643-06CE666F7AFE}" type="slidenum">
              <a:rPr lang="en-US" smtClean="0"/>
              <a:t>3</a:t>
            </a:fld>
            <a:endParaRPr lang="en-US" dirty="0"/>
          </a:p>
        </p:txBody>
      </p:sp>
    </p:spTree>
    <p:extLst>
      <p:ext uri="{BB962C8B-B14F-4D97-AF65-F5344CB8AC3E}">
        <p14:creationId xmlns:p14="http://schemas.microsoft.com/office/powerpoint/2010/main" val="302009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Benefit Costs (2014 - 2017)</a:t>
            </a:r>
            <a:endParaRPr lang="en-US" dirty="0"/>
          </a:p>
        </p:txBody>
      </p:sp>
      <p:sp>
        <p:nvSpPr>
          <p:cNvPr id="5" name="Slide Number Placeholder 4"/>
          <p:cNvSpPr>
            <a:spLocks noGrp="1"/>
          </p:cNvSpPr>
          <p:nvPr>
            <p:ph type="sldNum" sz="quarter" idx="12"/>
          </p:nvPr>
        </p:nvSpPr>
        <p:spPr>
          <a:xfrm>
            <a:off x="6934200" y="6400800"/>
            <a:ext cx="2133600" cy="365125"/>
          </a:xfrm>
        </p:spPr>
        <p:txBody>
          <a:bodyPr/>
          <a:lstStyle/>
          <a:p>
            <a:fld id="{F64EF030-C261-4584-8643-06CE666F7AFE}" type="slidenum">
              <a:rPr lang="en-US" smtClean="0"/>
              <a:t>4</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81408856"/>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860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Payroll Load Rate </a:t>
            </a:r>
            <a:br>
              <a:rPr lang="en-US" dirty="0" smtClean="0"/>
            </a:br>
            <a:r>
              <a:rPr lang="en-US" sz="2400" dirty="0" smtClean="0"/>
              <a:t>High Level Description</a:t>
            </a:r>
            <a:endParaRPr lang="en-US" dirty="0"/>
          </a:p>
        </p:txBody>
      </p:sp>
      <p:sp>
        <p:nvSpPr>
          <p:cNvPr id="3" name="Content Placeholder 2"/>
          <p:cNvSpPr>
            <a:spLocks noGrp="1"/>
          </p:cNvSpPr>
          <p:nvPr>
            <p:ph idx="1"/>
          </p:nvPr>
        </p:nvSpPr>
        <p:spPr>
          <a:xfrm>
            <a:off x="461554" y="1706562"/>
            <a:ext cx="8229600" cy="4876800"/>
          </a:xfrm>
        </p:spPr>
        <p:txBody>
          <a:bodyPr numCol="1">
            <a:noAutofit/>
          </a:bodyPr>
          <a:lstStyle/>
          <a:p>
            <a:pPr marL="114300" indent="0">
              <a:buNone/>
            </a:pPr>
            <a:r>
              <a:rPr lang="en-US" sz="1400" b="1" dirty="0" smtClean="0"/>
              <a:t>Description:</a:t>
            </a:r>
            <a:endParaRPr lang="en-US" sz="1400" dirty="0"/>
          </a:p>
          <a:p>
            <a:pPr marL="411480" lvl="1" indent="0">
              <a:buNone/>
            </a:pPr>
            <a:r>
              <a:rPr lang="en-US" sz="1400" dirty="0"/>
              <a:t>The payroll load rate is the rate applied to all salary dollars in FAS which is intended to charge departments for the cost of employee benefits earned by their employees during that period.							</a:t>
            </a:r>
          </a:p>
          <a:p>
            <a:pPr marL="114300" indent="0">
              <a:buNone/>
            </a:pPr>
            <a:r>
              <a:rPr lang="en-US" sz="1400" b="1" dirty="0" smtClean="0"/>
              <a:t>The Formula:</a:t>
            </a:r>
            <a:endParaRPr lang="en-US" sz="1400" dirty="0"/>
          </a:p>
          <a:p>
            <a:pPr marL="411480" lvl="1" indent="0">
              <a:buNone/>
            </a:pPr>
            <a:r>
              <a:rPr lang="en-US" sz="1400" dirty="0" smtClean="0"/>
              <a:t>The </a:t>
            </a:r>
            <a:r>
              <a:rPr lang="en-US" sz="1400" dirty="0"/>
              <a:t>formula for calculating the payroll load rate is dictated by the </a:t>
            </a:r>
            <a:r>
              <a:rPr lang="en-US" sz="1400" dirty="0" smtClean="0"/>
              <a:t>Cost Allocation Services (CAS) of the Department of Health and Human Services.</a:t>
            </a:r>
            <a:r>
              <a:rPr lang="en-US" sz="1400" dirty="0"/>
              <a:t>							</a:t>
            </a:r>
          </a:p>
          <a:p>
            <a:pPr marL="411480" lvl="1" indent="0">
              <a:buNone/>
            </a:pPr>
            <a:r>
              <a:rPr lang="en-US" sz="1400" dirty="0"/>
              <a:t>The rate is calculated separately for eight different salary classes, in order to recognize the differing basket of benefits which are earned by various employee groups. 						</a:t>
            </a:r>
            <a:endParaRPr lang="en-US" sz="1400" dirty="0" smtClean="0"/>
          </a:p>
          <a:p>
            <a:pPr marL="411480" lvl="1" indent="0">
              <a:buNone/>
            </a:pPr>
            <a:r>
              <a:rPr lang="en-US" sz="1400" dirty="0"/>
              <a:t>The payroll load rate is comprised of two components</a:t>
            </a:r>
            <a:r>
              <a:rPr lang="en-US" sz="1400" dirty="0" smtClean="0"/>
              <a:t>:</a:t>
            </a:r>
            <a:r>
              <a:rPr lang="en-US" sz="1400" dirty="0"/>
              <a:t>	</a:t>
            </a:r>
            <a:endParaRPr lang="en-US" sz="1400" dirty="0" smtClean="0"/>
          </a:p>
          <a:p>
            <a:pPr lvl="1"/>
            <a:r>
              <a:rPr lang="en-US" sz="1400" u="sng" dirty="0" smtClean="0"/>
              <a:t>"</a:t>
            </a:r>
            <a:r>
              <a:rPr lang="en-US" sz="1400" b="1" u="sng" dirty="0"/>
              <a:t>Core" Rate</a:t>
            </a:r>
            <a:r>
              <a:rPr lang="en-US" sz="1400" dirty="0"/>
              <a:t>			</a:t>
            </a:r>
            <a:r>
              <a:rPr lang="en-US" sz="1400" dirty="0" smtClean="0"/>
              <a:t/>
            </a:r>
            <a:br>
              <a:rPr lang="en-US" sz="1400" dirty="0" smtClean="0"/>
            </a:br>
            <a:r>
              <a:rPr lang="en-US" sz="1400" dirty="0" smtClean="0"/>
              <a:t>	</a:t>
            </a:r>
            <a:r>
              <a:rPr lang="en-US" sz="1400" dirty="0"/>
              <a:t>Intended to charge out the estimated cost of employee benefits earned during a </a:t>
            </a:r>
            <a:r>
              <a:rPr lang="en-US" sz="1400" dirty="0" smtClean="0"/>
              <a:t>	given </a:t>
            </a:r>
            <a:r>
              <a:rPr lang="en-US" sz="1400" dirty="0"/>
              <a:t>pay period</a:t>
            </a:r>
            <a:endParaRPr lang="en-US" sz="1400" dirty="0" smtClean="0"/>
          </a:p>
          <a:p>
            <a:pPr lvl="1"/>
            <a:r>
              <a:rPr lang="en-US" sz="1400" b="1" u="sng" dirty="0" smtClean="0"/>
              <a:t>"Prior </a:t>
            </a:r>
            <a:r>
              <a:rPr lang="en-US" sz="1400" b="1" u="sng" dirty="0"/>
              <a:t>Year </a:t>
            </a:r>
            <a:r>
              <a:rPr lang="en-US" sz="1400" b="1" u="sng" dirty="0" smtClean="0"/>
              <a:t>Over/Under</a:t>
            </a:r>
            <a:r>
              <a:rPr lang="en-US" sz="1400" u="sng" dirty="0" smtClean="0"/>
              <a:t>“</a:t>
            </a:r>
          </a:p>
          <a:p>
            <a:pPr marL="685800" lvl="2" indent="0">
              <a:buNone/>
            </a:pPr>
            <a:r>
              <a:rPr lang="en-US" sz="1400" dirty="0"/>
              <a:t>	The add/subtract from the "core" rate that is intended to adjust for prior year </a:t>
            </a:r>
            <a:r>
              <a:rPr lang="en-US" sz="1400" dirty="0" smtClean="0"/>
              <a:t>	over/under </a:t>
            </a:r>
            <a:r>
              <a:rPr lang="en-US" sz="1400" dirty="0"/>
              <a:t>recoveries</a:t>
            </a:r>
          </a:p>
        </p:txBody>
      </p:sp>
      <p:sp>
        <p:nvSpPr>
          <p:cNvPr id="5" name="Slide Number Placeholder 4"/>
          <p:cNvSpPr>
            <a:spLocks noGrp="1"/>
          </p:cNvSpPr>
          <p:nvPr>
            <p:ph type="sldNum" sz="quarter" idx="12"/>
          </p:nvPr>
        </p:nvSpPr>
        <p:spPr>
          <a:xfrm>
            <a:off x="6934200" y="6400799"/>
            <a:ext cx="2133600" cy="365125"/>
          </a:xfrm>
        </p:spPr>
        <p:txBody>
          <a:bodyPr/>
          <a:lstStyle/>
          <a:p>
            <a:fld id="{F64EF030-C261-4584-8643-06CE666F7AFE}" type="slidenum">
              <a:rPr lang="en-US" smtClean="0"/>
              <a:t>5</a:t>
            </a:fld>
            <a:endParaRPr lang="en-US"/>
          </a:p>
        </p:txBody>
      </p:sp>
    </p:spTree>
    <p:extLst>
      <p:ext uri="{BB962C8B-B14F-4D97-AF65-F5344CB8AC3E}">
        <p14:creationId xmlns:p14="http://schemas.microsoft.com/office/powerpoint/2010/main" val="182228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60672" cy="1039427"/>
          </a:xfrm>
        </p:spPr>
        <p:txBody>
          <a:bodyPr>
            <a:normAutofit/>
          </a:bodyPr>
          <a:lstStyle/>
          <a:p>
            <a:r>
              <a:rPr lang="en-US" sz="2800" dirty="0"/>
              <a:t>PAYROLL LOAD RATE </a:t>
            </a:r>
            <a:r>
              <a:rPr lang="en-US" sz="2800" dirty="0" smtClean="0"/>
              <a:t/>
            </a:r>
            <a:br>
              <a:rPr lang="en-US" sz="2800" dirty="0" smtClean="0"/>
            </a:br>
            <a:r>
              <a:rPr lang="en-US" sz="1800" dirty="0" smtClean="0"/>
              <a:t>"</a:t>
            </a:r>
            <a:r>
              <a:rPr lang="en-US" sz="1800" dirty="0"/>
              <a:t>CORE" COMPONENT OF THE RATE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6845685"/>
              </p:ext>
            </p:extLst>
          </p:nvPr>
        </p:nvGraphicFramePr>
        <p:xfrm>
          <a:off x="457200" y="2985195"/>
          <a:ext cx="8229599" cy="3531351"/>
        </p:xfrm>
        <a:graphic>
          <a:graphicData uri="http://schemas.openxmlformats.org/drawingml/2006/table">
            <a:tbl>
              <a:tblPr firstRow="1" bandRow="1">
                <a:tableStyleId>{5C22544A-7EE6-4342-B048-85BDC9FD1C3A}</a:tableStyleId>
              </a:tblPr>
              <a:tblGrid>
                <a:gridCol w="1989799">
                  <a:extLst>
                    <a:ext uri="{9D8B030D-6E8A-4147-A177-3AD203B41FA5}">
                      <a16:colId xmlns:a16="http://schemas.microsoft.com/office/drawing/2014/main" val="20000"/>
                    </a:ext>
                  </a:extLst>
                </a:gridCol>
                <a:gridCol w="1989799">
                  <a:extLst>
                    <a:ext uri="{9D8B030D-6E8A-4147-A177-3AD203B41FA5}">
                      <a16:colId xmlns:a16="http://schemas.microsoft.com/office/drawing/2014/main" val="20001"/>
                    </a:ext>
                  </a:extLst>
                </a:gridCol>
                <a:gridCol w="1989799">
                  <a:extLst>
                    <a:ext uri="{9D8B030D-6E8A-4147-A177-3AD203B41FA5}">
                      <a16:colId xmlns:a16="http://schemas.microsoft.com/office/drawing/2014/main" val="20002"/>
                    </a:ext>
                  </a:extLst>
                </a:gridCol>
                <a:gridCol w="270403">
                  <a:extLst>
                    <a:ext uri="{9D8B030D-6E8A-4147-A177-3AD203B41FA5}">
                      <a16:colId xmlns:a16="http://schemas.microsoft.com/office/drawing/2014/main" val="20003"/>
                    </a:ext>
                  </a:extLst>
                </a:gridCol>
                <a:gridCol w="1989799">
                  <a:extLst>
                    <a:ext uri="{9D8B030D-6E8A-4147-A177-3AD203B41FA5}">
                      <a16:colId xmlns:a16="http://schemas.microsoft.com/office/drawing/2014/main" val="20004"/>
                    </a:ext>
                  </a:extLst>
                </a:gridCol>
              </a:tblGrid>
              <a:tr h="516717">
                <a:tc>
                  <a:txBody>
                    <a:bodyPr/>
                    <a:lstStyle/>
                    <a:p>
                      <a:pPr algn="ctr"/>
                      <a:r>
                        <a:rPr lang="en-US" sz="1100" dirty="0" smtClean="0"/>
                        <a:t>Type of Benefit</a:t>
                      </a:r>
                      <a:endParaRPr lang="en-US" sz="1100" dirty="0"/>
                    </a:p>
                  </a:txBody>
                  <a:tcPr anchor="ctr"/>
                </a:tc>
                <a:tc>
                  <a:txBody>
                    <a:bodyPr/>
                    <a:lstStyle/>
                    <a:p>
                      <a:pPr algn="ctr"/>
                      <a:r>
                        <a:rPr lang="en-US" sz="1100" dirty="0" smtClean="0"/>
                        <a:t>Basis</a:t>
                      </a:r>
                      <a:endParaRPr lang="en-US" sz="1100" dirty="0"/>
                    </a:p>
                  </a:txBody>
                  <a:tcPr anchor="ctr"/>
                </a:tc>
                <a:tc>
                  <a:txBody>
                    <a:bodyPr/>
                    <a:lstStyle/>
                    <a:p>
                      <a:pPr algn="ctr"/>
                      <a:r>
                        <a:rPr lang="en-US" sz="1100" dirty="0" smtClean="0"/>
                        <a:t>2017 Actual Dollars</a:t>
                      </a:r>
                      <a:endParaRPr lang="en-US" sz="1100" dirty="0"/>
                    </a:p>
                  </a:txBody>
                  <a:tcPr anchor="ctr"/>
                </a:tc>
                <a:tc>
                  <a:txBody>
                    <a:bodyPr/>
                    <a:lstStyle/>
                    <a:p>
                      <a:pPr algn="ctr"/>
                      <a:endParaRPr lang="en-US" sz="1100" dirty="0"/>
                    </a:p>
                  </a:txBody>
                  <a:tcPr anchor="ctr"/>
                </a:tc>
                <a:tc>
                  <a:txBody>
                    <a:bodyPr/>
                    <a:lstStyle/>
                    <a:p>
                      <a:pPr algn="ctr"/>
                      <a:r>
                        <a:rPr lang="en-US" sz="1100" dirty="0" smtClean="0"/>
                        <a:t>2019 Forecast</a:t>
                      </a:r>
                      <a:r>
                        <a:rPr lang="en-US" sz="1100" baseline="0" dirty="0" smtClean="0"/>
                        <a:t> Dollars</a:t>
                      </a:r>
                      <a:endParaRPr lang="en-US" sz="1100" dirty="0"/>
                    </a:p>
                  </a:txBody>
                  <a:tcPr anchor="ctr"/>
                </a:tc>
                <a:extLst>
                  <a:ext uri="{0D108BD9-81ED-4DB2-BD59-A6C34878D82A}">
                    <a16:rowId xmlns:a16="http://schemas.microsoft.com/office/drawing/2014/main" val="10000"/>
                  </a:ext>
                </a:extLst>
              </a:tr>
              <a:tr h="0">
                <a:tc>
                  <a:txBody>
                    <a:bodyPr/>
                    <a:lstStyle/>
                    <a:p>
                      <a:pPr algn="l"/>
                      <a:r>
                        <a:rPr lang="en-US" sz="1100" dirty="0" smtClean="0"/>
                        <a:t>Healthcare</a:t>
                      </a:r>
                      <a:endParaRPr lang="en-US" sz="1100" dirty="0"/>
                    </a:p>
                  </a:txBody>
                  <a:tcPr anchor="ctr"/>
                </a:tc>
                <a:tc>
                  <a:txBody>
                    <a:bodyPr/>
                    <a:lstStyle/>
                    <a:p>
                      <a:pPr algn="ctr"/>
                      <a:r>
                        <a:rPr lang="en-US" sz="1100" dirty="0" smtClean="0"/>
                        <a:t>Contribution per FTE</a:t>
                      </a:r>
                      <a:endParaRPr lang="en-US" sz="1100" dirty="0"/>
                    </a:p>
                  </a:txBody>
                  <a:tcPr anchor="ctr"/>
                </a:tc>
                <a:tc>
                  <a:txBody>
                    <a:bodyPr/>
                    <a:lstStyle/>
                    <a:p>
                      <a:pPr algn="ctr"/>
                      <a:r>
                        <a:rPr lang="en-US" sz="1100" dirty="0" smtClean="0"/>
                        <a:t>$110,535,000</a:t>
                      </a:r>
                    </a:p>
                  </a:txBody>
                  <a:tcPr anchor="ctr"/>
                </a:tc>
                <a:tc>
                  <a:txBody>
                    <a:bodyPr/>
                    <a:lstStyle/>
                    <a:p>
                      <a:pPr algn="ctr"/>
                      <a:endParaRPr lang="en-US" sz="1100" dirty="0"/>
                    </a:p>
                  </a:txBody>
                  <a:tcPr anchor="ctr"/>
                </a:tc>
                <a:tc>
                  <a:txBody>
                    <a:bodyPr/>
                    <a:lstStyle/>
                    <a:p>
                      <a:pPr algn="ctr"/>
                      <a:r>
                        <a:rPr lang="en-US" sz="1100" dirty="0" smtClean="0"/>
                        <a:t>$124,696,000</a:t>
                      </a:r>
                      <a:endParaRPr lang="en-US" sz="1100" dirty="0"/>
                    </a:p>
                  </a:txBody>
                  <a:tcPr anchor="ctr"/>
                </a:tc>
                <a:extLst>
                  <a:ext uri="{0D108BD9-81ED-4DB2-BD59-A6C34878D82A}">
                    <a16:rowId xmlns:a16="http://schemas.microsoft.com/office/drawing/2014/main" val="10001"/>
                  </a:ext>
                </a:extLst>
              </a:tr>
              <a:tr h="226995">
                <a:tc>
                  <a:txBody>
                    <a:bodyPr/>
                    <a:lstStyle/>
                    <a:p>
                      <a:pPr algn="l"/>
                      <a:r>
                        <a:rPr lang="en-US" sz="1100" dirty="0" smtClean="0"/>
                        <a:t>Social Security</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49,415,000</a:t>
                      </a:r>
                      <a:endParaRPr lang="en-US" sz="1100" dirty="0"/>
                    </a:p>
                  </a:txBody>
                  <a:tcPr anchor="ctr"/>
                </a:tc>
                <a:tc>
                  <a:txBody>
                    <a:bodyPr/>
                    <a:lstStyle/>
                    <a:p>
                      <a:pPr algn="ctr"/>
                      <a:endParaRPr lang="en-US" sz="1100" dirty="0"/>
                    </a:p>
                  </a:txBody>
                  <a:tcPr anchor="ctr"/>
                </a:tc>
                <a:tc>
                  <a:txBody>
                    <a:bodyPr/>
                    <a:lstStyle/>
                    <a:p>
                      <a:pPr algn="ctr"/>
                      <a:r>
                        <a:rPr lang="en-US" sz="1100" dirty="0" smtClean="0"/>
                        <a:t>54,080,000</a:t>
                      </a:r>
                      <a:endParaRPr lang="en-US" sz="1100" dirty="0"/>
                    </a:p>
                  </a:txBody>
                  <a:tcPr anchor="ctr"/>
                </a:tc>
                <a:extLst>
                  <a:ext uri="{0D108BD9-81ED-4DB2-BD59-A6C34878D82A}">
                    <a16:rowId xmlns:a16="http://schemas.microsoft.com/office/drawing/2014/main" val="10002"/>
                  </a:ext>
                </a:extLst>
              </a:tr>
              <a:tr h="220466">
                <a:tc>
                  <a:txBody>
                    <a:bodyPr/>
                    <a:lstStyle/>
                    <a:p>
                      <a:pPr algn="l"/>
                      <a:r>
                        <a:rPr lang="en-US" sz="1100" dirty="0" smtClean="0"/>
                        <a:t>UWRP Retirement</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52,082,000</a:t>
                      </a:r>
                      <a:endParaRPr lang="en-US" sz="1100" dirty="0"/>
                    </a:p>
                  </a:txBody>
                  <a:tcPr anchor="ctr"/>
                </a:tc>
                <a:tc>
                  <a:txBody>
                    <a:bodyPr/>
                    <a:lstStyle/>
                    <a:p>
                      <a:pPr algn="ctr"/>
                      <a:endParaRPr lang="en-US" sz="1100" dirty="0"/>
                    </a:p>
                  </a:txBody>
                  <a:tcPr anchor="ctr"/>
                </a:tc>
                <a:tc>
                  <a:txBody>
                    <a:bodyPr/>
                    <a:lstStyle/>
                    <a:p>
                      <a:pPr algn="ctr"/>
                      <a:r>
                        <a:rPr lang="en-US" sz="1100" dirty="0" smtClean="0"/>
                        <a:t>56,999,000</a:t>
                      </a:r>
                      <a:endParaRPr lang="en-US" sz="1100" dirty="0"/>
                    </a:p>
                  </a:txBody>
                  <a:tcPr anchor="ctr"/>
                </a:tc>
                <a:extLst>
                  <a:ext uri="{0D108BD9-81ED-4DB2-BD59-A6C34878D82A}">
                    <a16:rowId xmlns:a16="http://schemas.microsoft.com/office/drawing/2014/main" val="10003"/>
                  </a:ext>
                </a:extLst>
              </a:tr>
              <a:tr h="220466">
                <a:tc>
                  <a:txBody>
                    <a:bodyPr/>
                    <a:lstStyle/>
                    <a:p>
                      <a:pPr algn="l"/>
                      <a:r>
                        <a:rPr lang="en-US" sz="1100" dirty="0" smtClean="0"/>
                        <a:t>UWRP Supplemental</a:t>
                      </a:r>
                      <a:endParaRPr lang="en-US" sz="1100" dirty="0"/>
                    </a:p>
                  </a:txBody>
                  <a:tcPr anchor="ctr"/>
                </a:tc>
                <a:tc>
                  <a:txBody>
                    <a:bodyPr/>
                    <a:lstStyle/>
                    <a:p>
                      <a:pPr algn="ctr"/>
                      <a:r>
                        <a:rPr lang="en-US" sz="1100" dirty="0" smtClean="0"/>
                        <a:t>Annual</a:t>
                      </a:r>
                      <a:r>
                        <a:rPr lang="en-US" sz="1100" baseline="0" dirty="0" smtClean="0"/>
                        <a:t> required funding</a:t>
                      </a:r>
                      <a:endParaRPr lang="en-US" sz="1100" dirty="0"/>
                    </a:p>
                  </a:txBody>
                  <a:tcPr anchor="ctr"/>
                </a:tc>
                <a:tc>
                  <a:txBody>
                    <a:bodyPr/>
                    <a:lstStyle/>
                    <a:p>
                      <a:pPr algn="ctr"/>
                      <a:r>
                        <a:rPr lang="en-US" sz="1100" dirty="0" smtClean="0"/>
                        <a:t>29,816,000</a:t>
                      </a:r>
                      <a:endParaRPr lang="en-US" sz="1100" dirty="0"/>
                    </a:p>
                  </a:txBody>
                  <a:tcPr anchor="ctr"/>
                </a:tc>
                <a:tc>
                  <a:txBody>
                    <a:bodyPr/>
                    <a:lstStyle/>
                    <a:p>
                      <a:pPr algn="ctr"/>
                      <a:endParaRPr lang="en-US" sz="1100" dirty="0"/>
                    </a:p>
                  </a:txBody>
                  <a:tcPr anchor="ctr"/>
                </a:tc>
                <a:tc>
                  <a:txBody>
                    <a:bodyPr/>
                    <a:lstStyle/>
                    <a:p>
                      <a:pPr algn="ctr"/>
                      <a:r>
                        <a:rPr lang="en-US" sz="1100" dirty="0" smtClean="0"/>
                        <a:t>29,816,000</a:t>
                      </a:r>
                      <a:endParaRPr lang="en-US" sz="1100" dirty="0"/>
                    </a:p>
                  </a:txBody>
                  <a:tcPr anchor="ctr"/>
                </a:tc>
                <a:extLst>
                  <a:ext uri="{0D108BD9-81ED-4DB2-BD59-A6C34878D82A}">
                    <a16:rowId xmlns:a16="http://schemas.microsoft.com/office/drawing/2014/main" val="10004"/>
                  </a:ext>
                </a:extLst>
              </a:tr>
              <a:tr h="220466">
                <a:tc>
                  <a:txBody>
                    <a:bodyPr/>
                    <a:lstStyle/>
                    <a:p>
                      <a:pPr algn="l"/>
                      <a:r>
                        <a:rPr lang="en-US" sz="1100" dirty="0" smtClean="0"/>
                        <a:t>PERS</a:t>
                      </a:r>
                      <a:r>
                        <a:rPr lang="en-US" sz="1100" baseline="0" dirty="0" smtClean="0"/>
                        <a:t> Retirement</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19,752,000</a:t>
                      </a:r>
                      <a:endParaRPr lang="en-US" sz="1100" dirty="0"/>
                    </a:p>
                  </a:txBody>
                  <a:tcPr anchor="ctr"/>
                </a:tc>
                <a:tc>
                  <a:txBody>
                    <a:bodyPr/>
                    <a:lstStyle/>
                    <a:p>
                      <a:pPr algn="ctr"/>
                      <a:endParaRPr lang="en-US" sz="1100" dirty="0"/>
                    </a:p>
                  </a:txBody>
                  <a:tcPr anchor="ctr"/>
                </a:tc>
                <a:tc>
                  <a:txBody>
                    <a:bodyPr/>
                    <a:lstStyle/>
                    <a:p>
                      <a:pPr algn="ctr"/>
                      <a:r>
                        <a:rPr lang="en-US" sz="1100" dirty="0" smtClean="0"/>
                        <a:t>24,208,000</a:t>
                      </a:r>
                      <a:endParaRPr lang="en-US" sz="1100" dirty="0"/>
                    </a:p>
                  </a:txBody>
                  <a:tcPr anchor="ctr"/>
                </a:tc>
                <a:extLst>
                  <a:ext uri="{0D108BD9-81ED-4DB2-BD59-A6C34878D82A}">
                    <a16:rowId xmlns:a16="http://schemas.microsoft.com/office/drawing/2014/main" val="10005"/>
                  </a:ext>
                </a:extLst>
              </a:tr>
              <a:tr h="220466">
                <a:tc>
                  <a:txBody>
                    <a:bodyPr/>
                    <a:lstStyle/>
                    <a:p>
                      <a:pPr algn="l"/>
                      <a:r>
                        <a:rPr lang="en-US" sz="1100" dirty="0" smtClean="0"/>
                        <a:t>Medicare</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12,242,000</a:t>
                      </a:r>
                      <a:endParaRPr lang="en-US" sz="1100" dirty="0"/>
                    </a:p>
                  </a:txBody>
                  <a:tcPr anchor="ctr"/>
                </a:tc>
                <a:tc>
                  <a:txBody>
                    <a:bodyPr/>
                    <a:lstStyle/>
                    <a:p>
                      <a:pPr algn="ctr"/>
                      <a:endParaRPr lang="en-US" sz="1100" dirty="0"/>
                    </a:p>
                  </a:txBody>
                  <a:tcPr anchor="ctr"/>
                </a:tc>
                <a:tc>
                  <a:txBody>
                    <a:bodyPr/>
                    <a:lstStyle/>
                    <a:p>
                      <a:pPr algn="ctr"/>
                      <a:r>
                        <a:rPr lang="en-US" sz="1100" dirty="0" smtClean="0"/>
                        <a:t>13,397,000</a:t>
                      </a:r>
                      <a:endParaRPr lang="en-US" sz="1100" dirty="0"/>
                    </a:p>
                  </a:txBody>
                  <a:tcPr anchor="ctr"/>
                </a:tc>
                <a:extLst>
                  <a:ext uri="{0D108BD9-81ED-4DB2-BD59-A6C34878D82A}">
                    <a16:rowId xmlns:a16="http://schemas.microsoft.com/office/drawing/2014/main" val="10006"/>
                  </a:ext>
                </a:extLst>
              </a:tr>
              <a:tr h="344478">
                <a:tc>
                  <a:txBody>
                    <a:bodyPr/>
                    <a:lstStyle/>
                    <a:p>
                      <a:pPr algn="l"/>
                      <a:r>
                        <a:rPr lang="en-US" sz="1100" dirty="0" smtClean="0"/>
                        <a:t>Unemployment, Workers’ Compensation,</a:t>
                      </a:r>
                      <a:r>
                        <a:rPr lang="en-US" sz="1100" baseline="0" dirty="0" smtClean="0"/>
                        <a:t> etc.</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14,483,000</a:t>
                      </a:r>
                      <a:endParaRPr lang="en-US"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US" sz="1100" dirty="0"/>
                    </a:p>
                  </a:txBody>
                  <a:tcPr anchor="ctr"/>
                </a:tc>
                <a:tc>
                  <a:txBody>
                    <a:bodyPr/>
                    <a:lstStyle/>
                    <a:p>
                      <a:pPr algn="ctr"/>
                      <a:r>
                        <a:rPr lang="en-US" sz="1100" dirty="0" smtClean="0"/>
                        <a:t>15,850,000</a:t>
                      </a:r>
                      <a:endParaRPr lang="en-US" sz="1100" dirty="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44478">
                <a:tc>
                  <a:txBody>
                    <a:bodyPr/>
                    <a:lstStyle/>
                    <a:p>
                      <a:pPr algn="ctr"/>
                      <a:r>
                        <a:rPr lang="en-US" sz="1100" b="1" dirty="0" smtClean="0"/>
                        <a:t>Total Benefit Dollars</a:t>
                      </a:r>
                      <a:endParaRPr lang="en-US" sz="1100" b="1" dirty="0"/>
                    </a:p>
                  </a:txBody>
                  <a:tcPr anchor="ctr"/>
                </a:tc>
                <a:tc>
                  <a:txBody>
                    <a:bodyPr/>
                    <a:lstStyle/>
                    <a:p>
                      <a:pPr algn="ctr"/>
                      <a:endParaRPr lang="en-US" sz="1100" dirty="0"/>
                    </a:p>
                  </a:txBody>
                  <a:tcPr anchor="ctr"/>
                </a:tc>
                <a:tc>
                  <a:txBody>
                    <a:bodyPr/>
                    <a:lstStyle/>
                    <a:p>
                      <a:pPr algn="ctr"/>
                      <a:r>
                        <a:rPr lang="en-US" sz="1100" b="1" u="none" dirty="0" smtClean="0"/>
                        <a:t>288,325,000</a:t>
                      </a:r>
                      <a:endParaRPr lang="en-US" sz="1100" b="1" u="none"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b="1" dirty="0"/>
                    </a:p>
                  </a:txBody>
                  <a:tcPr anchor="ctr"/>
                </a:tc>
                <a:tc>
                  <a:txBody>
                    <a:bodyPr/>
                    <a:lstStyle/>
                    <a:p>
                      <a:pPr algn="ctr"/>
                      <a:r>
                        <a:rPr lang="en-US" sz="1100" b="1" dirty="0" smtClean="0"/>
                        <a:t>319,046,000</a:t>
                      </a:r>
                      <a:endParaRPr lang="en-US" sz="11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44478">
                <a:tc>
                  <a:txBody>
                    <a:bodyPr/>
                    <a:lstStyle/>
                    <a:p>
                      <a:pPr algn="ctr"/>
                      <a:r>
                        <a:rPr lang="en-US" sz="1100" b="1" dirty="0" smtClean="0"/>
                        <a:t>Total Salaries</a:t>
                      </a:r>
                      <a:endParaRPr lang="en-US" sz="1100" b="1" dirty="0"/>
                    </a:p>
                  </a:txBody>
                  <a:tcPr anchor="ctr"/>
                </a:tc>
                <a:tc>
                  <a:txBody>
                    <a:bodyPr/>
                    <a:lstStyle/>
                    <a:p>
                      <a:pPr algn="ctr"/>
                      <a:endParaRPr lang="en-US" sz="1100" dirty="0"/>
                    </a:p>
                  </a:txBody>
                  <a:tcPr anchor="ctr"/>
                </a:tc>
                <a:tc>
                  <a:txBody>
                    <a:bodyPr/>
                    <a:lstStyle/>
                    <a:p>
                      <a:pPr algn="ctr"/>
                      <a:r>
                        <a:rPr lang="en-US" sz="1100" b="1" dirty="0" smtClean="0"/>
                        <a:t>886,012,000</a:t>
                      </a:r>
                      <a:endParaRPr lang="en-US" sz="11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b="1" dirty="0"/>
                    </a:p>
                  </a:txBody>
                  <a:tcPr anchor="ctr"/>
                </a:tc>
                <a:tc>
                  <a:txBody>
                    <a:bodyPr/>
                    <a:lstStyle/>
                    <a:p>
                      <a:pPr algn="ctr"/>
                      <a:r>
                        <a:rPr lang="en-US" sz="1100" b="1" dirty="0" smtClean="0"/>
                        <a:t>969,654,000</a:t>
                      </a:r>
                      <a:endParaRPr lang="en-US" sz="11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44478">
                <a:tc>
                  <a:txBody>
                    <a:bodyPr/>
                    <a:lstStyle/>
                    <a:p>
                      <a:pPr algn="ctr"/>
                      <a:endParaRPr lang="en-US" sz="1100" dirty="0"/>
                    </a:p>
                  </a:txBody>
                  <a:tcPr anchor="ctr"/>
                </a:tc>
                <a:tc>
                  <a:txBody>
                    <a:bodyPr/>
                    <a:lstStyle/>
                    <a:p>
                      <a:pPr algn="ctr"/>
                      <a:endParaRPr lang="en-US" sz="1100" dirty="0"/>
                    </a:p>
                  </a:txBody>
                  <a:tcPr anchor="ctr"/>
                </a:tc>
                <a:tc>
                  <a:txBody>
                    <a:bodyPr/>
                    <a:lstStyle/>
                    <a:p>
                      <a:pPr algn="r"/>
                      <a:r>
                        <a:rPr lang="en-US" sz="1100" b="1" dirty="0" smtClean="0"/>
                        <a:t>Professional  “Core” Rate=</a:t>
                      </a:r>
                      <a:endParaRPr lang="en-US" sz="1100" b="1" dirty="0"/>
                    </a:p>
                  </a:txBody>
                  <a:tcPr anchor="ctr">
                    <a:lnT w="12700" cap="flat" cmpd="sng" algn="ctr">
                      <a:solidFill>
                        <a:schemeClr val="tx1"/>
                      </a:solidFill>
                      <a:prstDash val="solid"/>
                      <a:round/>
                      <a:headEnd type="none" w="med" len="med"/>
                      <a:tailEnd type="none" w="med" len="med"/>
                    </a:lnT>
                  </a:tcPr>
                </a:tc>
                <a:tc>
                  <a:txBody>
                    <a:bodyPr/>
                    <a:lstStyle/>
                    <a:p>
                      <a:pPr algn="ctr"/>
                      <a:endParaRPr lang="en-US" sz="1100" b="1" dirty="0"/>
                    </a:p>
                  </a:txBody>
                  <a:tcPr anchor="ctr">
                    <a:lnR w="12700" cap="flat" cmpd="sng" algn="ctr">
                      <a:solidFill>
                        <a:schemeClr val="tx1"/>
                      </a:solidFill>
                      <a:prstDash val="solid"/>
                      <a:round/>
                      <a:headEnd type="none" w="med" len="med"/>
                      <a:tailEnd type="none" w="med" len="med"/>
                    </a:lnR>
                  </a:tcPr>
                </a:tc>
                <a:tc>
                  <a:txBody>
                    <a:bodyPr/>
                    <a:lstStyle/>
                    <a:p>
                      <a:pPr algn="ctr"/>
                      <a:r>
                        <a:rPr lang="en-US" sz="1100" b="1" dirty="0" smtClean="0"/>
                        <a:t>32.9%</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5" name="TextBox 4"/>
          <p:cNvSpPr txBox="1"/>
          <p:nvPr/>
        </p:nvSpPr>
        <p:spPr>
          <a:xfrm>
            <a:off x="457200" y="1600200"/>
            <a:ext cx="8382000" cy="1000274"/>
          </a:xfrm>
          <a:prstGeom prst="rect">
            <a:avLst/>
          </a:prstGeom>
          <a:noFill/>
        </p:spPr>
        <p:txBody>
          <a:bodyPr wrap="square" rtlCol="0">
            <a:spAutoFit/>
          </a:bodyPr>
          <a:lstStyle/>
          <a:p>
            <a:r>
              <a:rPr lang="en-US" sz="1400" dirty="0"/>
              <a:t>Actual salaries and benefit costs from two </a:t>
            </a:r>
            <a:r>
              <a:rPr lang="en-US" sz="1400" dirty="0" smtClean="0"/>
              <a:t>years </a:t>
            </a:r>
            <a:r>
              <a:rPr lang="en-US" sz="1400" dirty="0"/>
              <a:t>prior (and any other available information) are used to forecast salaries and benefit costs to be incurred during the payroll load period.</a:t>
            </a:r>
            <a:endParaRPr lang="en-US" sz="1400" dirty="0" smtClean="0"/>
          </a:p>
          <a:p>
            <a:endParaRPr lang="en-US" sz="300" dirty="0" smtClean="0"/>
          </a:p>
          <a:p>
            <a:pPr algn="ctr"/>
            <a:r>
              <a:rPr lang="en-US" sz="1400" b="1" dirty="0" smtClean="0"/>
              <a:t>Forecast Benefits / Forecast Salaries  =  Payroll Load Rate</a:t>
            </a:r>
            <a:endParaRPr lang="en-US" sz="1400" dirty="0" smtClean="0"/>
          </a:p>
          <a:p>
            <a:r>
              <a:rPr lang="en-US" sz="1400" dirty="0" smtClean="0"/>
              <a:t>For example (Professional Staff): </a:t>
            </a:r>
            <a:endParaRPr lang="en-US" sz="1400" dirty="0"/>
          </a:p>
        </p:txBody>
      </p:sp>
      <p:sp>
        <p:nvSpPr>
          <p:cNvPr id="10" name="Slide Number Placeholder 9"/>
          <p:cNvSpPr>
            <a:spLocks noGrp="1"/>
          </p:cNvSpPr>
          <p:nvPr>
            <p:ph type="sldNum" sz="quarter" idx="12"/>
          </p:nvPr>
        </p:nvSpPr>
        <p:spPr>
          <a:xfrm>
            <a:off x="6934200" y="6400800"/>
            <a:ext cx="2133600" cy="365125"/>
          </a:xfrm>
        </p:spPr>
        <p:txBody>
          <a:bodyPr/>
          <a:lstStyle/>
          <a:p>
            <a:fld id="{F64EF030-C261-4584-8643-06CE666F7AFE}" type="slidenum">
              <a:rPr lang="en-US" smtClean="0"/>
              <a:t>6</a:t>
            </a:fld>
            <a:endParaRPr lang="en-US" dirty="0"/>
          </a:p>
        </p:txBody>
      </p:sp>
    </p:spTree>
    <p:extLst>
      <p:ext uri="{BB962C8B-B14F-4D97-AF65-F5344CB8AC3E}">
        <p14:creationId xmlns:p14="http://schemas.microsoft.com/office/powerpoint/2010/main" val="2447983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PAYROLL LOAD RATE </a:t>
            </a:r>
            <a:r>
              <a:rPr lang="en-US" dirty="0" smtClean="0"/>
              <a:t/>
            </a:r>
            <a:br>
              <a:rPr lang="en-US" dirty="0" smtClean="0"/>
            </a:br>
            <a:r>
              <a:rPr lang="en-US" sz="2200" dirty="0" smtClean="0"/>
              <a:t>"</a:t>
            </a:r>
            <a:r>
              <a:rPr lang="en-US" sz="2200" dirty="0"/>
              <a:t>PRIOR YEAR OVER/UNDER" COMPONENT OF THE RATE</a:t>
            </a:r>
          </a:p>
        </p:txBody>
      </p:sp>
      <p:sp>
        <p:nvSpPr>
          <p:cNvPr id="6" name="Content Placeholder 5"/>
          <p:cNvSpPr>
            <a:spLocks noGrp="1"/>
          </p:cNvSpPr>
          <p:nvPr>
            <p:ph sz="half" idx="2"/>
          </p:nvPr>
        </p:nvSpPr>
        <p:spPr>
          <a:xfrm>
            <a:off x="381000" y="1600200"/>
            <a:ext cx="8413072" cy="1143000"/>
          </a:xfrm>
        </p:spPr>
        <p:txBody>
          <a:bodyPr>
            <a:noAutofit/>
          </a:bodyPr>
          <a:lstStyle/>
          <a:p>
            <a:pPr marL="114300" indent="0">
              <a:buNone/>
            </a:pPr>
            <a:r>
              <a:rPr lang="en-US" sz="1200" dirty="0"/>
              <a:t>The purpose of the prior year over/under is to adjust current period rates for over/under recoveries experienced TWO years prior. To the extent that the prior year difference relates to an adjustment to the rates intended to recover a prior year difference, the impact is eliminated by bringing in the over/under from FOUR years </a:t>
            </a:r>
            <a:r>
              <a:rPr lang="en-US" sz="1200" dirty="0" smtClean="0"/>
              <a:t>prior.</a:t>
            </a:r>
          </a:p>
          <a:p>
            <a:pPr marL="114300" indent="0">
              <a:buNone/>
            </a:pPr>
            <a:endParaRPr lang="en-US" sz="600" dirty="0" smtClean="0"/>
          </a:p>
          <a:p>
            <a:pPr marL="114300" indent="0">
              <a:buNone/>
            </a:pPr>
            <a:r>
              <a:rPr lang="en-US" sz="1200" dirty="0"/>
              <a:t>Total "prior year over/under" impact on payroll load rates is the combination of these two </a:t>
            </a:r>
            <a:r>
              <a:rPr lang="en-US" sz="1200" dirty="0" smtClean="0"/>
              <a:t>items. For example:</a:t>
            </a:r>
            <a:endParaRPr lang="en-US" sz="1200" dirty="0"/>
          </a:p>
        </p:txBody>
      </p:sp>
      <p:sp>
        <p:nvSpPr>
          <p:cNvPr id="11" name="Slide Number Placeholder 10"/>
          <p:cNvSpPr>
            <a:spLocks noGrp="1"/>
          </p:cNvSpPr>
          <p:nvPr>
            <p:ph type="sldNum" sz="quarter" idx="12"/>
          </p:nvPr>
        </p:nvSpPr>
        <p:spPr>
          <a:xfrm>
            <a:off x="6934200" y="6418262"/>
            <a:ext cx="2133600" cy="365125"/>
          </a:xfrm>
        </p:spPr>
        <p:txBody>
          <a:bodyPr/>
          <a:lstStyle/>
          <a:p>
            <a:fld id="{F64EF030-C261-4584-8643-06CE666F7AFE}" type="slidenum">
              <a:rPr lang="en-US" smtClean="0"/>
              <a:t>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352" y="2876007"/>
            <a:ext cx="8402223" cy="3600953"/>
          </a:xfrm>
          <a:prstGeom prst="rect">
            <a:avLst/>
          </a:prstGeom>
        </p:spPr>
      </p:pic>
    </p:spTree>
    <p:extLst>
      <p:ext uri="{BB962C8B-B14F-4D97-AF65-F5344CB8AC3E}">
        <p14:creationId xmlns:p14="http://schemas.microsoft.com/office/powerpoint/2010/main" val="2166479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Payroll Load Rate</a:t>
            </a:r>
            <a:br>
              <a:rPr lang="en-US" dirty="0"/>
            </a:br>
            <a:r>
              <a:rPr lang="en-US" sz="2700" dirty="0" smtClean="0"/>
              <a:t>Impact on 2019 Estimated Rates</a:t>
            </a:r>
            <a:endParaRPr lang="en-US" sz="2700" dirty="0"/>
          </a:p>
        </p:txBody>
      </p:sp>
      <p:sp>
        <p:nvSpPr>
          <p:cNvPr id="4" name="Slide Number Placeholder 3"/>
          <p:cNvSpPr>
            <a:spLocks noGrp="1"/>
          </p:cNvSpPr>
          <p:nvPr>
            <p:ph type="sldNum" sz="quarter" idx="12"/>
          </p:nvPr>
        </p:nvSpPr>
        <p:spPr>
          <a:xfrm>
            <a:off x="6934200" y="6400800"/>
            <a:ext cx="2133600" cy="365125"/>
          </a:xfrm>
        </p:spPr>
        <p:txBody>
          <a:bodyPr/>
          <a:lstStyle/>
          <a:p>
            <a:fld id="{F64EF030-C261-4584-8643-06CE666F7AFE}" type="slidenum">
              <a:rPr lang="en-US" smtClean="0"/>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57517313"/>
              </p:ext>
            </p:extLst>
          </p:nvPr>
        </p:nvGraphicFramePr>
        <p:xfrm>
          <a:off x="561550" y="1851110"/>
          <a:ext cx="7989828" cy="4146378"/>
        </p:xfrm>
        <a:graphic>
          <a:graphicData uri="http://schemas.openxmlformats.org/drawingml/2006/table">
            <a:tbl>
              <a:tblPr>
                <a:tableStyleId>{5C22544A-7EE6-4342-B048-85BDC9FD1C3A}</a:tableStyleId>
              </a:tblPr>
              <a:tblGrid>
                <a:gridCol w="2093239">
                  <a:extLst>
                    <a:ext uri="{9D8B030D-6E8A-4147-A177-3AD203B41FA5}">
                      <a16:colId xmlns:a16="http://schemas.microsoft.com/office/drawing/2014/main" val="20000"/>
                    </a:ext>
                  </a:extLst>
                </a:gridCol>
                <a:gridCol w="1030961">
                  <a:extLst>
                    <a:ext uri="{9D8B030D-6E8A-4147-A177-3AD203B41FA5}">
                      <a16:colId xmlns:a16="http://schemas.microsoft.com/office/drawing/2014/main" val="20001"/>
                    </a:ext>
                  </a:extLst>
                </a:gridCol>
                <a:gridCol w="653779">
                  <a:extLst>
                    <a:ext uri="{9D8B030D-6E8A-4147-A177-3AD203B41FA5}">
                      <a16:colId xmlns:a16="http://schemas.microsoft.com/office/drawing/2014/main" val="20002"/>
                    </a:ext>
                  </a:extLst>
                </a:gridCol>
                <a:gridCol w="842370">
                  <a:extLst>
                    <a:ext uri="{9D8B030D-6E8A-4147-A177-3AD203B41FA5}">
                      <a16:colId xmlns:a16="http://schemas.microsoft.com/office/drawing/2014/main" val="20003"/>
                    </a:ext>
                  </a:extLst>
                </a:gridCol>
                <a:gridCol w="842370">
                  <a:extLst>
                    <a:ext uri="{9D8B030D-6E8A-4147-A177-3AD203B41FA5}">
                      <a16:colId xmlns:a16="http://schemas.microsoft.com/office/drawing/2014/main" val="20004"/>
                    </a:ext>
                  </a:extLst>
                </a:gridCol>
                <a:gridCol w="842370">
                  <a:extLst>
                    <a:ext uri="{9D8B030D-6E8A-4147-A177-3AD203B41FA5}">
                      <a16:colId xmlns:a16="http://schemas.microsoft.com/office/drawing/2014/main" val="20005"/>
                    </a:ext>
                  </a:extLst>
                </a:gridCol>
                <a:gridCol w="798583">
                  <a:extLst>
                    <a:ext uri="{9D8B030D-6E8A-4147-A177-3AD203B41FA5}">
                      <a16:colId xmlns:a16="http://schemas.microsoft.com/office/drawing/2014/main" val="20006"/>
                    </a:ext>
                  </a:extLst>
                </a:gridCol>
                <a:gridCol w="886156">
                  <a:extLst>
                    <a:ext uri="{9D8B030D-6E8A-4147-A177-3AD203B41FA5}">
                      <a16:colId xmlns:a16="http://schemas.microsoft.com/office/drawing/2014/main" val="20007"/>
                    </a:ext>
                  </a:extLst>
                </a:gridCol>
              </a:tblGrid>
              <a:tr h="292027">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tcPr>
                </a:tc>
                <a:tc>
                  <a:txBody>
                    <a:bodyPr/>
                    <a:lstStyle/>
                    <a:p>
                      <a:pPr algn="ctr" fontAlgn="b"/>
                      <a:endParaRPr lang="en-US" sz="1050" b="0" i="0" u="none" strike="noStrike" dirty="0" smtClean="0">
                        <a:solidFill>
                          <a:srgbClr val="000000"/>
                        </a:solidFill>
                        <a:effectLst/>
                        <a:latin typeface="+mn-lt"/>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gridSpan="5">
                  <a:txBody>
                    <a:bodyPr/>
                    <a:lstStyle/>
                    <a:p>
                      <a:pPr algn="ctr" fontAlgn="b"/>
                      <a:r>
                        <a:rPr lang="en-US" sz="1050" b="0" i="0" u="none" strike="noStrike" dirty="0" smtClean="0">
                          <a:solidFill>
                            <a:srgbClr val="000000"/>
                          </a:solidFill>
                          <a:effectLst/>
                          <a:latin typeface="+mn-lt"/>
                        </a:rPr>
                        <a:t>Change in Assumptions</a:t>
                      </a:r>
                    </a:p>
                  </a:txBody>
                  <a:tcPr marL="6350" marR="6350" marT="6350" marB="0" anchor="b">
                    <a:lnL w="12700" cmpd="sng">
                      <a:noFill/>
                    </a:lnL>
                  </a:tcPr>
                </a:tc>
                <a:tc hMerge="1">
                  <a:txBody>
                    <a:bodyPr/>
                    <a:lstStyle/>
                    <a:p>
                      <a:pPr algn="l" fontAlgn="b"/>
                      <a:endParaRPr lang="en-US" sz="1050" b="0" i="0" u="none" strike="noStrike" dirty="0">
                        <a:solidFill>
                          <a:srgbClr val="000000"/>
                        </a:solidFill>
                        <a:effectLst/>
                        <a:latin typeface="+mn-lt"/>
                      </a:endParaRPr>
                    </a:p>
                  </a:txBody>
                  <a:tcPr marL="6350" marR="6350" marT="6350" marB="0" anchor="b"/>
                </a:tc>
                <a:tc hMerge="1">
                  <a:txBody>
                    <a:bodyPr/>
                    <a:lstStyle/>
                    <a:p>
                      <a:pPr algn="l" fontAlgn="b"/>
                      <a:endParaRPr lang="en-US" sz="1050" b="0" i="0" u="none" strike="noStrike" dirty="0">
                        <a:solidFill>
                          <a:srgbClr val="000000"/>
                        </a:solidFill>
                        <a:effectLst/>
                        <a:latin typeface="+mn-lt"/>
                      </a:endParaRPr>
                    </a:p>
                  </a:txBody>
                  <a:tcPr marL="6350" marR="6350" marT="6350" marB="0" anchor="b"/>
                </a:tc>
                <a:tc hMerge="1">
                  <a:txBody>
                    <a:bodyPr/>
                    <a:lstStyle/>
                    <a:p>
                      <a:pPr algn="l" fontAlgn="b"/>
                      <a:endParaRPr lang="en-US" sz="1050" b="0" i="0" u="none" strike="noStrike" dirty="0">
                        <a:solidFill>
                          <a:srgbClr val="000000"/>
                        </a:solidFill>
                        <a:effectLst/>
                        <a:latin typeface="+mn-lt"/>
                      </a:endParaRPr>
                    </a:p>
                  </a:txBody>
                  <a:tcPr marL="6350" marR="6350" marT="6350" marB="0" anchor="b"/>
                </a:tc>
                <a:tc hMerge="1">
                  <a:txBody>
                    <a:bodyPr/>
                    <a:lstStyle/>
                    <a:p>
                      <a:pPr algn="ctr" fontAlgn="b"/>
                      <a:endParaRPr lang="en-US" sz="1050" b="0" i="0" u="none" strike="noStrike" dirty="0">
                        <a:solidFill>
                          <a:srgbClr val="000000"/>
                        </a:solidFill>
                        <a:effectLst/>
                        <a:latin typeface="+mn-lt"/>
                      </a:endParaRPr>
                    </a:p>
                  </a:txBody>
                  <a:tcPr marL="6350" marR="6350" marT="6350" marB="0" anchor="b"/>
                </a:tc>
                <a:extLst>
                  <a:ext uri="{0D108BD9-81ED-4DB2-BD59-A6C34878D82A}">
                    <a16:rowId xmlns:a16="http://schemas.microsoft.com/office/drawing/2014/main" val="10000"/>
                  </a:ext>
                </a:extLst>
              </a:tr>
              <a:tr h="280670">
                <a:tc>
                  <a:txBody>
                    <a:bodyPr/>
                    <a:lstStyle/>
                    <a:p>
                      <a:pPr algn="ctr" fontAlgn="b"/>
                      <a:r>
                        <a:rPr lang="en-US" sz="1400" b="1" u="none" strike="noStrike" dirty="0" smtClean="0">
                          <a:effectLst/>
                          <a:latin typeface="+mn-lt"/>
                        </a:rPr>
                        <a:t>Total Load Rate</a:t>
                      </a:r>
                    </a:p>
                  </a:txBody>
                  <a:tcPr marL="6350" marR="6350" marT="6350" marB="0" anchor="b"/>
                </a:tc>
                <a:tc>
                  <a:txBody>
                    <a:bodyPr/>
                    <a:lstStyle/>
                    <a:p>
                      <a:pPr algn="ctr" fontAlgn="b"/>
                      <a:r>
                        <a:rPr lang="en-US" sz="1050" b="1" u="none" strike="noStrike" baseline="0" dirty="0" smtClean="0">
                          <a:effectLst/>
                          <a:latin typeface="+mn-lt"/>
                        </a:rPr>
                        <a:t>2019 (estimate)</a:t>
                      </a:r>
                    </a:p>
                  </a:txBody>
                  <a:tcPr marL="6350" marR="6350" marT="6350" marB="0" anchor="b">
                    <a:lnR w="12700" cmpd="sng">
                      <a:noFill/>
                    </a:lnR>
                    <a:lnB w="6350" cap="flat" cmpd="sng" algn="ctr">
                      <a:solidFill>
                        <a:schemeClr val="tx1"/>
                      </a:solidFill>
                      <a:prstDash val="solid"/>
                      <a:round/>
                      <a:headEnd type="none" w="med" len="med"/>
                      <a:tailEnd type="none" w="med" len="med"/>
                    </a:lnB>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u="none" strike="noStrike" dirty="0" smtClean="0">
                          <a:effectLst/>
                          <a:latin typeface="+mn-lt"/>
                        </a:rPr>
                        <a:t>Healthcare 2019</a:t>
                      </a:r>
                      <a:endParaRPr lang="en-US" sz="1050" b="1" i="0" u="none" strike="noStrike" dirty="0">
                        <a:solidFill>
                          <a:srgbClr val="000000"/>
                        </a:solidFill>
                        <a:effectLst/>
                        <a:latin typeface="+mn-lt"/>
                      </a:endParaRPr>
                    </a:p>
                  </a:txBody>
                  <a:tcPr marL="6350" marR="6350" marT="6350" marB="0" anchor="b">
                    <a:lnL w="12700" cmpd="sng">
                      <a:noFill/>
                    </a:lnL>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effectLst/>
                          <a:latin typeface="+mn-lt"/>
                        </a:rPr>
                        <a:t>Healthcare 2019</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effectLst/>
                          <a:latin typeface="+mn-lt"/>
                        </a:rPr>
                        <a:t>PERS       2019</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u="none" strike="noStrike" dirty="0" smtClean="0">
                          <a:effectLst/>
                          <a:latin typeface="+mn-lt"/>
                        </a:rPr>
                        <a:t>PERS       2019</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i="0" u="none" strike="noStrike" dirty="0" smtClean="0">
                          <a:solidFill>
                            <a:schemeClr val="dk1"/>
                          </a:solidFill>
                          <a:effectLst/>
                          <a:latin typeface="+mn-lt"/>
                        </a:rPr>
                        <a:t>Salary     2019</a:t>
                      </a:r>
                    </a:p>
                  </a:txBody>
                  <a:tcPr marL="6350" marR="6350" marT="6350" marB="0" anchor="b">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212531">
                <a:tc>
                  <a:txBody>
                    <a:bodyPr/>
                    <a:lstStyle/>
                    <a:p>
                      <a:pPr algn="ctr" fontAlgn="b"/>
                      <a:endParaRPr lang="en-US" sz="1050" b="1" i="0" u="none" strike="noStrike" dirty="0">
                        <a:solidFill>
                          <a:srgbClr val="000000"/>
                        </a:solidFill>
                        <a:effectLst/>
                        <a:latin typeface="+mn-lt"/>
                      </a:endParaRPr>
                    </a:p>
                  </a:txBody>
                  <a:tcPr marL="6350" marR="6350" marT="6350" marB="0" anchor="b"/>
                </a:tc>
                <a:tc>
                  <a:txBody>
                    <a:bodyPr/>
                    <a:lstStyle/>
                    <a:p>
                      <a:pPr algn="ctr" fontAlgn="b"/>
                      <a:endParaRPr lang="en-US" sz="1050" b="1" i="0" u="none" strike="noStrike">
                        <a:solidFill>
                          <a:srgbClr val="000000"/>
                        </a:solidFill>
                        <a:effectLst/>
                        <a:latin typeface="+mn-lt"/>
                      </a:endParaRPr>
                    </a:p>
                  </a:txBody>
                  <a:tcPr marL="6350" marR="6350" marT="6350" marB="0" anchor="b">
                    <a:lnR w="12700" cmpd="sng">
                      <a:noFill/>
                    </a:lnR>
                    <a:lnT w="6350" cap="flat" cmpd="sng" algn="ctr">
                      <a:solidFill>
                        <a:schemeClr val="tx1"/>
                      </a:solidFill>
                      <a:prstDash val="solid"/>
                      <a:round/>
                      <a:headEnd type="none" w="med" len="med"/>
                      <a:tailEnd type="none" w="med" len="med"/>
                    </a:lnT>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0002"/>
                  </a:ext>
                </a:extLst>
              </a:tr>
              <a:tr h="221441">
                <a:tc>
                  <a:txBody>
                    <a:bodyPr/>
                    <a:lstStyle/>
                    <a:p>
                      <a:pPr algn="l" fontAlgn="b"/>
                      <a:r>
                        <a:rPr lang="en-US" sz="1050" u="none" strike="noStrike" dirty="0" smtClean="0">
                          <a:effectLst/>
                          <a:latin typeface="+mn-lt"/>
                        </a:rPr>
                        <a:t>Classified</a:t>
                      </a:r>
                    </a:p>
                  </a:txBody>
                  <a:tcPr marL="6350" marR="6350" marT="6350" marB="0" anchor="b"/>
                </a:tc>
                <a:tc>
                  <a:txBody>
                    <a:bodyPr/>
                    <a:lstStyle/>
                    <a:p>
                      <a:pPr algn="r" fontAlgn="b"/>
                      <a:r>
                        <a:rPr lang="en-US" sz="1100" b="0" i="0" u="none" strike="noStrike" dirty="0" smtClean="0">
                          <a:solidFill>
                            <a:srgbClr val="000000"/>
                          </a:solidFill>
                          <a:effectLst/>
                          <a:latin typeface="Calibri" panose="020F0502020204030204" pitchFamily="34" charset="0"/>
                        </a:rPr>
                        <a:t>40.3%</a:t>
                      </a:r>
                      <a:endParaRPr lang="en-US" sz="1100" b="0" i="0" u="none" strike="noStrike" dirty="0">
                        <a:solidFill>
                          <a:srgbClr val="000000"/>
                        </a:solidFill>
                        <a:effectLst/>
                        <a:latin typeface="Calibri" panose="020F0502020204030204" pitchFamily="34" charset="0"/>
                      </a:endParaRPr>
                    </a:p>
                  </a:txBody>
                  <a:tcPr marL="9525" marR="9525" marT="9525" marB="0" anchor="b">
                    <a:lnR w="12700" cmpd="sng">
                      <a:noFill/>
                    </a:lnR>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100" b="0" i="0" u="none" strike="noStrike" dirty="0" smtClean="0">
                          <a:solidFill>
                            <a:schemeClr val="tx1"/>
                          </a:solidFill>
                          <a:effectLst/>
                          <a:latin typeface="Calibri" panose="020F0502020204030204" pitchFamily="34" charset="0"/>
                        </a:rPr>
                        <a:t>39.8</a:t>
                      </a:r>
                      <a:endParaRPr lang="en-US" sz="1100" b="0" i="0" u="none" strike="noStrike" dirty="0">
                        <a:solidFill>
                          <a:schemeClr val="tx1"/>
                        </a:solidFill>
                        <a:effectLst/>
                        <a:latin typeface="Calibri" panose="020F0502020204030204" pitchFamily="34" charset="0"/>
                      </a:endParaRPr>
                    </a:p>
                  </a:txBody>
                  <a:tcPr marL="9525" marR="9525" marT="9525" marB="0" anchor="b">
                    <a:lnL w="12700" cmpd="sng">
                      <a:noFill/>
                    </a:lnL>
                    <a:solidFill>
                      <a:schemeClr val="bg2">
                        <a:lumMod val="9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41.8</a:t>
                      </a:r>
                    </a:p>
                  </a:txBody>
                  <a:tcPr marL="9525" marR="9525" marT="9525" marB="0" anchor="b">
                    <a:solidFill>
                      <a:schemeClr val="bg2">
                        <a:lumMod val="9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39.6</a:t>
                      </a: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40.6</a:t>
                      </a: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40.8</a:t>
                      </a:r>
                    </a:p>
                  </a:txBody>
                  <a:tcPr marL="9525" marR="9525" marT="9525" marB="0" anchor="b">
                    <a:solidFill>
                      <a:schemeClr val="accent2">
                        <a:lumMod val="20000"/>
                        <a:lumOff val="80000"/>
                      </a:schemeClr>
                    </a:solidFill>
                  </a:tcPr>
                </a:tc>
                <a:extLst>
                  <a:ext uri="{0D108BD9-81ED-4DB2-BD59-A6C34878D82A}">
                    <a16:rowId xmlns:a16="http://schemas.microsoft.com/office/drawing/2014/main" val="10003"/>
                  </a:ext>
                </a:extLst>
              </a:tr>
              <a:tr h="228600">
                <a:tc>
                  <a:txBody>
                    <a:bodyPr/>
                    <a:lstStyle/>
                    <a:p>
                      <a:pPr algn="l" fontAlgn="b"/>
                      <a:r>
                        <a:rPr lang="en-US" sz="1050" u="none" strike="noStrike" dirty="0" smtClean="0">
                          <a:effectLst/>
                          <a:latin typeface="+mn-lt"/>
                        </a:rPr>
                        <a:t>Professional</a:t>
                      </a:r>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100" b="0" i="0" u="none" strike="noStrike" dirty="0" smtClean="0">
                          <a:solidFill>
                            <a:srgbClr val="000000"/>
                          </a:solidFill>
                          <a:effectLst/>
                          <a:latin typeface="Calibri" panose="020F0502020204030204" pitchFamily="34" charset="0"/>
                        </a:rPr>
                        <a:t>33.5%</a:t>
                      </a:r>
                      <a:endParaRPr lang="en-US" sz="1100" b="0" i="0" u="none" strike="noStrike" dirty="0">
                        <a:solidFill>
                          <a:srgbClr val="000000"/>
                        </a:solidFill>
                        <a:effectLst/>
                        <a:latin typeface="Calibri" panose="020F0502020204030204" pitchFamily="34" charset="0"/>
                      </a:endParaRPr>
                    </a:p>
                  </a:txBody>
                  <a:tcPr marL="9525" marR="9525" marT="9525" marB="0" anchor="b">
                    <a:lnR w="12700" cmpd="sng">
                      <a:noFill/>
                    </a:lnR>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100" b="0" i="0" u="none" strike="noStrike" dirty="0" smtClean="0">
                          <a:solidFill>
                            <a:schemeClr val="tx1"/>
                          </a:solidFill>
                          <a:effectLst/>
                          <a:latin typeface="Calibri" panose="020F0502020204030204" pitchFamily="34" charset="0"/>
                        </a:rPr>
                        <a:t>33.1</a:t>
                      </a:r>
                      <a:endParaRPr lang="en-US" sz="1100" b="0" i="0" u="none" strike="noStrike" dirty="0">
                        <a:solidFill>
                          <a:schemeClr val="tx1"/>
                        </a:solidFill>
                        <a:effectLst/>
                        <a:latin typeface="Calibri" panose="020F0502020204030204" pitchFamily="34" charset="0"/>
                      </a:endParaRPr>
                    </a:p>
                  </a:txBody>
                  <a:tcPr marL="9525" marR="9525" marT="9525" marB="0" anchor="b">
                    <a:lnL w="12700" cmpd="sng">
                      <a:noFill/>
                    </a:lnL>
                    <a:solidFill>
                      <a:schemeClr val="bg2">
                        <a:lumMod val="9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34.4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33.4</a:t>
                      </a: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33.4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33.9</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accent2">
                        <a:lumMod val="20000"/>
                        <a:lumOff val="80000"/>
                      </a:schemeClr>
                    </a:solidFill>
                  </a:tcPr>
                </a:tc>
                <a:extLst>
                  <a:ext uri="{0D108BD9-81ED-4DB2-BD59-A6C34878D82A}">
                    <a16:rowId xmlns:a16="http://schemas.microsoft.com/office/drawing/2014/main" val="10004"/>
                  </a:ext>
                </a:extLst>
              </a:tr>
              <a:tr h="228600">
                <a:tc>
                  <a:txBody>
                    <a:bodyPr/>
                    <a:lstStyle/>
                    <a:p>
                      <a:pPr algn="l" fontAlgn="b"/>
                      <a:r>
                        <a:rPr lang="en-US" sz="1050" u="none" strike="noStrike" dirty="0" smtClean="0">
                          <a:effectLst/>
                          <a:latin typeface="+mn-lt"/>
                        </a:rPr>
                        <a:t>Faculty</a:t>
                      </a:r>
                      <a:endParaRPr lang="en-US" sz="1050" b="0" i="0" u="none" strike="noStrike" dirty="0">
                        <a:solidFill>
                          <a:srgbClr val="000000"/>
                        </a:solidFill>
                        <a:effectLst/>
                        <a:latin typeface="+mn-lt"/>
                      </a:endParaRPr>
                    </a:p>
                  </a:txBody>
                  <a:tcPr marL="6350" marR="6350" marT="6350" marB="0" anchor="b">
                    <a:lnB w="12700" cmpd="sng">
                      <a:noFill/>
                    </a:lnB>
                  </a:tcPr>
                </a:tc>
                <a:tc>
                  <a:txBody>
                    <a:bodyPr/>
                    <a:lstStyle/>
                    <a:p>
                      <a:pPr algn="r" fontAlgn="b"/>
                      <a:r>
                        <a:rPr lang="en-US" sz="1100" b="0" i="0" u="none" strike="noStrike" dirty="0" smtClean="0">
                          <a:solidFill>
                            <a:srgbClr val="000000"/>
                          </a:solidFill>
                          <a:effectLst/>
                          <a:latin typeface="Calibri" panose="020F0502020204030204" pitchFamily="34" charset="0"/>
                        </a:rPr>
                        <a:t>26.4%</a:t>
                      </a:r>
                      <a:endParaRPr lang="en-US" sz="1100" b="0" i="0" u="none" strike="noStrike" dirty="0">
                        <a:solidFill>
                          <a:srgbClr val="000000"/>
                        </a:solidFill>
                        <a:effectLst/>
                        <a:latin typeface="Calibri" panose="020F0502020204030204" pitchFamily="34" charset="0"/>
                      </a:endParaRPr>
                    </a:p>
                  </a:txBody>
                  <a:tcPr marL="9525" marR="9525" marT="9525" marB="0" anchor="b">
                    <a:lnR w="12700" cmpd="sng">
                      <a:noFill/>
                    </a:lnR>
                    <a:lnB w="6350" cap="flat" cmpd="sng" algn="ctr">
                      <a:noFill/>
                      <a:prstDash val="solid"/>
                      <a:round/>
                      <a:headEnd type="none" w="med" len="med"/>
                      <a:tailEnd type="none" w="med" len="med"/>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smtClean="0">
                          <a:solidFill>
                            <a:schemeClr val="tx1"/>
                          </a:solidFill>
                          <a:effectLst/>
                          <a:latin typeface="Calibri" panose="020F0502020204030204" pitchFamily="34" charset="0"/>
                        </a:rPr>
                        <a:t>26.2</a:t>
                      </a:r>
                      <a:endParaRPr lang="en-US" sz="1100" b="0" i="0" u="none" strike="noStrike" dirty="0">
                        <a:solidFill>
                          <a:schemeClr val="tx1"/>
                        </a:solidFill>
                        <a:effectLst/>
                        <a:latin typeface="Calibri" panose="020F0502020204030204" pitchFamily="34" charset="0"/>
                      </a:endParaRPr>
                    </a:p>
                  </a:txBody>
                  <a:tcPr marL="9525" marR="9525" marT="9525" marB="0" anchor="b">
                    <a:lnL w="12700" cmpd="sng">
                      <a:noFill/>
                    </a:lnL>
                    <a:lnB w="6350" cap="flat" cmpd="sng" algn="ctr">
                      <a:noFill/>
                      <a:prstDash val="solid"/>
                      <a:round/>
                      <a:headEnd type="none" w="med" len="med"/>
                      <a:tailEnd type="none" w="med" len="med"/>
                    </a:lnB>
                    <a:solidFill>
                      <a:schemeClr val="bg2">
                        <a:lumMod val="9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27.0</a:t>
                      </a:r>
                      <a:endParaRPr lang="en-US" sz="1100" b="0" i="0" u="none" strike="noStrike" dirty="0">
                        <a:solidFill>
                          <a:schemeClr val="tx1"/>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bg2">
                        <a:lumMod val="9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26.4</a:t>
                      </a:r>
                      <a:endParaRPr lang="en-US" sz="1100" b="0" i="0" u="none" strike="noStrike" dirty="0">
                        <a:solidFill>
                          <a:schemeClr val="tx1"/>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tx2">
                        <a:lumMod val="20000"/>
                        <a:lumOff val="8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26.4</a:t>
                      </a:r>
                      <a:endParaRPr lang="en-US" sz="1100" b="0" i="0" u="none" strike="noStrike" dirty="0">
                        <a:solidFill>
                          <a:schemeClr val="tx1"/>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tx2">
                        <a:lumMod val="20000"/>
                        <a:lumOff val="80000"/>
                      </a:schemeClr>
                    </a:solidFill>
                  </a:tcPr>
                </a:tc>
                <a:tc>
                  <a:txBody>
                    <a:bodyPr/>
                    <a:lstStyle/>
                    <a:p>
                      <a:pPr algn="r" fontAlgn="b"/>
                      <a:r>
                        <a:rPr lang="en-US" sz="1100" b="0" i="0" u="none" strike="noStrike" dirty="0" smtClean="0">
                          <a:solidFill>
                            <a:schemeClr val="tx1"/>
                          </a:solidFill>
                          <a:effectLst/>
                          <a:latin typeface="Calibri" panose="020F0502020204030204" pitchFamily="34" charset="0"/>
                        </a:rPr>
                        <a:t>26.7</a:t>
                      </a:r>
                      <a:endParaRPr lang="en-US" sz="1100" b="0" i="0" u="none" strike="noStrike" dirty="0">
                        <a:solidFill>
                          <a:schemeClr val="tx1"/>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5"/>
                  </a:ext>
                </a:extLst>
              </a:tr>
              <a:tr h="258215">
                <a:tc>
                  <a:txBody>
                    <a:bodyPr/>
                    <a:lstStyle/>
                    <a:p>
                      <a:pPr algn="l" fontAlgn="b"/>
                      <a:endParaRPr lang="en-US" sz="1050" b="0" i="0" u="none" strike="noStrike" dirty="0">
                        <a:solidFill>
                          <a:srgbClr val="000000"/>
                        </a:solidFill>
                        <a:effectLst/>
                        <a:latin typeface="+mn-lt"/>
                      </a:endParaRPr>
                    </a:p>
                  </a:txBody>
                  <a:tcPr marL="6350" marR="6350" marT="6350" marB="0" anchor="b">
                    <a:lnT w="12700" cmpd="sng">
                      <a:noFill/>
                    </a:lnT>
                  </a:tcPr>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lnT w="6350" cap="flat" cmpd="sng" algn="ctr">
                      <a:noFill/>
                      <a:prstDash val="solid"/>
                      <a:round/>
                      <a:headEnd type="none" w="med" len="med"/>
                      <a:tailEnd type="none" w="med" len="med"/>
                    </a:lnT>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T w="6350" cap="flat" cmpd="sng" algn="ctr">
                      <a:no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no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lnT w="6350" cap="flat" cmpd="sng" algn="ctr">
                      <a:no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lnT w="6350" cap="flat" cmpd="sng" algn="ctr">
                      <a:no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lnT w="6350" cap="flat" cmpd="sng" algn="ctr">
                      <a:no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0006"/>
                  </a:ext>
                </a:extLst>
              </a:tr>
              <a:tr h="214697">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solidFill>
                      <a:schemeClr val="tx2">
                        <a:lumMod val="20000"/>
                        <a:lumOff val="8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solidFill>
                      <a:schemeClr val="tx2">
                        <a:lumMod val="20000"/>
                        <a:lumOff val="80000"/>
                      </a:schemeClr>
                    </a:solidFill>
                  </a:tcPr>
                </a:tc>
                <a:tc>
                  <a:txBody>
                    <a:bodyPr/>
                    <a:lstStyle/>
                    <a:p>
                      <a:pPr algn="ctr" fontAlgn="b"/>
                      <a:endParaRPr lang="en-US" sz="1050" b="0" i="0" u="none" strike="noStrike" dirty="0">
                        <a:solidFill>
                          <a:schemeClr val="tx1"/>
                        </a:solidFill>
                        <a:effectLst/>
                        <a:latin typeface="+mn-lt"/>
                      </a:endParaRPr>
                    </a:p>
                  </a:txBody>
                  <a:tcPr marL="6350" marR="6350" marT="6350" marB="0" anchor="b">
                    <a:solidFill>
                      <a:schemeClr val="accent2">
                        <a:lumMod val="20000"/>
                        <a:lumOff val="80000"/>
                      </a:schemeClr>
                    </a:solidFill>
                  </a:tcPr>
                </a:tc>
                <a:extLst>
                  <a:ext uri="{0D108BD9-81ED-4DB2-BD59-A6C34878D82A}">
                    <a16:rowId xmlns:a16="http://schemas.microsoft.com/office/drawing/2014/main" val="10007"/>
                  </a:ext>
                </a:extLst>
              </a:tr>
              <a:tr h="280670">
                <a:tc>
                  <a:txBody>
                    <a:bodyPr/>
                    <a:lstStyle/>
                    <a:p>
                      <a:pPr algn="ctr" fontAlgn="b"/>
                      <a:r>
                        <a:rPr lang="en-US" sz="1400" b="1" u="none" strike="noStrike" dirty="0">
                          <a:effectLst/>
                          <a:latin typeface="+mn-lt"/>
                        </a:rPr>
                        <a:t>Cost Drivers</a:t>
                      </a:r>
                      <a:endParaRPr lang="en-US" sz="1400" b="1" i="0" u="none" strike="noStrike" dirty="0">
                        <a:solidFill>
                          <a:srgbClr val="000000"/>
                        </a:solidFill>
                        <a:effectLst/>
                        <a:latin typeface="+mn-lt"/>
                      </a:endParaRPr>
                    </a:p>
                  </a:txBody>
                  <a:tcPr marL="6350" marR="6350" marT="6350" marB="0" anchor="b"/>
                </a:tc>
                <a:tc>
                  <a:txBody>
                    <a:bodyPr/>
                    <a:lstStyle/>
                    <a:p>
                      <a:pPr algn="ctr" fontAlgn="b"/>
                      <a:r>
                        <a:rPr lang="en-US" sz="1050" b="1" u="none" strike="noStrike" dirty="0" smtClean="0">
                          <a:effectLst/>
                          <a:latin typeface="+mn-lt"/>
                        </a:rPr>
                        <a:t>2019</a:t>
                      </a:r>
                      <a:r>
                        <a:rPr lang="en-US" sz="1050" b="1" u="none" strike="noStrike" baseline="0" dirty="0" smtClean="0">
                          <a:effectLst/>
                          <a:latin typeface="+mn-lt"/>
                        </a:rPr>
                        <a:t> </a:t>
                      </a:r>
                      <a:r>
                        <a:rPr lang="en-US" sz="1050" b="1" u="none" strike="noStrike" dirty="0" smtClean="0">
                          <a:effectLst/>
                          <a:latin typeface="+mn-lt"/>
                        </a:rPr>
                        <a:t>(estimate)</a:t>
                      </a:r>
                      <a:endParaRPr lang="en-US" sz="1050" b="1" i="0" u="none" strike="noStrike" dirty="0">
                        <a:solidFill>
                          <a:srgbClr val="000000"/>
                        </a:solidFill>
                        <a:effectLst/>
                        <a:latin typeface="+mn-lt"/>
                      </a:endParaRPr>
                    </a:p>
                  </a:txBody>
                  <a:tcPr marL="6350" marR="6350" marT="6350" marB="0" anchor="b">
                    <a:lnR w="12700" cmpd="sng">
                      <a:noFill/>
                    </a:lnR>
                    <a:lnB w="6350" cap="flat" cmpd="sng" algn="ctr">
                      <a:solidFill>
                        <a:schemeClr val="tx1"/>
                      </a:solidFill>
                      <a:prstDash val="solid"/>
                      <a:round/>
                      <a:headEnd type="none" w="med" len="med"/>
                      <a:tailEnd type="none" w="med" len="med"/>
                    </a:lnB>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u="none" strike="noStrike" dirty="0" smtClean="0">
                          <a:effectLst/>
                          <a:latin typeface="+mn-lt"/>
                        </a:rPr>
                        <a:t>2019</a:t>
                      </a:r>
                      <a:endParaRPr lang="en-US" sz="1050" b="1" i="0" u="none" strike="noStrike" dirty="0">
                        <a:solidFill>
                          <a:srgbClr val="000000"/>
                        </a:solidFill>
                        <a:effectLst/>
                        <a:latin typeface="+mn-lt"/>
                      </a:endParaRPr>
                    </a:p>
                  </a:txBody>
                  <a:tcPr marL="6350" marR="6350" marT="6350" marB="0" anchor="b">
                    <a:lnL w="12700" cmpd="sng">
                      <a:noFill/>
                    </a:lnL>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effectLst/>
                          <a:latin typeface="+mn-lt"/>
                        </a:rPr>
                        <a:t>2019</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solidFill>
                            <a:schemeClr val="tx1"/>
                          </a:solidFill>
                          <a:effectLst/>
                          <a:latin typeface="+mn-lt"/>
                        </a:rPr>
                        <a:t>2019</a:t>
                      </a:r>
                      <a:endParaRPr lang="en-US" sz="1050" b="1" i="0" u="none" strike="noStrike" dirty="0">
                        <a:solidFill>
                          <a:schemeClr val="tx1"/>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u="none" strike="noStrike" dirty="0" smtClean="0">
                          <a:solidFill>
                            <a:schemeClr val="tx1"/>
                          </a:solidFill>
                          <a:effectLst/>
                          <a:latin typeface="+mn-lt"/>
                        </a:rPr>
                        <a:t>2019</a:t>
                      </a:r>
                      <a:endParaRPr lang="en-US" sz="1050" b="1" i="0" u="none" strike="noStrike" dirty="0">
                        <a:solidFill>
                          <a:schemeClr val="tx1"/>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u="none" strike="noStrike" dirty="0" smtClean="0">
                          <a:solidFill>
                            <a:schemeClr val="tx1"/>
                          </a:solidFill>
                          <a:effectLst/>
                          <a:latin typeface="+mn-lt"/>
                        </a:rPr>
                        <a:t>2019</a:t>
                      </a:r>
                      <a:endParaRPr lang="en-US" sz="1050" b="1" i="0" u="none" strike="noStrike" dirty="0">
                        <a:solidFill>
                          <a:schemeClr val="tx1"/>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8"/>
                  </a:ext>
                </a:extLst>
              </a:tr>
              <a:tr h="124781">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lnT w="6350" cap="flat" cmpd="sng" algn="ctr">
                      <a:solidFill>
                        <a:schemeClr val="tx1"/>
                      </a:solidFill>
                      <a:prstDash val="solid"/>
                      <a:round/>
                      <a:headEnd type="none" w="med" len="med"/>
                      <a:tailEnd type="none" w="med" len="med"/>
                    </a:lnT>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chemeClr val="tx1"/>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0009"/>
                  </a:ext>
                </a:extLst>
              </a:tr>
              <a:tr h="212531">
                <a:tc>
                  <a:txBody>
                    <a:bodyPr/>
                    <a:lstStyle/>
                    <a:p>
                      <a:pPr algn="l" fontAlgn="b"/>
                      <a:endParaRPr lang="en-US" sz="1050" b="1"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a:solidFill>
                          <a:srgbClr val="000000"/>
                        </a:solidFill>
                        <a:effectLst/>
                        <a:latin typeface="+mn-lt"/>
                      </a:endParaRPr>
                    </a:p>
                  </a:txBody>
                  <a:tcPr marL="6350" marR="6350" marT="6350" marB="0" anchor="b">
                    <a:lnT w="12700" cmpd="sng">
                      <a:noFill/>
                    </a:lnT>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endParaRPr lang="en-US" sz="1050" b="0" i="0" u="none" strike="noStrike" dirty="0">
                        <a:solidFill>
                          <a:schemeClr val="tx1"/>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chemeClr val="tx1"/>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chemeClr val="tx1"/>
                        </a:solidFill>
                        <a:effectLst/>
                        <a:latin typeface="+mn-lt"/>
                      </a:endParaRPr>
                    </a:p>
                  </a:txBody>
                  <a:tcPr marL="6350" marR="6350" marT="6350" marB="0" anchor="b">
                    <a:solidFill>
                      <a:schemeClr val="accent2">
                        <a:lumMod val="20000"/>
                        <a:lumOff val="80000"/>
                      </a:schemeClr>
                    </a:solidFill>
                  </a:tcPr>
                </a:tc>
                <a:extLst>
                  <a:ext uri="{0D108BD9-81ED-4DB2-BD59-A6C34878D82A}">
                    <a16:rowId xmlns:a16="http://schemas.microsoft.com/office/drawing/2014/main" val="10010"/>
                  </a:ext>
                </a:extLst>
              </a:tr>
              <a:tr h="229120">
                <a:tc>
                  <a:txBody>
                    <a:bodyPr/>
                    <a:lstStyle/>
                    <a:p>
                      <a:pPr algn="l" fontAlgn="b"/>
                      <a:r>
                        <a:rPr lang="en-US" sz="1050" u="none" strike="noStrike" dirty="0" smtClean="0">
                          <a:effectLst/>
                          <a:latin typeface="+mn-lt"/>
                        </a:rPr>
                        <a:t>Health Care –</a:t>
                      </a:r>
                      <a:r>
                        <a:rPr lang="en-US" sz="1050" u="none" strike="noStrike" baseline="0" dirty="0" smtClean="0">
                          <a:effectLst/>
                          <a:latin typeface="+mn-lt"/>
                        </a:rPr>
                        <a:t> Premium/FTE</a:t>
                      </a:r>
                    </a:p>
                  </a:txBody>
                  <a:tcPr marL="6350" marR="6350" marT="6350" marB="0" anchor="b"/>
                </a:tc>
                <a:tc>
                  <a:txBody>
                    <a:bodyPr/>
                    <a:lstStyle/>
                    <a:p>
                      <a:pPr algn="r" fontAlgn="b"/>
                      <a:r>
                        <a:rPr lang="en-US" sz="1050" b="0" i="0" u="none" strike="noStrike" dirty="0" smtClean="0">
                          <a:solidFill>
                            <a:srgbClr val="000000"/>
                          </a:solidFill>
                          <a:effectLst/>
                          <a:latin typeface="+mn-lt"/>
                        </a:rPr>
                        <a:t>$</a:t>
                      </a:r>
                      <a:r>
                        <a:rPr lang="en-US" sz="1050" b="0" i="0" u="none" strike="noStrike" baseline="0" dirty="0" smtClean="0">
                          <a:solidFill>
                            <a:srgbClr val="000000"/>
                          </a:solidFill>
                          <a:effectLst/>
                          <a:latin typeface="+mn-lt"/>
                        </a:rPr>
                        <a:t> 926</a:t>
                      </a:r>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lnR w="12700" cap="flat" cmpd="sng" algn="ctr">
                      <a:solidFill>
                        <a:schemeClr val="tx1"/>
                      </a:solidFill>
                      <a:prstDash val="solid"/>
                      <a:round/>
                      <a:headEnd type="none" w="med" len="med"/>
                      <a:tailEnd type="none" w="med" len="med"/>
                    </a:lnR>
                  </a:tcPr>
                </a:tc>
                <a:tc>
                  <a:txBody>
                    <a:bodyPr/>
                    <a:lstStyle/>
                    <a:p>
                      <a:pPr algn="r" fontAlgn="b"/>
                      <a:r>
                        <a:rPr lang="en-US" sz="1050" b="0" i="0" u="none" strike="noStrike" dirty="0" smtClean="0">
                          <a:solidFill>
                            <a:srgbClr val="000000"/>
                          </a:solidFill>
                          <a:effectLst/>
                          <a:latin typeface="+mn-lt"/>
                        </a:rPr>
                        <a:t>900</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1000</a:t>
                      </a:r>
                      <a:endParaRPr lang="en-US" sz="1050" b="0" i="0" u="none" strike="noStrike" dirty="0">
                        <a:solidFill>
                          <a:srgbClr val="000000"/>
                        </a:solidFill>
                        <a:effectLst/>
                        <a:latin typeface="+mn-lt"/>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r>
                        <a:rPr lang="en-US" sz="1050" b="0" i="0" u="none" strike="noStrike" dirty="0" smtClean="0">
                          <a:solidFill>
                            <a:schemeClr val="tx1"/>
                          </a:solidFill>
                          <a:effectLst/>
                          <a:latin typeface="+mn-lt"/>
                        </a:rPr>
                        <a:t>926</a:t>
                      </a:r>
                      <a:endParaRPr lang="en-US" sz="1050" b="0" i="0" u="none" strike="noStrike" dirty="0">
                        <a:solidFill>
                          <a:schemeClr val="tx1"/>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en-US" sz="1050" b="0" i="0" u="none" strike="noStrike" dirty="0" smtClean="0">
                          <a:solidFill>
                            <a:schemeClr val="tx1"/>
                          </a:solidFill>
                          <a:effectLst/>
                          <a:latin typeface="+mn-lt"/>
                        </a:rPr>
                        <a:t>926</a:t>
                      </a:r>
                      <a:endParaRPr lang="en-US" sz="1050" b="0" i="0" u="none" strike="noStrike" dirty="0">
                        <a:solidFill>
                          <a:schemeClr val="tx1"/>
                        </a:solidFill>
                        <a:effectLst/>
                        <a:latin typeface="+mn-lt"/>
                      </a:endParaRPr>
                    </a:p>
                  </a:txBody>
                  <a:tcPr marL="6350" marR="6350" marT="6350" marB="0" anchor="b">
                    <a:solidFill>
                      <a:schemeClr val="tx2">
                        <a:lumMod val="20000"/>
                        <a:lumOff val="80000"/>
                      </a:schemeClr>
                    </a:solidFill>
                  </a:tcPr>
                </a:tc>
                <a:tc>
                  <a:txBody>
                    <a:bodyPr/>
                    <a:lstStyle/>
                    <a:p>
                      <a:pPr algn="r" fontAlgn="b"/>
                      <a:r>
                        <a:rPr lang="en-US" sz="1050" b="0" i="0" u="none" strike="noStrike" dirty="0" smtClean="0">
                          <a:solidFill>
                            <a:schemeClr val="tx1"/>
                          </a:solidFill>
                          <a:effectLst/>
                          <a:latin typeface="+mn-lt"/>
                        </a:rPr>
                        <a:t>926</a:t>
                      </a:r>
                    </a:p>
                  </a:txBody>
                  <a:tcPr marL="6350" marR="6350" marT="6350" marB="0" anchor="b">
                    <a:solidFill>
                      <a:schemeClr val="accent2">
                        <a:lumMod val="20000"/>
                        <a:lumOff val="80000"/>
                      </a:schemeClr>
                    </a:solidFill>
                  </a:tcPr>
                </a:tc>
                <a:extLst>
                  <a:ext uri="{0D108BD9-81ED-4DB2-BD59-A6C34878D82A}">
                    <a16:rowId xmlns:a16="http://schemas.microsoft.com/office/drawing/2014/main" val="10011"/>
                  </a:ext>
                </a:extLst>
              </a:tr>
              <a:tr h="212531">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accent2">
                        <a:lumMod val="20000"/>
                        <a:lumOff val="80000"/>
                      </a:schemeClr>
                    </a:solidFill>
                  </a:tcPr>
                </a:tc>
                <a:extLst>
                  <a:ext uri="{0D108BD9-81ED-4DB2-BD59-A6C34878D82A}">
                    <a16:rowId xmlns:a16="http://schemas.microsoft.com/office/drawing/2014/main" val="10012"/>
                  </a:ext>
                </a:extLst>
              </a:tr>
              <a:tr h="212531">
                <a:tc>
                  <a:txBody>
                    <a:bodyPr/>
                    <a:lstStyle/>
                    <a:p>
                      <a:pPr algn="l" fontAlgn="b"/>
                      <a:r>
                        <a:rPr lang="en-US" sz="1050" b="0" i="0" u="none" strike="noStrike" dirty="0" smtClean="0">
                          <a:solidFill>
                            <a:srgbClr val="000000"/>
                          </a:solidFill>
                          <a:effectLst/>
                          <a:latin typeface="+mn-lt"/>
                        </a:rPr>
                        <a:t>PERS Retirement - % of Salary</a:t>
                      </a:r>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12.70%</a:t>
                      </a:r>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12.70%</a:t>
                      </a:r>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12.70%</a:t>
                      </a:r>
                      <a:endParaRPr lang="en-US" sz="1050" b="0" i="0" u="none" strike="noStrike" dirty="0">
                        <a:solidFill>
                          <a:srgbClr val="000000"/>
                        </a:solidFill>
                        <a:effectLst/>
                        <a:latin typeface="+mn-lt"/>
                      </a:endParaRPr>
                    </a:p>
                  </a:txBody>
                  <a:tcPr marL="6350" marR="6350" marT="6350" marB="0" anchor="b">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12.0%</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13.0%</a:t>
                      </a:r>
                      <a:endParaRPr lang="en-US" sz="1050" b="0" i="0" u="none" strike="noStrike" dirty="0">
                        <a:solidFill>
                          <a:srgbClr val="000000"/>
                        </a:solidFill>
                        <a:effectLst/>
                        <a:latin typeface="+mn-lt"/>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12.70%</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extLst>
                  <a:ext uri="{0D108BD9-81ED-4DB2-BD59-A6C34878D82A}">
                    <a16:rowId xmlns:a16="http://schemas.microsoft.com/office/drawing/2014/main" val="10013"/>
                  </a:ext>
                </a:extLst>
              </a:tr>
              <a:tr h="212531">
                <a:tc>
                  <a:txBody>
                    <a:bodyPr/>
                    <a:lstStyle/>
                    <a:p>
                      <a:pPr algn="l" fontAlgn="b"/>
                      <a:endParaRPr lang="en-US" sz="1050" b="1"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lnB w="12700" cmpd="sng">
                      <a:noFill/>
                    </a:ln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4"/>
                  </a:ext>
                </a:extLst>
              </a:tr>
              <a:tr h="212531">
                <a:tc>
                  <a:txBody>
                    <a:bodyPr/>
                    <a:lstStyle/>
                    <a:p>
                      <a:pPr algn="l" fontAlgn="b"/>
                      <a:r>
                        <a:rPr lang="en-US" sz="1050" u="none" strike="noStrike" dirty="0" smtClean="0">
                          <a:effectLst/>
                          <a:latin typeface="+mn-lt"/>
                        </a:rPr>
                        <a:t>Salary Assumption</a:t>
                      </a:r>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Average 3%</a:t>
                      </a:r>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lnR w="12700" cmpd="sng">
                      <a:noFill/>
                    </a:ln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Flat</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15"/>
                  </a:ext>
                </a:extLst>
              </a:tr>
              <a:tr h="212531">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mpd="sng">
                      <a:noFill/>
                    </a:lnT>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0016"/>
                  </a:ext>
                </a:extLst>
              </a:tr>
              <a:tr h="212531">
                <a:tc>
                  <a:txBody>
                    <a:bodyPr/>
                    <a:lstStyle/>
                    <a:p>
                      <a:pPr algn="l" fontAlgn="b"/>
                      <a:endParaRPr lang="en-US" sz="1050" b="0" i="0" u="none" strike="noStrike">
                        <a:solidFill>
                          <a:srgbClr val="000000"/>
                        </a:solidFill>
                        <a:effectLst/>
                        <a:latin typeface="+mn-lt"/>
                      </a:endParaRPr>
                    </a:p>
                  </a:txBody>
                  <a:tcPr marL="6350" marR="6350" marT="6350" marB="0" anchor="b"/>
                </a:tc>
                <a:tc>
                  <a:txBody>
                    <a:bodyPr/>
                    <a:lstStyle/>
                    <a:p>
                      <a:pPr algn="r" fontAlgn="b"/>
                      <a:endParaRPr lang="en-US" sz="1050" b="0" i="0" u="none" strike="noStrike">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accent2">
                        <a:lumMod val="20000"/>
                        <a:lumOff val="80000"/>
                      </a:schemeClr>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811345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4715</TotalTime>
  <Words>437</Words>
  <Application>Microsoft Office PowerPoint</Application>
  <PresentationFormat>On-screen Show (4:3)</PresentationFormat>
  <Paragraphs>150</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Century Gothic</vt:lpstr>
      <vt:lpstr>Apothecary</vt:lpstr>
      <vt:lpstr>Payroll Load Rates  Calculation and 2019 Projections</vt:lpstr>
      <vt:lpstr>UW Benefit Costs for 2016</vt:lpstr>
      <vt:lpstr>UW Benefit Costs for 2017</vt:lpstr>
      <vt:lpstr>UW Benefit Costs (2014 - 2017)</vt:lpstr>
      <vt:lpstr>Payroll Load Rate  High Level Description</vt:lpstr>
      <vt:lpstr>PAYROLL LOAD RATE  "CORE" COMPONENT OF THE RATE</vt:lpstr>
      <vt:lpstr>PAYROLL LOAD RATE  "PRIOR YEAR OVER/UNDER" COMPONENT OF THE RATE</vt:lpstr>
      <vt:lpstr>Payroll Load Rate Impact on 2019 Estimated Rates</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Ickman</dc:creator>
  <cp:lastModifiedBy>Robert Bradshaw</cp:lastModifiedBy>
  <cp:revision>114</cp:revision>
  <cp:lastPrinted>2018-02-23T18:43:52Z</cp:lastPrinted>
  <dcterms:created xsi:type="dcterms:W3CDTF">2012-12-05T19:16:08Z</dcterms:created>
  <dcterms:modified xsi:type="dcterms:W3CDTF">2018-02-23T18:43:54Z</dcterms:modified>
</cp:coreProperties>
</file>