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  <p:sldMasterId id="2147483664" r:id="rId5"/>
  </p:sldMasterIdLst>
  <p:notesMasterIdLst>
    <p:notesMasterId r:id="rId6"/>
  </p:notesMasterIdLst>
  <p:sldIdLst>
    <p:sldId id="256" r:id="rId7"/>
  </p:sldIdLst>
  <p:sldSz cy="6858000" cx="9144000"/>
  <p:notesSz cx="6858000" cy="9144000"/>
  <p:embeddedFontLst>
    <p:embeddedFont>
      <p:font typeface="Encode Sans Black"/>
      <p:bold r:id="rId8"/>
    </p:embeddedFont>
    <p:embeddedFont>
      <p:font typeface="Open Sans Light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italic.fntdata"/><Relationship Id="rId10" Type="http://schemas.openxmlformats.org/officeDocument/2006/relationships/font" Target="fonts/OpenSansLight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OpenSansLigh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Light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EncodeSansBlack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c301a4639e_0_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c301a4639e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2c301a4639e_0_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3" name="Google Shape;53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54" name="Google Shape;5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55" name="Google Shape;5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5"/>
          <p:cNvSpPr txBox="1"/>
          <p:nvPr>
            <p:ph idx="2" type="body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59" name="Google Shape;59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60" name="Google Shape;6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2" type="body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3" type="body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65" name="Google Shape;6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66" name="Google Shape;6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/>
          <p:nvPr>
            <p:ph idx="2" type="chart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70" name="Google Shape;7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71" name="Google Shape;71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washington.edu/research/learning/online/index.php/lessons/how-to-make-a-sage-budget-snapshot/" TargetMode="External"/><Relationship Id="rId4" Type="http://schemas.openxmlformats.org/officeDocument/2006/relationships/hyperlink" Target="https://finance.uw.edu/gca/node/1734" TargetMode="External"/><Relationship Id="rId5" Type="http://schemas.openxmlformats.org/officeDocument/2006/relationships/hyperlink" Target="https://finance.uw.edu/gca/award-lifecycle/award-setup/modifications" TargetMode="External"/><Relationship Id="rId6" Type="http://schemas.openxmlformats.org/officeDocument/2006/relationships/hyperlink" Target="https://www.washington.edu/research/announcements/tips-asr-mod-in-sag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REMINDERS: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Award Setup &amp; Modification Requests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78" name="Google Shape;78;p18"/>
          <p:cNvSpPr txBox="1"/>
          <p:nvPr>
            <p:ph idx="2" type="body"/>
          </p:nvPr>
        </p:nvSpPr>
        <p:spPr>
          <a:xfrm>
            <a:off x="410575" y="1508125"/>
            <a:ext cx="8606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b="1" lang="en" sz="2300"/>
              <a:t>Read Comments &amp; History</a:t>
            </a:r>
            <a:r>
              <a:rPr lang="en" sz="2300"/>
              <a:t> before you contact OSP/GCA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b="1" lang="en" sz="2300"/>
              <a:t>MODs: </a:t>
            </a:r>
            <a:r>
              <a:rPr b="1" lang="en" sz="2300"/>
              <a:t>Include links to S</a:t>
            </a:r>
            <a:r>
              <a:rPr b="1" lang="en" sz="2300"/>
              <a:t>AGE Budget Snapshot</a:t>
            </a:r>
            <a:r>
              <a:rPr b="1" lang="en" sz="2300"/>
              <a:t> URL</a:t>
            </a:r>
            <a:r>
              <a:rPr b="1" lang="en" sz="2300"/>
              <a:t>s</a:t>
            </a:r>
            <a:endParaRPr b="1" sz="2300"/>
          </a:p>
          <a:p>
            <a:pPr indent="-3746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–"/>
            </a:pPr>
            <a:r>
              <a:rPr lang="en" sz="2300" u="sng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to Make a SAGE Budget Snapshot</a:t>
            </a:r>
            <a:endParaRPr b="1"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&gt;"/>
            </a:pPr>
            <a:r>
              <a:rPr lang="en" sz="2300"/>
              <a:t>Refer to </a:t>
            </a:r>
            <a:r>
              <a:rPr lang="en" sz="2300" u="sng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How do I know if my advance request is processed? FAQ</a:t>
            </a:r>
            <a:r>
              <a:rPr lang="en" sz="2300"/>
              <a:t> 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300"/>
              <a:buChar char="&gt;"/>
            </a:pPr>
            <a:r>
              <a:rPr b="1" lang="en" sz="2300"/>
              <a:t>Change SAGE Budget Worksheet name </a:t>
            </a:r>
            <a:r>
              <a:rPr lang="en" sz="2300"/>
              <a:t>from “Primary Worksheet”</a:t>
            </a:r>
            <a:r>
              <a:rPr b="1" lang="en" sz="2300"/>
              <a:t> </a:t>
            </a:r>
            <a:r>
              <a:rPr lang="en" sz="2300"/>
              <a:t>to something meaningful</a:t>
            </a:r>
            <a:r>
              <a:rPr lang="en" sz="2300"/>
              <a:t> before submitting</a:t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300"/>
              <a:buChar char="&gt;"/>
            </a:pPr>
            <a:r>
              <a:rPr lang="en" sz="2300"/>
              <a:t>Need to change a Grant Name in WD? </a:t>
            </a:r>
            <a:endParaRPr sz="2300"/>
          </a:p>
          <a:p>
            <a:pPr indent="-374650" lvl="1" marL="914400" rtl="0" algn="l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SzPts val="2300"/>
              <a:buChar char="–"/>
            </a:pPr>
            <a:r>
              <a:rPr lang="en" sz="2300"/>
              <a:t>Send </a:t>
            </a:r>
            <a:r>
              <a:rPr lang="en" sz="2300" u="sng">
                <a:solidFill>
                  <a:schemeClr val="accent6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GCA Only MOD</a:t>
            </a:r>
            <a:endParaRPr sz="23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u="sng">
                <a:solidFill>
                  <a:schemeClr val="accent6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Tips for Success:  Award Setup &amp; Modifications Requests in SAGE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