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0" r:id="rId1"/>
    <p:sldMasterId id="2147483652" r:id="rId2"/>
    <p:sldMasterId id="2147483666" r:id="rId3"/>
    <p:sldMasterId id="2147483678" r:id="rId4"/>
    <p:sldMasterId id="2147483690" r:id="rId5"/>
    <p:sldMasterId id="2147483702" r:id="rId6"/>
    <p:sldMasterId id="2147483722" r:id="rId7"/>
    <p:sldMasterId id="2147483727" r:id="rId8"/>
    <p:sldMasterId id="2147483732" r:id="rId9"/>
  </p:sldMasterIdLst>
  <p:notesMasterIdLst>
    <p:notesMasterId r:id="rId65"/>
  </p:notesMasterIdLst>
  <p:sldIdLst>
    <p:sldId id="276" r:id="rId10"/>
    <p:sldId id="291" r:id="rId11"/>
    <p:sldId id="292" r:id="rId12"/>
    <p:sldId id="293" r:id="rId13"/>
    <p:sldId id="294" r:id="rId14"/>
    <p:sldId id="351" r:id="rId15"/>
    <p:sldId id="352" r:id="rId16"/>
    <p:sldId id="353" r:id="rId17"/>
    <p:sldId id="354"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04" r:id="rId34"/>
    <p:sldId id="305" r:id="rId35"/>
    <p:sldId id="306" r:id="rId36"/>
    <p:sldId id="307" r:id="rId37"/>
    <p:sldId id="308" r:id="rId38"/>
    <p:sldId id="309" r:id="rId39"/>
    <p:sldId id="310" r:id="rId40"/>
    <p:sldId id="327" r:id="rId41"/>
    <p:sldId id="329" r:id="rId42"/>
    <p:sldId id="277"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6" r:id="rId57"/>
    <p:sldId id="297" r:id="rId58"/>
    <p:sldId id="298" r:id="rId59"/>
    <p:sldId id="299" r:id="rId60"/>
    <p:sldId id="300" r:id="rId61"/>
    <p:sldId id="301" r:id="rId62"/>
    <p:sldId id="302" r:id="rId63"/>
    <p:sldId id="303" r:id="rId64"/>
  </p:sldIdLst>
  <p:sldSz cx="9144000" cy="6858000" type="screen4x3"/>
  <p:notesSz cx="6858000" cy="9144000"/>
  <p:embeddedFontLst>
    <p:embeddedFont>
      <p:font typeface="Open Sans" panose="020B0606030504020204" pitchFamily="34" charset="0"/>
      <p:regular r:id="rId66"/>
      <p:bold r:id="rId67"/>
      <p:italic r:id="rId68"/>
      <p:boldItalic r:id="rId69"/>
    </p:embeddedFont>
    <p:embeddedFont>
      <p:font typeface="Open Sans Light" panose="020B0306030504020204" pitchFamily="34" charset="0"/>
      <p:regular r:id="rId70"/>
      <p:italic r:id="rId71"/>
    </p:embeddedFont>
    <p:embeddedFont>
      <p:font typeface="Calibri Light" panose="020F0302020204030204" pitchFamily="34" charset="0"/>
      <p:regular r:id="rId72"/>
      <p:italic r:id="rId73"/>
    </p:embeddedFont>
    <p:embeddedFont>
      <p:font typeface="Plantagenet Cherokee" panose="02020602070100000000" pitchFamily="18" charset="0"/>
      <p:regular r:id="rId74"/>
    </p:embeddedFont>
    <p:embeddedFont>
      <p:font typeface="Encode Sans Normal" panose="02000000000000000000" pitchFamily="2" charset="0"/>
      <p:regular r:id="rId75"/>
      <p:bold r:id="rId76"/>
    </p:embeddedFont>
    <p:embeddedFont>
      <p:font typeface="Encode Sans Normal Black" panose="02000000000000000000" pitchFamily="2" charset="0"/>
      <p:bold r:id="rId77"/>
    </p:embeddedFont>
    <p:embeddedFont>
      <p:font typeface="Palatino Linotype" panose="02040502050505030304" pitchFamily="18" charset="0"/>
      <p:regular r:id="rId78"/>
      <p:bold r:id="rId79"/>
      <p:italic r:id="rId80"/>
      <p:boldItalic r:id="rId81"/>
    </p:embeddedFont>
    <p:embeddedFont>
      <p:font typeface="Calibri" panose="020F0502020204030204" pitchFamily="34" charset="0"/>
      <p:regular r:id="rId82"/>
      <p:bold r:id="rId83"/>
      <p:italic r:id="rId84"/>
      <p:boldItalic r:id="rId85"/>
    </p:embeddedFont>
    <p:embeddedFont>
      <p:font typeface="Ebrima" panose="02000000000000000000" pitchFamily="2" charset="0"/>
      <p:regular r:id="rId86"/>
      <p:bold r:id="rId8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3A2"/>
    <a:srgbClr val="4B2E83"/>
    <a:srgbClr val="E8E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4660"/>
  </p:normalViewPr>
  <p:slideViewPr>
    <p:cSldViewPr snapToGrid="0" snapToObjects="1" showGuides="1">
      <p:cViewPr>
        <p:scale>
          <a:sx n="76" d="100"/>
          <a:sy n="76" d="100"/>
        </p:scale>
        <p:origin x="-984" y="-96"/>
      </p:cViewPr>
      <p:guideLst>
        <p:guide orient="horz" pos="2488"/>
        <p:guide pos="47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font" Target="fonts/font19.fntdata"/><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font" Target="fonts/font22.fntdata"/><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font" Target="fonts/font17.fntdata"/><Relationship Id="rId90"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font" Target="fonts/font2.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A7B44-8D49-469A-A428-3B3A795DAB0F}" type="datetimeFigureOut">
              <a:rPr lang="en-US" smtClean="0"/>
              <a:t>5/11/2017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9AD5B-6A7A-444D-8BCE-8D8EB4A0BC8B}" type="slidenum">
              <a:rPr lang="en-US" smtClean="0"/>
              <a:t>‹#›</a:t>
            </a:fld>
            <a:endParaRPr lang="en-US"/>
          </a:p>
        </p:txBody>
      </p:sp>
    </p:spTree>
    <p:extLst>
      <p:ext uri="{BB962C8B-B14F-4D97-AF65-F5344CB8AC3E}">
        <p14:creationId xmlns:p14="http://schemas.microsoft.com/office/powerpoint/2010/main" val="158006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BC97BD-C26A-4452-A646-144B2820E03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0486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638ED-36FF-478B-A61B-AB38E905F70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15013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69850" algn="l" rtl="0">
              <a:spcBef>
                <a:spcPts val="0"/>
              </a:spcBef>
              <a:buClr>
                <a:srgbClr val="000000"/>
              </a:buClr>
              <a:buSzPct val="100000"/>
              <a:buFont typeface="Arial"/>
              <a:buNone/>
            </a:pPr>
            <a:r>
              <a:rPr lang="en-US" sz="1100" dirty="0">
                <a:solidFill>
                  <a:srgbClr val="1F497D"/>
                </a:solidFill>
                <a:latin typeface="Open Sans" panose="020B0606030504020204" pitchFamily="34" charset="0"/>
                <a:ea typeface="Arial"/>
                <a:cs typeface="Arial"/>
                <a:sym typeface="Arial"/>
              </a:rPr>
              <a:t> </a:t>
            </a:r>
            <a:endParaRPr lang="en-US" sz="110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sym typeface="Calibri"/>
              </a:rPr>
              <a:pPr>
                <a:buSzPct val="25000"/>
              </a:pPr>
              <a:t>25</a:t>
            </a:fld>
            <a:endParaRPr lang="en-US" dirty="0">
              <a:solidFill>
                <a:prstClr val="black"/>
              </a:solidFill>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 award agreement between the UW and another party, related to research that obligates UW resources or otherwise makes legal obligations on behalf of the University and does not include external funding, requiring institutional sign-off.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an award agreement between the UW and another party, related to research that obligates UW resources or otherwise makes legal obligations on behalf of the University and does not include external funding, requiring institutional sign-off.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69850" algn="l" rtl="0">
              <a:spcBef>
                <a:spcPts val="0"/>
              </a:spcBef>
              <a:buClr>
                <a:srgbClr val="000000"/>
              </a:buClr>
              <a:buSzPct val="100000"/>
              <a:buFont typeface="Arial"/>
              <a:buNone/>
            </a:pPr>
            <a:r>
              <a:rPr lang="en-US" sz="1100" dirty="0">
                <a:solidFill>
                  <a:srgbClr val="1F497D"/>
                </a:solidFill>
                <a:latin typeface="Open Sans" panose="020B0606030504020204" pitchFamily="34" charset="0"/>
                <a:ea typeface="Arial"/>
                <a:cs typeface="Arial"/>
                <a:sym typeface="Arial"/>
              </a:rPr>
              <a:t> </a:t>
            </a:r>
            <a:endParaRPr lang="en-US" sz="1100" dirty="0">
              <a:solidFill>
                <a:srgbClr val="1F497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4" name="Shape 1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sym typeface="Calibri"/>
              </a:rPr>
              <a:pPr>
                <a:buSzPct val="25000"/>
              </a:pPr>
              <a:t>32</a:t>
            </a:fld>
            <a:endParaRPr lang="en-US" dirty="0">
              <a:solidFill>
                <a:prstClr val="black"/>
              </a:solidFill>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638ED-36FF-478B-A61B-AB38E905F70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60226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Andra</a:t>
            </a:r>
            <a:endParaRPr lang="en-US" dirty="0"/>
          </a:p>
        </p:txBody>
      </p:sp>
      <p:sp>
        <p:nvSpPr>
          <p:cNvPr id="4" name="Slide Number Placeholder 3"/>
          <p:cNvSpPr>
            <a:spLocks noGrp="1"/>
          </p:cNvSpPr>
          <p:nvPr>
            <p:ph type="sldNum" sz="quarter" idx="10"/>
          </p:nvPr>
        </p:nvSpPr>
        <p:spPr/>
        <p:txBody>
          <a:bodyPr/>
          <a:lstStyle/>
          <a:p>
            <a:fld id="{1EE8F163-0BC6-46DB-8875-3567FEEAD9D8}"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433700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Andra:</a:t>
            </a:r>
            <a:r>
              <a:rPr lang="en-US" baseline="0" dirty="0" smtClean="0"/>
              <a:t> </a:t>
            </a:r>
            <a:r>
              <a:rPr lang="en-US" dirty="0" smtClean="0"/>
              <a:t>Define what it is – started with initiative from the FDP to streamline</a:t>
            </a:r>
            <a:r>
              <a:rPr lang="en-US" baseline="0" dirty="0" smtClean="0"/>
              <a:t> and reduce admin burden for research institutes; has some information about other topics but really the only thing it adds from an implementation perspective is the Prior Approval Matrix.  Not all federal agencies use this- need to review the award to see if it is referenced.  NIH says will be applicable with all awards; other agencies have various implementation dates.  </a:t>
            </a:r>
            <a:endParaRPr lang="en-US" dirty="0"/>
          </a:p>
        </p:txBody>
      </p:sp>
      <p:sp>
        <p:nvSpPr>
          <p:cNvPr id="4" name="Slide Number Placeholder 3"/>
          <p:cNvSpPr>
            <a:spLocks noGrp="1"/>
          </p:cNvSpPr>
          <p:nvPr>
            <p:ph type="sldNum" sz="quarter" idx="10"/>
          </p:nvPr>
        </p:nvSpPr>
        <p:spPr/>
        <p:txBody>
          <a:bodyPr/>
          <a:lstStyle/>
          <a:p>
            <a:fld id="{1EE8F163-0BC6-46DB-8875-3567FEEAD9D8}"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598288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Jasmine:</a:t>
            </a:r>
            <a:r>
              <a:rPr lang="en-US" baseline="0" dirty="0" smtClean="0"/>
              <a:t> </a:t>
            </a:r>
            <a:r>
              <a:rPr lang="en-US" dirty="0" smtClean="0"/>
              <a:t> Show a sample from the PAFC formatted prior approval matrix  - explain</a:t>
            </a:r>
            <a:r>
              <a:rPr lang="en-US" baseline="0" dirty="0" smtClean="0"/>
              <a:t> that the column to the left is the item and on the right are the individual federal agencies with an R if it is Required/Restricted and a W if it has been waived.</a:t>
            </a:r>
            <a:endParaRPr lang="en-US" dirty="0"/>
          </a:p>
        </p:txBody>
      </p:sp>
      <p:sp>
        <p:nvSpPr>
          <p:cNvPr id="4" name="Slide Number Placeholder 3"/>
          <p:cNvSpPr>
            <a:spLocks noGrp="1"/>
          </p:cNvSpPr>
          <p:nvPr>
            <p:ph type="sldNum" sz="quarter" idx="10"/>
          </p:nvPr>
        </p:nvSpPr>
        <p:spPr/>
        <p:txBody>
          <a:bodyPr/>
          <a:lstStyle/>
          <a:p>
            <a:fld id="{1EE8F163-0BC6-46DB-8875-3567FEEAD9D8}"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724629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Jasmine: Where to find the RTCs themselves;</a:t>
            </a:r>
            <a:r>
              <a:rPr lang="en-US" baseline="0" dirty="0" smtClean="0"/>
              <a:t> UW information can be found on the PAFC website and the OSP website (provide summary info and links)</a:t>
            </a:r>
            <a:endParaRPr lang="en-US" dirty="0"/>
          </a:p>
        </p:txBody>
      </p:sp>
      <p:sp>
        <p:nvSpPr>
          <p:cNvPr id="4" name="Slide Number Placeholder 3"/>
          <p:cNvSpPr>
            <a:spLocks noGrp="1"/>
          </p:cNvSpPr>
          <p:nvPr>
            <p:ph type="sldNum" sz="quarter" idx="10"/>
          </p:nvPr>
        </p:nvSpPr>
        <p:spPr/>
        <p:txBody>
          <a:bodyPr/>
          <a:lstStyle/>
          <a:p>
            <a:fld id="{1EE8F163-0BC6-46DB-8875-3567FEEAD9D8}"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6993176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Jasmine: Where to find the RTCs themselves;</a:t>
            </a:r>
            <a:r>
              <a:rPr lang="en-US" baseline="0" dirty="0" smtClean="0"/>
              <a:t> UW information can be found on the PAFC website and the OSP website (provide summary info and links)</a:t>
            </a:r>
            <a:endParaRPr lang="en-US" dirty="0"/>
          </a:p>
        </p:txBody>
      </p:sp>
      <p:sp>
        <p:nvSpPr>
          <p:cNvPr id="4" name="Slide Number Placeholder 3"/>
          <p:cNvSpPr>
            <a:spLocks noGrp="1"/>
          </p:cNvSpPr>
          <p:nvPr>
            <p:ph type="sldNum" sz="quarter" idx="10"/>
          </p:nvPr>
        </p:nvSpPr>
        <p:spPr/>
        <p:txBody>
          <a:bodyPr/>
          <a:lstStyle/>
          <a:p>
            <a:fld id="{1EE8F163-0BC6-46DB-8875-3567FEEAD9D8}"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699317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Andra: RTCs are after</a:t>
            </a:r>
            <a:r>
              <a:rPr lang="en-US" baseline="0" dirty="0" smtClean="0"/>
              <a:t> the Sponsor T&amp;C but before Program Announcements</a:t>
            </a:r>
            <a:endParaRPr lang="en-US" dirty="0"/>
          </a:p>
        </p:txBody>
      </p:sp>
      <p:sp>
        <p:nvSpPr>
          <p:cNvPr id="4" name="Slide Number Placeholder 3"/>
          <p:cNvSpPr>
            <a:spLocks noGrp="1"/>
          </p:cNvSpPr>
          <p:nvPr>
            <p:ph type="sldNum" sz="quarter" idx="10"/>
          </p:nvPr>
        </p:nvSpPr>
        <p:spPr/>
        <p:txBody>
          <a:bodyPr/>
          <a:lstStyle/>
          <a:p>
            <a:fld id="{1EE8F163-0BC6-46DB-8875-3567FEEAD9D8}"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7172364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Andra: An</a:t>
            </a:r>
            <a:r>
              <a:rPr lang="en-US" baseline="0" smtClean="0"/>
              <a:t> </a:t>
            </a:r>
            <a:r>
              <a:rPr lang="en-US" baseline="0" dirty="0" smtClean="0"/>
              <a:t>example of a real requirement and a real agency – upshot is that the RTCs don’t really add anything new – don’t anything that is new in comparison to agency requirements.  Advise, as always, to review the Award</a:t>
            </a:r>
            <a:endParaRPr lang="en-US" dirty="0"/>
          </a:p>
        </p:txBody>
      </p:sp>
      <p:sp>
        <p:nvSpPr>
          <p:cNvPr id="4" name="Slide Number Placeholder 3"/>
          <p:cNvSpPr>
            <a:spLocks noGrp="1"/>
          </p:cNvSpPr>
          <p:nvPr>
            <p:ph type="sldNum" sz="quarter" idx="10"/>
          </p:nvPr>
        </p:nvSpPr>
        <p:spPr/>
        <p:txBody>
          <a:bodyPr/>
          <a:lstStyle/>
          <a:p>
            <a:fld id="{1EE8F163-0BC6-46DB-8875-3567FEEAD9D8}"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251232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F3C13-79C5-4EAE-A8E1-D8B75F57EDEF}"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74230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638ED-36FF-478B-A61B-AB38E905F70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933417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0638ED-36FF-478B-A61B-AB38E905F70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0543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7.emf"/><Relationship Id="rId1" Type="http://schemas.openxmlformats.org/officeDocument/2006/relationships/slideMaster" Target="../slideMasters/slideMaster6.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pic>
        <p:nvPicPr>
          <p:cNvPr id="9" name="Picture 8"/>
          <p:cNvPicPr>
            <a:picLocks noChangeAspect="1"/>
          </p:cNvPicPr>
          <p:nvPr userDrawn="1"/>
        </p:nvPicPr>
        <p:blipFill>
          <a:blip r:embed="rId3"/>
          <a:stretch>
            <a:fillRect/>
          </a:stretch>
        </p:blipFill>
        <p:spPr>
          <a:xfrm>
            <a:off x="677334" y="6354234"/>
            <a:ext cx="2540000" cy="266700"/>
          </a:xfrm>
          <a:prstGeom prst="rect">
            <a:avLst/>
          </a:prstGeom>
        </p:spPr>
      </p:pic>
      <p:sp>
        <p:nvSpPr>
          <p:cNvPr id="6" name="Text Placeholder 5"/>
          <p:cNvSpPr>
            <a:spLocks noGrp="1"/>
          </p:cNvSpPr>
          <p:nvPr>
            <p:ph type="body" sz="quarter" idx="10" hasCustomPrompt="1"/>
          </p:nvPr>
        </p:nvSpPr>
        <p:spPr>
          <a:xfrm>
            <a:off x="671757" y="1179824"/>
            <a:ext cx="69723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730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53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408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940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5222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0882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1104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2035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3950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85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5"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REGULAR	, 24 PT.)</a:t>
            </a:r>
            <a:endParaRPr lang="en-US" dirty="0"/>
          </a:p>
        </p:txBody>
      </p:sp>
      <p:pic>
        <p:nvPicPr>
          <p:cNvPr id="7" name="Picture 6"/>
          <p:cNvPicPr>
            <a:picLocks noChangeAspect="1"/>
          </p:cNvPicPr>
          <p:nvPr userDrawn="1"/>
        </p:nvPicPr>
        <p:blipFill>
          <a:blip r:embed="rId2"/>
          <a:stretch>
            <a:fillRect/>
          </a:stretch>
        </p:blipFill>
        <p:spPr>
          <a:xfrm>
            <a:off x="6248401" y="6354234"/>
            <a:ext cx="2540000"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718B79-D559-4E23-A7EE-4BE04F476A51}"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3278-1DBB-44AD-9CA3-DC0D0B11AE2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984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F0677-FA87-4D3A-8437-ECF499CBA76B}"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3278-1DBB-44AD-9CA3-DC0D0B11AE2C}" type="slidenum">
              <a:rPr lang="en-US" smtClean="0"/>
              <a:pPr/>
              <a:t>‹#›</a:t>
            </a:fld>
            <a:endParaRPr lang="en-US" dirty="0"/>
          </a:p>
        </p:txBody>
      </p:sp>
    </p:spTree>
    <p:extLst>
      <p:ext uri="{BB962C8B-B14F-4D97-AF65-F5344CB8AC3E}">
        <p14:creationId xmlns:p14="http://schemas.microsoft.com/office/powerpoint/2010/main" val="1205091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80D01C-6D5C-4FAF-A445-C22DCFFFF31F}"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3278-1DBB-44AD-9CA3-DC0D0B11AE2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32334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B1D430-1E3E-40DC-9E8F-7912CA952196}" type="datetime1">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E3278-1DBB-44AD-9CA3-DC0D0B11AE2C}" type="slidenum">
              <a:rPr lang="en-US" smtClean="0"/>
              <a:pPr/>
              <a:t>‹#›</a:t>
            </a:fld>
            <a:endParaRPr lang="en-US" dirty="0"/>
          </a:p>
        </p:txBody>
      </p:sp>
    </p:spTree>
    <p:extLst>
      <p:ext uri="{BB962C8B-B14F-4D97-AF65-F5344CB8AC3E}">
        <p14:creationId xmlns:p14="http://schemas.microsoft.com/office/powerpoint/2010/main" val="3384887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B0F2E7-D1F9-49B8-A9BA-7F938791B80F}" type="datetime1">
              <a:rPr lang="en-US" smtClean="0"/>
              <a:pPr/>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6E3278-1DBB-44AD-9CA3-DC0D0B11AE2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171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C12FA-B56A-47C8-B3C4-A3891156C83D}" type="datetime1">
              <a:rPr lang="en-US" smtClean="0"/>
              <a:pPr/>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6E3278-1DBB-44AD-9CA3-DC0D0B11AE2C}" type="slidenum">
              <a:rPr lang="en-US" smtClean="0"/>
              <a:pPr/>
              <a:t>‹#›</a:t>
            </a:fld>
            <a:endParaRPr lang="en-US" dirty="0"/>
          </a:p>
        </p:txBody>
      </p:sp>
    </p:spTree>
    <p:extLst>
      <p:ext uri="{BB962C8B-B14F-4D97-AF65-F5344CB8AC3E}">
        <p14:creationId xmlns:p14="http://schemas.microsoft.com/office/powerpoint/2010/main" val="3277665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15B2A-9CB5-4050-AFF0-8137FC1D0BA7}" type="datetime1">
              <a:rPr lang="en-US" smtClean="0"/>
              <a:pPr/>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6E3278-1DBB-44AD-9CA3-DC0D0B11AE2C}" type="slidenum">
              <a:rPr lang="en-US" smtClean="0"/>
              <a:pPr/>
              <a:t>‹#›</a:t>
            </a:fld>
            <a:endParaRPr lang="en-US" dirty="0"/>
          </a:p>
        </p:txBody>
      </p:sp>
    </p:spTree>
    <p:extLst>
      <p:ext uri="{BB962C8B-B14F-4D97-AF65-F5344CB8AC3E}">
        <p14:creationId xmlns:p14="http://schemas.microsoft.com/office/powerpoint/2010/main" val="3324522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CF7F93-9EA4-4691-AF16-847B6D29DD02}" type="datetime1">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E3278-1DBB-44AD-9CA3-DC0D0B11AE2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210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68335-E69C-42C7-9E19-CDA54AB628A2}" type="datetime1">
              <a:rPr lang="en-US" smtClean="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6E3278-1DBB-44AD-9CA3-DC0D0B11AE2C}" type="slidenum">
              <a:rPr lang="en-US" smtClean="0"/>
              <a:pPr/>
              <a:t>‹#›</a:t>
            </a:fld>
            <a:endParaRPr lang="en-US" dirty="0"/>
          </a:p>
        </p:txBody>
      </p:sp>
    </p:spTree>
    <p:extLst>
      <p:ext uri="{BB962C8B-B14F-4D97-AF65-F5344CB8AC3E}">
        <p14:creationId xmlns:p14="http://schemas.microsoft.com/office/powerpoint/2010/main" val="42216128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9EDDD-891B-45CF-AADC-2E567046B755}"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3278-1DBB-44AD-9CA3-DC0D0B11AE2C}" type="slidenum">
              <a:rPr lang="en-US" smtClean="0"/>
              <a:pPr/>
              <a:t>‹#›</a:t>
            </a:fld>
            <a:endParaRPr lang="en-US" dirty="0"/>
          </a:p>
        </p:txBody>
      </p:sp>
    </p:spTree>
    <p:extLst>
      <p:ext uri="{BB962C8B-B14F-4D97-AF65-F5344CB8AC3E}">
        <p14:creationId xmlns:p14="http://schemas.microsoft.com/office/powerpoint/2010/main" val="51907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5815" y="5945854"/>
            <a:ext cx="1371600" cy="923544"/>
          </a:xfrm>
          <a:prstGeom prst="rect">
            <a:avLst/>
          </a:prstGeom>
        </p:spPr>
      </p:pic>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076956"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smtClean="0"/>
              <a:t>Bulleted content here (Open Sans Light, 24 pt.)</a:t>
            </a:r>
          </a:p>
          <a:p>
            <a:pPr lvl="1"/>
            <a:r>
              <a:rPr lang="en-US" dirty="0" smtClean="0"/>
              <a:t>Second level (Open Sans Light, 20)</a:t>
            </a:r>
          </a:p>
          <a:p>
            <a:pPr lvl="2"/>
            <a:r>
              <a:rPr lang="en-US" dirty="0" smtClean="0"/>
              <a:t>Third level (Open Sans Light, 18)</a:t>
            </a:r>
          </a:p>
          <a:p>
            <a:pPr lvl="3"/>
            <a:r>
              <a:rPr lang="en-US" dirty="0" smtClean="0"/>
              <a:t>Fourth level (Open Sans Light, 16)</a:t>
            </a:r>
          </a:p>
          <a:p>
            <a:pPr lvl="4"/>
            <a:r>
              <a:rPr lang="en-US" dirty="0" smtClean="0"/>
              <a:t>Fifth level (Open Sans Light, 14)</a:t>
            </a:r>
            <a:endParaRPr lang="en-US" dirty="0"/>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99FB81-4D0E-43F3-9620-64049C1D6AC3}" type="datetime1">
              <a:rPr lang="en-US" smtClean="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6E3278-1DBB-44AD-9CA3-DC0D0B11AE2C}" type="slidenum">
              <a:rPr lang="en-US" smtClean="0"/>
              <a:pPr/>
              <a:t>‹#›</a:t>
            </a:fld>
            <a:endParaRPr lang="en-US" dirty="0"/>
          </a:p>
        </p:txBody>
      </p:sp>
    </p:spTree>
    <p:extLst>
      <p:ext uri="{BB962C8B-B14F-4D97-AF65-F5344CB8AC3E}">
        <p14:creationId xmlns:p14="http://schemas.microsoft.com/office/powerpoint/2010/main" val="1434462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947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120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144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390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612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5014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140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7822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74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6248401" y="6354234"/>
            <a:ext cx="2540000" cy="266700"/>
          </a:xfrm>
          <a:prstGeom prst="rect">
            <a:avLst/>
          </a:prstGeom>
        </p:spPr>
      </p:pic>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FFFFFF"/>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981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14598-278E-4750-85DC-58B0D39D8658}" type="datetimeFigureOut">
              <a:rPr lang="en-US" smtClean="0">
                <a:solidFill>
                  <a:prstClr val="black">
                    <a:tint val="75000"/>
                  </a:prstClr>
                </a:solidFill>
              </a:rPr>
              <a:pPr/>
              <a:t>5/11/2017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1EB955-44C2-45AE-8A77-3E803F6F3A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930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79463" y="4704000"/>
            <a:ext cx="1600200" cy="139700"/>
          </a:xfrm>
          <a:prstGeom prst="rect">
            <a:avLst/>
          </a:prstGeom>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0" y="78888"/>
            <a:ext cx="2667000" cy="701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Shape 16" descr="OSP Wordmark"/>
          <p:cNvPicPr preferRelativeResize="0"/>
          <p:nvPr userDrawn="1"/>
        </p:nvPicPr>
        <p:blipFill>
          <a:blip r:embed="rId4">
            <a:alphaModFix/>
          </a:blip>
          <a:stretch>
            <a:fillRect/>
          </a:stretch>
        </p:blipFill>
        <p:spPr>
          <a:xfrm>
            <a:off x="100464" y="474817"/>
            <a:ext cx="2279199" cy="423875"/>
          </a:xfrm>
          <a:prstGeom prst="rect">
            <a:avLst/>
          </a:prstGeom>
          <a:noFill/>
          <a:ln>
            <a:noFill/>
          </a:ln>
        </p:spPr>
      </p:pic>
      <p:pic>
        <p:nvPicPr>
          <p:cNvPr id="15"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23534" r="4388"/>
          <a:stretch/>
        </p:blipFill>
        <p:spPr bwMode="auto">
          <a:xfrm>
            <a:off x="9996985" y="-2242233"/>
            <a:ext cx="3642815" cy="693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userDrawn="1"/>
        </p:nvGrpSpPr>
        <p:grpSpPr>
          <a:xfrm>
            <a:off x="6531299" y="0"/>
            <a:ext cx="2608690" cy="6858000"/>
            <a:chOff x="6531299" y="0"/>
            <a:chExt cx="2608690" cy="6858000"/>
          </a:xfrm>
        </p:grpSpPr>
        <p:pic>
          <p:nvPicPr>
            <p:cNvPr id="13"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31299" y="0"/>
              <a:ext cx="26086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W Logo_Purple_RGB.png"/>
            <p:cNvPicPr>
              <a:picLocks noChangeAspect="1"/>
            </p:cNvPicPr>
            <p:nvPr userDrawn="1"/>
          </p:nvPicPr>
          <p:blipFill>
            <a:blip r:embed="rId7" cstate="print">
              <a:biLevel thresh="25000"/>
              <a:extLst>
                <a:ext uri="{BEBA8EAE-BF5A-486C-A8C5-ECC9F3942E4B}">
                  <a14:imgProps xmlns:a14="http://schemas.microsoft.com/office/drawing/2010/main">
                    <a14:imgLayer r:embed="rId8">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787151" y="5715000"/>
              <a:ext cx="1334947" cy="898864"/>
            </a:xfrm>
            <a:prstGeom prst="rect">
              <a:avLst/>
            </a:prstGeom>
          </p:spPr>
        </p:pic>
      </p:grpSp>
      <p:pic>
        <p:nvPicPr>
          <p:cNvPr id="2051" name="Picture 3"/>
          <p:cNvPicPr>
            <a:picLocks noChangeAspect="1" noChangeArrowheads="1"/>
          </p:cNvPicPr>
          <p:nvPr userDrawn="1"/>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73000" y="2645813"/>
            <a:ext cx="2667000" cy="701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477000" y="-1"/>
            <a:ext cx="2667000" cy="701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AngleBackground_gold_RGB.png"/>
          <p:cNvPicPr>
            <a:picLocks noChangeAspect="1"/>
          </p:cNvPicPr>
          <p:nvPr userDrawn="1"/>
        </p:nvPicPr>
        <p:blipFill rotWithShape="1">
          <a:blip r:embed="rId11" cstate="print">
            <a:duotone>
              <a:prstClr val="black"/>
              <a:srgbClr val="33006F">
                <a:tint val="45000"/>
                <a:satMod val="400000"/>
              </a:srgbClr>
            </a:duotone>
            <a:extLst>
              <a:ext uri="{28A0092B-C50C-407E-A947-70E740481C1C}">
                <a14:useLocalDpi xmlns:a14="http://schemas.microsoft.com/office/drawing/2010/main" val="0"/>
              </a:ext>
            </a:extLst>
          </a:blip>
          <a:srcRect l="21047" t="2276" r="20731" b="93348"/>
          <a:stretch/>
        </p:blipFill>
        <p:spPr>
          <a:xfrm>
            <a:off x="-71553" y="-203201"/>
            <a:ext cx="9342553" cy="529441"/>
          </a:xfrm>
          <a:prstGeom prst="rect">
            <a:avLst/>
          </a:prstGeom>
        </p:spPr>
      </p:pic>
      <p:sp>
        <p:nvSpPr>
          <p:cNvPr id="11" name="Title 10"/>
          <p:cNvSpPr>
            <a:spLocks noGrp="1"/>
          </p:cNvSpPr>
          <p:nvPr userDrawn="1">
            <p:ph type="title"/>
          </p:nvPr>
        </p:nvSpPr>
        <p:spPr>
          <a:xfrm>
            <a:off x="609600" y="1657016"/>
            <a:ext cx="6172200" cy="3014900"/>
          </a:xfrm>
          <a:prstGeom prst="rect">
            <a:avLst/>
          </a:prstGeom>
        </p:spPr>
        <p:txBody>
          <a:bodyPr/>
          <a:lstStyle>
            <a:lvl1pPr algn="l">
              <a:defRPr b="0">
                <a:latin typeface="Open Sans" panose="020B0606030504020204" pitchFamily="34" charset="0"/>
              </a:defRPr>
            </a:lvl1pPr>
          </a:lstStyle>
          <a:p>
            <a:r>
              <a:rPr lang="en-US" dirty="0" smtClean="0"/>
              <a:t>Click to edit Master title style</a:t>
            </a:r>
            <a:endParaRPr lang="en-US" dirty="0"/>
          </a:p>
        </p:txBody>
      </p:sp>
      <p:pic>
        <p:nvPicPr>
          <p:cNvPr id="16" name="Picture 15" descr="W Logo_Purple_RGB.png"/>
          <p:cNvPicPr>
            <a:picLocks noChangeAspect="1"/>
          </p:cNvPicPr>
          <p:nvPr userDrawn="1"/>
        </p:nvPicPr>
        <p:blipFill>
          <a:blip r:embed="rId7" cstate="print">
            <a:biLevel thresh="25000"/>
            <a:extLst>
              <a:ext uri="{BEBA8EAE-BF5A-486C-A8C5-ECC9F3942E4B}">
                <a14:imgProps xmlns:a14="http://schemas.microsoft.com/office/drawing/2010/main">
                  <a14:imgLayer r:embed="rId8">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934213" y="5404032"/>
            <a:ext cx="1959298" cy="1319261"/>
          </a:xfrm>
          <a:prstGeom prst="rect">
            <a:avLst/>
          </a:prstGeom>
        </p:spPr>
      </p:pic>
      <p:pic>
        <p:nvPicPr>
          <p:cNvPr id="8" name="Picture 7" descr="W Logo_Purple_RGB.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15200" y="5334000"/>
            <a:ext cx="1828800" cy="1231392"/>
          </a:xfrm>
          <a:prstGeom prst="rect">
            <a:avLst/>
          </a:prstGeom>
        </p:spPr>
      </p:pic>
      <p:pic>
        <p:nvPicPr>
          <p:cNvPr id="20" name="Picture 19" descr="lin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3422" y="4721753"/>
            <a:ext cx="1616241" cy="142943"/>
          </a:xfrm>
          <a:prstGeom prst="rect">
            <a:avLst/>
          </a:prstGeom>
        </p:spPr>
      </p:pic>
    </p:spTree>
    <p:extLst>
      <p:ext uri="{BB962C8B-B14F-4D97-AF65-F5344CB8AC3E}">
        <p14:creationId xmlns:p14="http://schemas.microsoft.com/office/powerpoint/2010/main" val="3498086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0" indent="0" algn="l">
              <a:buFont typeface="Lucida Grande"/>
              <a:buNone/>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a:buNone/>
              <a:defRPr sz="2000" b="0" i="0" baseline="0">
                <a:solidFill>
                  <a:schemeClr val="accent4">
                    <a:lumMod val="10000"/>
                  </a:schemeClr>
                </a:solidFill>
                <a:latin typeface="+mn-lt"/>
                <a:cs typeface="Open Sans Light"/>
              </a:defRPr>
            </a:lvl2pPr>
            <a:lvl3pPr marL="914400" indent="0" algn="l">
              <a:buSzPct val="100000"/>
              <a:buFont typeface="Lucida Grande"/>
              <a:buNone/>
              <a:defRPr sz="1800" b="0" i="0" baseline="0">
                <a:solidFill>
                  <a:schemeClr val="accent4">
                    <a:lumMod val="10000"/>
                  </a:schemeClr>
                </a:solidFill>
                <a:latin typeface="+mn-lt"/>
                <a:cs typeface="Open Sans Light"/>
              </a:defRPr>
            </a:lvl3pPr>
            <a:lvl4pPr marL="1371600" indent="0" algn="l">
              <a:buNone/>
              <a:defRPr sz="1600" b="0" i="0" baseline="0">
                <a:solidFill>
                  <a:schemeClr val="accent4">
                    <a:lumMod val="10000"/>
                  </a:schemeClr>
                </a:solidFill>
                <a:latin typeface="+mn-lt"/>
                <a:cs typeface="Open Sans Light"/>
              </a:defRPr>
            </a:lvl4pPr>
            <a:lvl5pPr marL="1828800" indent="0" algn="l">
              <a:buFont typeface="Lucida Grande"/>
              <a:buNone/>
              <a:defRPr sz="1400" b="0" i="0" baseline="0">
                <a:solidFill>
                  <a:schemeClr val="accent4">
                    <a:lumMod val="10000"/>
                  </a:schemeClr>
                </a:solidFill>
                <a:latin typeface="+mn-lt"/>
                <a:cs typeface="Open Sans Light"/>
              </a:defRPr>
            </a:lvl5pPr>
          </a:lstStyle>
          <a:p>
            <a:pPr lvl="0"/>
            <a:r>
              <a:rPr lang="en-US" dirty="0" smtClean="0"/>
              <a:t>Content here</a:t>
            </a:r>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Calibri Light" panose="020F0302020204030204" pitchFamily="34" charset="0"/>
                <a:cs typeface="Calibri Light" panose="020F030202020403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a:t>
            </a:r>
            <a:endParaRPr lang="en-US" dirty="0"/>
          </a:p>
        </p:txBody>
      </p:sp>
      <p:pic>
        <p:nvPicPr>
          <p:cNvPr id="10" name="Picture 9"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3" name="Shape 16"/>
          <p:cNvPicPr preferRelativeResize="0"/>
          <p:nvPr userDrawn="1"/>
        </p:nvPicPr>
        <p:blipFill>
          <a:blip r:embed="rId3">
            <a:alphaModFix/>
          </a:blip>
          <a:stretch>
            <a:fillRect/>
          </a:stretch>
        </p:blipFill>
        <p:spPr>
          <a:xfrm>
            <a:off x="136750" y="6286774"/>
            <a:ext cx="2279199" cy="423875"/>
          </a:xfrm>
          <a:prstGeom prst="rect">
            <a:avLst/>
          </a:prstGeom>
          <a:noFill/>
          <a:ln>
            <a:noFill/>
          </a:ln>
        </p:spPr>
      </p:pic>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4091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ed 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SzPct val="100000"/>
              <a:buFont typeface="Lucida Grande"/>
              <a:buChar char="&gt;"/>
              <a:defRPr sz="18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Lucida Grande"/>
              <a:buChar char="&gt;"/>
              <a:defRPr sz="1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Bulleted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 </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Open Sans" panose="020B0606030504020204" pitchFamily="34" charset="0"/>
                <a:cs typeface="Open Sans" panose="020B0606030504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a:t>
            </a:r>
            <a:endParaRPr lang="en-US" dirty="0"/>
          </a:p>
        </p:txBody>
      </p:sp>
      <p:pic>
        <p:nvPicPr>
          <p:cNvPr id="10" name="Picture 9"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3" name="Shape 16"/>
          <p:cNvPicPr preferRelativeResize="0"/>
          <p:nvPr userDrawn="1"/>
        </p:nvPicPr>
        <p:blipFill>
          <a:blip r:embed="rId3">
            <a:alphaModFix/>
          </a:blip>
          <a:stretch>
            <a:fillRect/>
          </a:stretch>
        </p:blipFill>
        <p:spPr>
          <a:xfrm>
            <a:off x="191503" y="6286774"/>
            <a:ext cx="2279199" cy="423875"/>
          </a:xfrm>
          <a:prstGeom prst="rect">
            <a:avLst/>
          </a:prstGeom>
          <a:noFill/>
          <a:ln>
            <a:noFill/>
          </a:ln>
        </p:spPr>
      </p:pic>
      <p:sp>
        <p:nvSpPr>
          <p:cNvPr id="3" name="Title 2"/>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6259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 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a:defRPr sz="20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SzPct val="100000"/>
              <a:buFont typeface="Lucida Grande"/>
              <a:buChar char="&gt;"/>
              <a:defRPr sz="18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a:defRPr sz="16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Lucida Grande"/>
              <a:buChar char="&gt;"/>
              <a:defRPr sz="1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Bulleted content here </a:t>
            </a:r>
          </a:p>
          <a:p>
            <a:pPr lvl="1"/>
            <a:r>
              <a:rPr lang="en-US" dirty="0" smtClean="0"/>
              <a:t>Second level </a:t>
            </a:r>
          </a:p>
          <a:p>
            <a:pPr lvl="2"/>
            <a:r>
              <a:rPr lang="en-US" dirty="0" smtClean="0"/>
              <a:t>Third level </a:t>
            </a:r>
          </a:p>
          <a:p>
            <a:pPr lvl="3"/>
            <a:r>
              <a:rPr lang="en-US" dirty="0" smtClean="0"/>
              <a:t>Fourth level </a:t>
            </a:r>
          </a:p>
          <a:p>
            <a:pPr lvl="4"/>
            <a:r>
              <a:rPr lang="en-US" dirty="0" smtClean="0"/>
              <a:t>Fifth level</a:t>
            </a:r>
            <a:endParaRPr lang="en-US" dirty="0"/>
          </a:p>
        </p:txBody>
      </p:sp>
      <p:pic>
        <p:nvPicPr>
          <p:cNvPr id="9" name="Picture 8"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1" name="Shape 16"/>
          <p:cNvPicPr preferRelativeResize="0"/>
          <p:nvPr userDrawn="1"/>
        </p:nvPicPr>
        <p:blipFill>
          <a:blip r:embed="rId3">
            <a:alphaModFix/>
          </a:blip>
          <a:stretch>
            <a:fillRect/>
          </a:stretch>
        </p:blipFill>
        <p:spPr>
          <a:xfrm>
            <a:off x="187492" y="6264039"/>
            <a:ext cx="2279199" cy="423875"/>
          </a:xfrm>
          <a:prstGeom prst="rect">
            <a:avLst/>
          </a:prstGeom>
          <a:noFill/>
          <a:ln>
            <a:noFill/>
          </a:ln>
        </p:spPr>
      </p:pic>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083181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0" indent="0">
              <a:buFont typeface="Lucida Grande"/>
              <a:buNone/>
              <a:defRPr sz="2400" b="0" i="0" baseline="0">
                <a:solidFill>
                  <a:schemeClr val="accent4">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0" i="0" baseline="0">
                <a:solidFill>
                  <a:schemeClr val="accent4">
                    <a:lumMod val="10000"/>
                  </a:schemeClr>
                </a:solidFill>
                <a:latin typeface="+mn-lt"/>
                <a:cs typeface="Open Sans Light"/>
              </a:defRPr>
            </a:lvl2pPr>
            <a:lvl3pPr marL="914400" indent="0">
              <a:buSzPct val="100000"/>
              <a:buFont typeface="Lucida Grande"/>
              <a:buNone/>
              <a:defRPr sz="1800" b="0" i="0" baseline="0">
                <a:solidFill>
                  <a:schemeClr val="accent4">
                    <a:lumMod val="10000"/>
                  </a:schemeClr>
                </a:solidFill>
                <a:latin typeface="+mn-lt"/>
                <a:cs typeface="Open Sans Light"/>
              </a:defRPr>
            </a:lvl3pPr>
            <a:lvl4pPr marL="1371600" indent="0">
              <a:buNone/>
              <a:defRPr sz="1600" b="0" i="0" baseline="0">
                <a:solidFill>
                  <a:schemeClr val="accent4">
                    <a:lumMod val="10000"/>
                  </a:schemeClr>
                </a:solidFill>
                <a:latin typeface="+mn-lt"/>
                <a:cs typeface="Open Sans Light"/>
              </a:defRPr>
            </a:lvl4pPr>
            <a:lvl5pPr marL="1828800" indent="0">
              <a:buFont typeface="Lucida Grande"/>
              <a:buNone/>
              <a:defRPr sz="1400" b="0" i="0" baseline="0">
                <a:solidFill>
                  <a:schemeClr val="accent4">
                    <a:lumMod val="10000"/>
                  </a:schemeClr>
                </a:solidFill>
                <a:latin typeface="+mn-lt"/>
                <a:cs typeface="Open Sans Light"/>
              </a:defRPr>
            </a:lvl5pPr>
          </a:lstStyle>
          <a:p>
            <a:pPr lvl="0"/>
            <a:r>
              <a:rPr lang="en-US" dirty="0" smtClean="0"/>
              <a:t>Content here</a:t>
            </a:r>
          </a:p>
        </p:txBody>
      </p:sp>
      <p:pic>
        <p:nvPicPr>
          <p:cNvPr id="9" name="Picture 8"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1" name="Shape 16"/>
          <p:cNvPicPr preferRelativeResize="0"/>
          <p:nvPr userDrawn="1"/>
        </p:nvPicPr>
        <p:blipFill>
          <a:blip r:embed="rId3">
            <a:alphaModFix/>
          </a:blip>
          <a:stretch>
            <a:fillRect/>
          </a:stretch>
        </p:blipFill>
        <p:spPr>
          <a:xfrm>
            <a:off x="167439" y="6281725"/>
            <a:ext cx="2279199" cy="423875"/>
          </a:xfrm>
          <a:prstGeom prst="rect">
            <a:avLst/>
          </a:prstGeom>
          <a:noFill/>
          <a:ln>
            <a:noFill/>
          </a:ln>
        </p:spPr>
      </p:pic>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4816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Graphic Here</a:t>
            </a:r>
            <a:endParaRPr lang="en-US" dirty="0"/>
          </a:p>
        </p:txBody>
      </p:sp>
      <p:pic>
        <p:nvPicPr>
          <p:cNvPr id="9" name="Picture 8" descr="W Logo_Purpl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2450" y="5959686"/>
            <a:ext cx="971550" cy="654177"/>
          </a:xfrm>
          <a:prstGeom prst="rect">
            <a:avLst/>
          </a:prstGeom>
        </p:spPr>
      </p:pic>
      <p:pic>
        <p:nvPicPr>
          <p:cNvPr id="10" name="Shape 16"/>
          <p:cNvPicPr preferRelativeResize="0"/>
          <p:nvPr userDrawn="1"/>
        </p:nvPicPr>
        <p:blipFill>
          <a:blip r:embed="rId3">
            <a:alphaModFix/>
          </a:blip>
          <a:stretch>
            <a:fillRect/>
          </a:stretch>
        </p:blipFill>
        <p:spPr>
          <a:xfrm>
            <a:off x="152400" y="6297765"/>
            <a:ext cx="2279199" cy="423875"/>
          </a:xfrm>
          <a:prstGeom prst="rect">
            <a:avLst/>
          </a:prstGeom>
          <a:noFill/>
          <a:ln>
            <a:noFill/>
          </a:ln>
        </p:spPr>
      </p:pic>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527944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675467"/>
            <a:ext cx="7408333" cy="3450696"/>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163672" y="6250164"/>
            <a:ext cx="3786690" cy="365125"/>
          </a:xfrm>
          <a:prstGeom prst="rect">
            <a:avLst/>
          </a:prstGeom>
        </p:spPr>
        <p:txBody>
          <a:bodyPr/>
          <a:lstStyle>
            <a:lvl1pPr>
              <a:defRPr>
                <a:latin typeface="Open Sans" panose="020B0606030504020204" pitchFamily="34" charset="0"/>
              </a:defRPr>
            </a:lvl1pPr>
          </a:lstStyle>
          <a:p>
            <a:pPr defTabSz="914400"/>
            <a:fld id="{A8C2BE05-AC2C-4569-AA4B-60BA66F024A7}" type="datetimeFigureOut">
              <a:rPr lang="en-US" sz="1400" kern="0" smtClean="0">
                <a:solidFill>
                  <a:srgbClr val="000000"/>
                </a:solidFill>
                <a:cs typeface="Arial"/>
                <a:sym typeface="Arial"/>
              </a:rPr>
              <a:pPr defTabSz="914400"/>
              <a:t>5/11/2017</a:t>
            </a:fld>
            <a:endParaRPr lang="en-US" sz="1400" kern="0" dirty="0">
              <a:solidFill>
                <a:srgbClr val="000000"/>
              </a:solidFill>
              <a:cs typeface="Arial"/>
              <a:sym typeface="Arial"/>
            </a:endParaRPr>
          </a:p>
        </p:txBody>
      </p:sp>
      <p:sp>
        <p:nvSpPr>
          <p:cNvPr id="5" name="Footer Placeholder 4"/>
          <p:cNvSpPr>
            <a:spLocks noGrp="1"/>
          </p:cNvSpPr>
          <p:nvPr>
            <p:ph type="ftr" sz="quarter" idx="11"/>
          </p:nvPr>
        </p:nvSpPr>
        <p:spPr>
          <a:xfrm>
            <a:off x="193638" y="6250164"/>
            <a:ext cx="3786691" cy="365125"/>
          </a:xfrm>
          <a:prstGeom prst="rect">
            <a:avLst/>
          </a:prstGeom>
        </p:spPr>
        <p:txBody>
          <a:bodyPr/>
          <a:lstStyle>
            <a:lvl1pPr>
              <a:defRPr>
                <a:latin typeface="Open Sans" panose="020B0606030504020204" pitchFamily="34" charset="0"/>
              </a:defRPr>
            </a:lvl1pPr>
          </a:lstStyle>
          <a:p>
            <a:pPr defTabSz="914400"/>
            <a:endParaRPr lang="en-US" sz="1400" kern="0" dirty="0">
              <a:solidFill>
                <a:srgbClr val="000000"/>
              </a:solidFill>
              <a:cs typeface="Arial"/>
              <a:sym typeface="Arial"/>
            </a:endParaRPr>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lvl1pPr>
              <a:defRPr>
                <a:latin typeface="Open Sans" panose="020B0606030504020204" pitchFamily="34" charset="0"/>
              </a:defRPr>
            </a:lvl1pPr>
          </a:lstStyle>
          <a:p>
            <a:pPr defTabSz="914400"/>
            <a:fld id="{2182F57C-6BC7-4961-8CB0-3C276DE4999E}" type="slidenum">
              <a:rPr lang="en-US" sz="1400" kern="0" smtClean="0">
                <a:solidFill>
                  <a:srgbClr val="000000"/>
                </a:solidFill>
                <a:cs typeface="Arial"/>
                <a:sym typeface="Arial"/>
              </a:rPr>
              <a:pPr defTabSz="914400"/>
              <a:t>‹#›</a:t>
            </a:fld>
            <a:endParaRPr lang="en-US" sz="1400" kern="0" dirty="0">
              <a:solidFill>
                <a:srgbClr val="000000"/>
              </a:solidFill>
              <a:cs typeface="Arial"/>
              <a:sym typeface="Arial"/>
            </a:endParaRPr>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Open Sans" panose="020B0606030504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7652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Title Slide">
    <p:bg>
      <p:bgPr>
        <a:solidFill>
          <a:srgbClr val="33006F"/>
        </a:solidFill>
        <a:effectLst/>
      </p:bgPr>
    </p:bg>
    <p:spTree>
      <p:nvGrpSpPr>
        <p:cNvPr id="1" name="Shape 6"/>
        <p:cNvGrpSpPr/>
        <p:nvPr/>
      </p:nvGrpSpPr>
      <p:grpSpPr>
        <a:xfrm>
          <a:off x="0" y="0"/>
          <a:ext cx="0" cy="0"/>
          <a:chOff x="0" y="0"/>
          <a:chExt cx="0" cy="0"/>
        </a:xfrm>
      </p:grpSpPr>
      <p:pic>
        <p:nvPicPr>
          <p:cNvPr id="7" name="Shape 7" descr="UW_W Logo_White.png"/>
          <p:cNvPicPr preferRelativeResize="0"/>
          <p:nvPr/>
        </p:nvPicPr>
        <p:blipFill rotWithShape="1">
          <a:blip r:embed="rId2">
            <a:alphaModFix/>
          </a:blip>
          <a:srcRect/>
          <a:stretch/>
        </p:blipFill>
        <p:spPr>
          <a:xfrm>
            <a:off x="7483914" y="5945853"/>
            <a:ext cx="1371599" cy="923544"/>
          </a:xfrm>
          <a:prstGeom prst="rect">
            <a:avLst/>
          </a:prstGeom>
          <a:noFill/>
          <a:ln>
            <a:noFill/>
          </a:ln>
        </p:spPr>
      </p:pic>
      <p:pic>
        <p:nvPicPr>
          <p:cNvPr id="8" name="Shape 8"/>
          <p:cNvPicPr preferRelativeResize="0"/>
          <p:nvPr/>
        </p:nvPicPr>
        <p:blipFill rotWithShape="1">
          <a:blip r:embed="rId3">
            <a:alphaModFix/>
          </a:blip>
          <a:srcRect/>
          <a:stretch/>
        </p:blipFill>
        <p:spPr>
          <a:xfrm>
            <a:off x="677333" y="6354233"/>
            <a:ext cx="2540000" cy="266699"/>
          </a:xfrm>
          <a:prstGeom prst="rect">
            <a:avLst/>
          </a:prstGeom>
          <a:noFill/>
          <a:ln>
            <a:noFill/>
          </a:ln>
        </p:spPr>
      </p:pic>
      <p:sp>
        <p:nvSpPr>
          <p:cNvPr id="9" name="Shape 9"/>
          <p:cNvSpPr txBox="1">
            <a:spLocks noGrp="1"/>
          </p:cNvSpPr>
          <p:nvPr>
            <p:ph type="body" idx="1"/>
          </p:nvPr>
        </p:nvSpPr>
        <p:spPr>
          <a:xfrm>
            <a:off x="671756" y="1332224"/>
            <a:ext cx="6972300" cy="2641755"/>
          </a:xfrm>
          <a:prstGeom prst="rect">
            <a:avLst/>
          </a:prstGeom>
          <a:noFill/>
          <a:ln>
            <a:noFill/>
          </a:ln>
        </p:spPr>
        <p:txBody>
          <a:bodyPr lIns="91425" tIns="91425" rIns="91425" bIns="91425" anchor="t" anchorCtr="0"/>
          <a:lstStyle>
            <a:lvl1pPr marL="0" lvl="0" indent="0" rtl="0">
              <a:lnSpc>
                <a:spcPct val="100000"/>
              </a:lnSpc>
              <a:spcBef>
                <a:spcPts val="0"/>
              </a:spcBef>
              <a:buClr>
                <a:srgbClr val="E8D3A2"/>
              </a:buClr>
              <a:buNone/>
              <a:defRPr sz="50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pic>
        <p:nvPicPr>
          <p:cNvPr id="10" name="Shape 10"/>
          <p:cNvPicPr preferRelativeResize="0"/>
          <p:nvPr/>
        </p:nvPicPr>
        <p:blipFill rotWithShape="1">
          <a:blip r:embed="rId4">
            <a:alphaModFix/>
          </a:blip>
          <a:srcRect/>
          <a:stretch/>
        </p:blipFill>
        <p:spPr>
          <a:xfrm>
            <a:off x="779462" y="3973980"/>
            <a:ext cx="1600199" cy="139699"/>
          </a:xfrm>
          <a:prstGeom prst="rect">
            <a:avLst/>
          </a:prstGeom>
          <a:noFill/>
          <a:ln>
            <a:noFill/>
          </a:ln>
        </p:spPr>
      </p:pic>
    </p:spTree>
    <p:extLst>
      <p:ext uri="{BB962C8B-B14F-4D97-AF65-F5344CB8AC3E}">
        <p14:creationId xmlns:p14="http://schemas.microsoft.com/office/powerpoint/2010/main" val="207957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167124"/>
            <a:ext cx="6972300" cy="2641756"/>
          </a:xfrm>
          <a:prstGeom prst="rect">
            <a:avLst/>
          </a:prstGeom>
        </p:spPr>
        <p:txBody>
          <a:bodyPr anchor="b">
            <a:normAutofit/>
          </a:bodyPr>
          <a:lstStyle>
            <a:lvl1pPr marL="0" indent="0">
              <a:lnSpc>
                <a:spcPct val="100000"/>
              </a:lnSpc>
              <a:buNone/>
              <a:defRPr sz="5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ENCODE NORMAL</a:t>
            </a:r>
          </a:p>
          <a:p>
            <a:pPr lvl="0"/>
            <a:r>
              <a:rPr lang="en-US" dirty="0" smtClean="0"/>
              <a:t>BLACK, 50 PT. </a:t>
            </a:r>
            <a:endParaRPr lang="en-US" dirty="0"/>
          </a:p>
        </p:txBody>
      </p:sp>
      <p:pic>
        <p:nvPicPr>
          <p:cNvPr id="8" name="Picture 7"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9" name="Picture 8" descr="Wordmark_center_Purple_H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39" y="6487457"/>
            <a:ext cx="2425295" cy="163374"/>
          </a:xfrm>
          <a:prstGeom prst="rect">
            <a:avLst/>
          </a:prstGeom>
        </p:spPr>
      </p:pic>
      <p:pic>
        <p:nvPicPr>
          <p:cNvPr id="6" name="Picture 5"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587" y="4006085"/>
            <a:ext cx="2284303" cy="11277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Header + Subheader + Content">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E8D3A2"/>
              </a:buClr>
              <a:buNone/>
              <a:defRPr sz="30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sp>
        <p:nvSpPr>
          <p:cNvPr id="13" name="Shape 13"/>
          <p:cNvSpPr txBox="1">
            <a:spLocks noGrp="1"/>
          </p:cNvSpPr>
          <p:nvPr>
            <p:ph type="body" idx="2"/>
          </p:nvPr>
        </p:nvSpPr>
        <p:spPr>
          <a:xfrm>
            <a:off x="659304" y="2320239"/>
            <a:ext cx="8197113" cy="3810086"/>
          </a:xfrm>
          <a:prstGeom prst="rect">
            <a:avLst/>
          </a:prstGeom>
          <a:noFill/>
          <a:ln>
            <a:noFill/>
          </a:ln>
        </p:spPr>
        <p:txBody>
          <a:bodyPr lIns="91425" tIns="91425" rIns="91425" bIns="91425" anchor="t" anchorCtr="0"/>
          <a:lstStyle>
            <a:lvl1pPr marL="342900" lvl="0" indent="-190500" rtl="0">
              <a:spcBef>
                <a:spcPts val="0"/>
              </a:spcBef>
              <a:buClr>
                <a:srgbClr val="E8D3A2"/>
              </a:buClr>
              <a:buFont typeface="Merriweather Sans"/>
              <a:buChar char="&gt;"/>
              <a:defRPr sz="2400" b="0" i="0">
                <a:solidFill>
                  <a:srgbClr val="E8D3A2"/>
                </a:solidFill>
                <a:latin typeface="Open Sans"/>
                <a:ea typeface="Open Sans"/>
                <a:cs typeface="Open Sans"/>
                <a:sym typeface="Open Sans"/>
              </a:defRPr>
            </a:lvl1pPr>
            <a:lvl2pPr lvl="1" rtl="0">
              <a:spcBef>
                <a:spcPts val="0"/>
              </a:spcBef>
              <a:defRPr sz="2000" b="0" i="0">
                <a:solidFill>
                  <a:srgbClr val="E8D3A2"/>
                </a:solidFill>
                <a:latin typeface="Open Sans"/>
                <a:ea typeface="Open Sans"/>
                <a:cs typeface="Open Sans"/>
                <a:sym typeface="Open Sans"/>
              </a:defRPr>
            </a:lvl2pPr>
            <a:lvl3pPr marL="1143000" lvl="2" indent="-114300" rtl="0">
              <a:spcBef>
                <a:spcPts val="0"/>
              </a:spcBef>
              <a:buClr>
                <a:srgbClr val="E8D3A2"/>
              </a:buClr>
              <a:buFont typeface="Merriweather Sans"/>
              <a:buChar char="&gt;"/>
              <a:defRPr sz="1800" b="0" i="0">
                <a:solidFill>
                  <a:srgbClr val="E8D3A2"/>
                </a:solidFill>
                <a:latin typeface="Open Sans"/>
                <a:ea typeface="Open Sans"/>
                <a:cs typeface="Open Sans"/>
                <a:sym typeface="Open Sans"/>
              </a:defRPr>
            </a:lvl3pPr>
            <a:lvl4pPr lvl="3" rtl="0">
              <a:spcBef>
                <a:spcPts val="0"/>
              </a:spcBef>
              <a:defRPr sz="1600" b="0" i="0">
                <a:solidFill>
                  <a:srgbClr val="E8D3A2"/>
                </a:solidFill>
                <a:latin typeface="Open Sans"/>
                <a:ea typeface="Open Sans"/>
                <a:cs typeface="Open Sans"/>
                <a:sym typeface="Open Sans"/>
              </a:defRPr>
            </a:lvl4pPr>
            <a:lvl5pPr marL="2057400" lvl="4" indent="-139700" rtl="0">
              <a:spcBef>
                <a:spcPts val="0"/>
              </a:spcBef>
              <a:buClr>
                <a:srgbClr val="E8D3A2"/>
              </a:buClr>
              <a:buFont typeface="Merriweather Sans"/>
              <a:buChar char="&gt;"/>
              <a:defRPr sz="1400" b="0" i="0">
                <a:solidFill>
                  <a:srgbClr val="E8D3A2"/>
                </a:solidFill>
                <a:latin typeface="Open Sans"/>
                <a:ea typeface="Open Sans"/>
                <a:cs typeface="Open Sans"/>
                <a:sym typeface="Open Sans"/>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sp>
        <p:nvSpPr>
          <p:cNvPr id="14" name="Shape 14"/>
          <p:cNvSpPr txBox="1">
            <a:spLocks noGrp="1"/>
          </p:cNvSpPr>
          <p:nvPr>
            <p:ph type="body" idx="3"/>
          </p:nvPr>
        </p:nvSpPr>
        <p:spPr>
          <a:xfrm>
            <a:off x="671756" y="1730666"/>
            <a:ext cx="8184662" cy="411171"/>
          </a:xfrm>
          <a:prstGeom prst="rect">
            <a:avLst/>
          </a:prstGeom>
          <a:noFill/>
          <a:ln>
            <a:noFill/>
          </a:ln>
        </p:spPr>
        <p:txBody>
          <a:bodyPr lIns="91425" tIns="91425" rIns="91425" bIns="91425" anchor="t" anchorCtr="0"/>
          <a:lstStyle>
            <a:lvl1pPr marL="0" lvl="0" indent="0" rtl="0">
              <a:lnSpc>
                <a:spcPct val="90000"/>
              </a:lnSpc>
              <a:spcBef>
                <a:spcPts val="0"/>
              </a:spcBef>
              <a:buClr>
                <a:srgbClr val="E8D3A2"/>
              </a:buClr>
              <a:buNone/>
              <a:defRPr sz="24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pic>
        <p:nvPicPr>
          <p:cNvPr id="15" name="Shape 15"/>
          <p:cNvPicPr preferRelativeResize="0"/>
          <p:nvPr/>
        </p:nvPicPr>
        <p:blipFill rotWithShape="1">
          <a:blip r:embed="rId2">
            <a:alphaModFix/>
          </a:blip>
          <a:srcRect/>
          <a:stretch/>
        </p:blipFill>
        <p:spPr>
          <a:xfrm>
            <a:off x="766762" y="1364403"/>
            <a:ext cx="1103781" cy="96360"/>
          </a:xfrm>
          <a:prstGeom prst="rect">
            <a:avLst/>
          </a:prstGeom>
          <a:noFill/>
          <a:ln>
            <a:noFill/>
          </a:ln>
        </p:spPr>
      </p:pic>
      <p:pic>
        <p:nvPicPr>
          <p:cNvPr id="16" name="Shape 16"/>
          <p:cNvPicPr preferRelativeResize="0"/>
          <p:nvPr/>
        </p:nvPicPr>
        <p:blipFill rotWithShape="1">
          <a:blip r:embed="rId3">
            <a:alphaModFix/>
          </a:blip>
          <a:srcRect/>
          <a:stretch/>
        </p:blipFill>
        <p:spPr>
          <a:xfrm>
            <a:off x="6248401" y="6354233"/>
            <a:ext cx="2540000" cy="266699"/>
          </a:xfrm>
          <a:prstGeom prst="rect">
            <a:avLst/>
          </a:prstGeom>
          <a:noFill/>
          <a:ln>
            <a:noFill/>
          </a:ln>
        </p:spPr>
      </p:pic>
    </p:spTree>
    <p:extLst>
      <p:ext uri="{BB962C8B-B14F-4D97-AF65-F5344CB8AC3E}">
        <p14:creationId xmlns:p14="http://schemas.microsoft.com/office/powerpoint/2010/main" val="208040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Header + Content">
    <p:bg>
      <p:bgPr>
        <a:solidFill>
          <a:srgbClr val="33006F"/>
        </a:solidFill>
        <a:effectLst/>
      </p:bgPr>
    </p:bg>
    <p:spTree>
      <p:nvGrpSpPr>
        <p:cNvPr id="1" name="Shape 17"/>
        <p:cNvGrpSpPr/>
        <p:nvPr/>
      </p:nvGrpSpPr>
      <p:grpSpPr>
        <a:xfrm>
          <a:off x="0" y="0"/>
          <a:ext cx="0" cy="0"/>
          <a:chOff x="0" y="0"/>
          <a:chExt cx="0" cy="0"/>
        </a:xfrm>
      </p:grpSpPr>
      <p:pic>
        <p:nvPicPr>
          <p:cNvPr id="18" name="Shape 18" descr="UW_W Logo_White.png"/>
          <p:cNvPicPr preferRelativeResize="0"/>
          <p:nvPr/>
        </p:nvPicPr>
        <p:blipFill rotWithShape="1">
          <a:blip r:embed="rId2">
            <a:alphaModFix/>
          </a:blip>
          <a:srcRect/>
          <a:stretch/>
        </p:blipFill>
        <p:spPr>
          <a:xfrm>
            <a:off x="7483914" y="5945853"/>
            <a:ext cx="1371599" cy="923544"/>
          </a:xfrm>
          <a:prstGeom prst="rect">
            <a:avLst/>
          </a:prstGeom>
          <a:noFill/>
          <a:ln>
            <a:noFill/>
          </a:ln>
        </p:spPr>
      </p:pic>
      <p:sp>
        <p:nvSpPr>
          <p:cNvPr id="19" name="Shape 19"/>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E8D3A2"/>
              </a:buClr>
              <a:buNone/>
              <a:defRPr sz="30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sp>
        <p:nvSpPr>
          <p:cNvPr id="20" name="Shape 20"/>
          <p:cNvSpPr txBox="1">
            <a:spLocks noGrp="1"/>
          </p:cNvSpPr>
          <p:nvPr>
            <p:ph type="body" idx="2"/>
          </p:nvPr>
        </p:nvSpPr>
        <p:spPr>
          <a:xfrm>
            <a:off x="659304" y="1736725"/>
            <a:ext cx="8076956" cy="4015496"/>
          </a:xfrm>
          <a:prstGeom prst="rect">
            <a:avLst/>
          </a:prstGeom>
          <a:noFill/>
          <a:ln>
            <a:noFill/>
          </a:ln>
        </p:spPr>
        <p:txBody>
          <a:bodyPr lIns="91425" tIns="91425" rIns="91425" bIns="91425" anchor="t" anchorCtr="0"/>
          <a:lstStyle>
            <a:lvl1pPr marL="342900" lvl="0" indent="-190500" rtl="0">
              <a:spcBef>
                <a:spcPts val="0"/>
              </a:spcBef>
              <a:buClr>
                <a:schemeClr val="dk1"/>
              </a:buClr>
              <a:buFont typeface="Merriweather Sans"/>
              <a:buChar char="&gt;"/>
              <a:defRPr sz="2400" b="0" i="0">
                <a:solidFill>
                  <a:schemeClr val="dk1"/>
                </a:solidFill>
                <a:latin typeface="Open Sans"/>
                <a:ea typeface="Open Sans"/>
                <a:cs typeface="Open Sans"/>
                <a:sym typeface="Open Sans"/>
              </a:defRPr>
            </a:lvl1pPr>
            <a:lvl2pPr lvl="1" rtl="0">
              <a:spcBef>
                <a:spcPts val="0"/>
              </a:spcBef>
              <a:defRPr sz="2000" b="0" i="0">
                <a:solidFill>
                  <a:schemeClr val="dk1"/>
                </a:solidFill>
                <a:latin typeface="Open Sans"/>
                <a:ea typeface="Open Sans"/>
                <a:cs typeface="Open Sans"/>
                <a:sym typeface="Open Sans"/>
              </a:defRPr>
            </a:lvl2pPr>
            <a:lvl3pPr marL="1143000" lvl="2" indent="-114300" rtl="0">
              <a:spcBef>
                <a:spcPts val="0"/>
              </a:spcBef>
              <a:buClr>
                <a:schemeClr val="dk1"/>
              </a:buClr>
              <a:buFont typeface="Merriweather Sans"/>
              <a:buChar char="&gt;"/>
              <a:defRPr sz="1800" b="0" i="0">
                <a:solidFill>
                  <a:schemeClr val="dk1"/>
                </a:solidFill>
                <a:latin typeface="Open Sans"/>
                <a:ea typeface="Open Sans"/>
                <a:cs typeface="Open Sans"/>
                <a:sym typeface="Open Sans"/>
              </a:defRPr>
            </a:lvl3pPr>
            <a:lvl4pPr lvl="3" rtl="0">
              <a:spcBef>
                <a:spcPts val="0"/>
              </a:spcBef>
              <a:defRPr sz="1600" b="0" i="0">
                <a:solidFill>
                  <a:schemeClr val="dk1"/>
                </a:solidFill>
                <a:latin typeface="Open Sans"/>
                <a:ea typeface="Open Sans"/>
                <a:cs typeface="Open Sans"/>
                <a:sym typeface="Open Sans"/>
              </a:defRPr>
            </a:lvl4pPr>
            <a:lvl5pPr marL="2057400" lvl="4" indent="-139700" rtl="0">
              <a:spcBef>
                <a:spcPts val="0"/>
              </a:spcBef>
              <a:buClr>
                <a:schemeClr val="dk1"/>
              </a:buClr>
              <a:buFont typeface="Merriweather Sans"/>
              <a:buChar char="&gt;"/>
              <a:defRPr sz="1400" b="0" i="0">
                <a:solidFill>
                  <a:schemeClr val="dk1"/>
                </a:solidFill>
                <a:latin typeface="Open Sans"/>
                <a:ea typeface="Open Sans"/>
                <a:cs typeface="Open Sans"/>
                <a:sym typeface="Open Sans"/>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pic>
        <p:nvPicPr>
          <p:cNvPr id="21" name="Shape 21"/>
          <p:cNvPicPr preferRelativeResize="0"/>
          <p:nvPr/>
        </p:nvPicPr>
        <p:blipFill rotWithShape="1">
          <a:blip r:embed="rId3">
            <a:alphaModFix/>
          </a:blip>
          <a:srcRect/>
          <a:stretch/>
        </p:blipFill>
        <p:spPr>
          <a:xfrm>
            <a:off x="766762" y="1364403"/>
            <a:ext cx="1103781" cy="96360"/>
          </a:xfrm>
          <a:prstGeom prst="rect">
            <a:avLst/>
          </a:prstGeom>
          <a:noFill/>
          <a:ln>
            <a:noFill/>
          </a:ln>
        </p:spPr>
      </p:pic>
    </p:spTree>
    <p:extLst>
      <p:ext uri="{BB962C8B-B14F-4D97-AF65-F5344CB8AC3E}">
        <p14:creationId xmlns:p14="http://schemas.microsoft.com/office/powerpoint/2010/main" val="301483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Header + Graphic">
    <p:bg>
      <p:bgPr>
        <a:solidFill>
          <a:srgbClr val="33006F"/>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a:stretch/>
        </p:blipFill>
        <p:spPr>
          <a:xfrm>
            <a:off x="6248401" y="6354233"/>
            <a:ext cx="2540000" cy="266699"/>
          </a:xfrm>
          <a:prstGeom prst="rect">
            <a:avLst/>
          </a:prstGeom>
          <a:noFill/>
          <a:ln>
            <a:noFill/>
          </a:ln>
        </p:spPr>
      </p:pic>
      <p:sp>
        <p:nvSpPr>
          <p:cNvPr id="24" name="Shape 24"/>
          <p:cNvSpPr>
            <a:spLocks noGrp="1"/>
          </p:cNvSpPr>
          <p:nvPr>
            <p:ph type="chart" idx="2"/>
          </p:nvPr>
        </p:nvSpPr>
        <p:spPr>
          <a:xfrm>
            <a:off x="766762" y="1736725"/>
            <a:ext cx="8021636" cy="4432299"/>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Open Sans"/>
              <a:buNone/>
              <a:defRPr sz="2400" b="0" i="0" u="none" strike="noStrike" cap="none">
                <a:solidFill>
                  <a:schemeClr val="dk1"/>
                </a:solidFill>
                <a:latin typeface="Open Sans"/>
                <a:ea typeface="Open Sans"/>
                <a:cs typeface="Open Sans"/>
                <a:sym typeface="Open Sans"/>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E8D3A2"/>
              </a:buClr>
              <a:buNone/>
              <a:defRPr sz="3000" b="0" i="0">
                <a:solidFill>
                  <a:srgbClr val="E8D3A2"/>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lt1"/>
                </a:solidFill>
                <a:latin typeface="Calibri"/>
                <a:ea typeface="Calibri"/>
                <a:cs typeface="Calibri"/>
                <a:sym typeface="Calibri"/>
              </a:defRPr>
            </a:lvl6pPr>
            <a:lvl7pPr lvl="6" rtl="0">
              <a:spcBef>
                <a:spcPts val="0"/>
              </a:spcBef>
              <a:defRPr sz="2000">
                <a:solidFill>
                  <a:schemeClr val="lt1"/>
                </a:solidFill>
                <a:latin typeface="Calibri"/>
                <a:ea typeface="Calibri"/>
                <a:cs typeface="Calibri"/>
                <a:sym typeface="Calibri"/>
              </a:defRPr>
            </a:lvl7pPr>
            <a:lvl8pPr lvl="7" rtl="0">
              <a:spcBef>
                <a:spcPts val="0"/>
              </a:spcBef>
              <a:defRPr sz="2000">
                <a:solidFill>
                  <a:schemeClr val="lt1"/>
                </a:solidFill>
                <a:latin typeface="Calibri"/>
                <a:ea typeface="Calibri"/>
                <a:cs typeface="Calibri"/>
                <a:sym typeface="Calibri"/>
              </a:defRPr>
            </a:lvl8pPr>
            <a:lvl9pPr lvl="8" rtl="0">
              <a:spcBef>
                <a:spcPts val="0"/>
              </a:spcBef>
              <a:defRPr sz="2000">
                <a:solidFill>
                  <a:schemeClr val="lt1"/>
                </a:solidFill>
                <a:latin typeface="Calibri"/>
                <a:ea typeface="Calibri"/>
                <a:cs typeface="Calibri"/>
                <a:sym typeface="Calibri"/>
              </a:defRPr>
            </a:lvl9pPr>
          </a:lstStyle>
          <a:p>
            <a:endParaRPr/>
          </a:p>
        </p:txBody>
      </p:sp>
      <p:pic>
        <p:nvPicPr>
          <p:cNvPr id="26" name="Shape 26"/>
          <p:cNvPicPr preferRelativeResize="0"/>
          <p:nvPr/>
        </p:nvPicPr>
        <p:blipFill rotWithShape="1">
          <a:blip r:embed="rId3">
            <a:alphaModFix/>
          </a:blip>
          <a:srcRect/>
          <a:stretch/>
        </p:blipFill>
        <p:spPr>
          <a:xfrm>
            <a:off x="766762" y="1364403"/>
            <a:ext cx="1103781" cy="96360"/>
          </a:xfrm>
          <a:prstGeom prst="rect">
            <a:avLst/>
          </a:prstGeom>
          <a:noFill/>
          <a:ln>
            <a:noFill/>
          </a:ln>
        </p:spPr>
      </p:pic>
    </p:spTree>
    <p:extLst>
      <p:ext uri="{BB962C8B-B14F-4D97-AF65-F5344CB8AC3E}">
        <p14:creationId xmlns:p14="http://schemas.microsoft.com/office/powerpoint/2010/main" val="3908232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Header + Content">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None/>
              <a:defRPr sz="3000" b="0" i="0">
                <a:solidFill>
                  <a:srgbClr val="33006F"/>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659304" y="1736725"/>
            <a:ext cx="8196209" cy="4015496"/>
          </a:xfrm>
          <a:prstGeom prst="rect">
            <a:avLst/>
          </a:prstGeom>
          <a:noFill/>
          <a:ln>
            <a:noFill/>
          </a:ln>
        </p:spPr>
        <p:txBody>
          <a:bodyPr lIns="91425" tIns="91425" rIns="91425" bIns="91425" anchor="t" anchorCtr="0"/>
          <a:lstStyle>
            <a:lvl1pPr marL="342900" lvl="0" indent="-190500" rtl="0">
              <a:spcBef>
                <a:spcPts val="0"/>
              </a:spcBef>
              <a:buClr>
                <a:schemeClr val="accent5"/>
              </a:buClr>
              <a:buFont typeface="Merriweather Sans"/>
              <a:buChar char="&gt;"/>
              <a:defRPr sz="2400" b="0" i="0">
                <a:solidFill>
                  <a:schemeClr val="accent5"/>
                </a:solidFill>
                <a:latin typeface="Open Sans"/>
                <a:ea typeface="Open Sans"/>
                <a:cs typeface="Open Sans"/>
                <a:sym typeface="Open Sans"/>
              </a:defRPr>
            </a:lvl1pPr>
            <a:lvl2pPr lvl="1" rtl="0">
              <a:spcBef>
                <a:spcPts val="0"/>
              </a:spcBef>
              <a:defRPr sz="2000" b="0" i="0">
                <a:solidFill>
                  <a:schemeClr val="accent5"/>
                </a:solidFill>
                <a:latin typeface="Open Sans"/>
                <a:ea typeface="Open Sans"/>
                <a:cs typeface="Open Sans"/>
                <a:sym typeface="Open Sans"/>
              </a:defRPr>
            </a:lvl2pPr>
            <a:lvl3pPr marL="1143000" lvl="2" indent="-114300" rtl="0">
              <a:spcBef>
                <a:spcPts val="0"/>
              </a:spcBef>
              <a:buClr>
                <a:schemeClr val="accent5"/>
              </a:buClr>
              <a:buFont typeface="Merriweather Sans"/>
              <a:buChar char="&gt;"/>
              <a:defRPr sz="1800" b="0" i="0">
                <a:solidFill>
                  <a:schemeClr val="accent5"/>
                </a:solidFill>
                <a:latin typeface="Open Sans"/>
                <a:ea typeface="Open Sans"/>
                <a:cs typeface="Open Sans"/>
                <a:sym typeface="Open Sans"/>
              </a:defRPr>
            </a:lvl3pPr>
            <a:lvl4pPr lvl="3" rtl="0">
              <a:spcBef>
                <a:spcPts val="0"/>
              </a:spcBef>
              <a:defRPr sz="1600" b="0" i="0">
                <a:solidFill>
                  <a:schemeClr val="accent5"/>
                </a:solidFill>
                <a:latin typeface="Open Sans"/>
                <a:ea typeface="Open Sans"/>
                <a:cs typeface="Open Sans"/>
                <a:sym typeface="Open Sans"/>
              </a:defRPr>
            </a:lvl4pPr>
            <a:lvl5pPr marL="2057400" lvl="4" indent="-139700" rtl="0">
              <a:spcBef>
                <a:spcPts val="0"/>
              </a:spcBef>
              <a:buClr>
                <a:schemeClr val="accent5"/>
              </a:buClr>
              <a:buFont typeface="Merriweather Sans"/>
              <a:buChar char="&gt;"/>
              <a:defRPr sz="1400" b="0" i="0">
                <a:solidFill>
                  <a:schemeClr val="accent5"/>
                </a:solidFill>
                <a:latin typeface="Open Sans"/>
                <a:ea typeface="Open Sans"/>
                <a:cs typeface="Open Sans"/>
                <a:sym typeface="Open Sans"/>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31" name="Shape 31"/>
          <p:cNvPicPr preferRelativeResize="0"/>
          <p:nvPr/>
        </p:nvPicPr>
        <p:blipFill rotWithShape="1">
          <a:blip r:embed="rId2">
            <a:alphaModFix/>
          </a:blip>
          <a:srcRect/>
          <a:stretch/>
        </p:blipFill>
        <p:spPr>
          <a:xfrm>
            <a:off x="766762" y="1363508"/>
            <a:ext cx="1103781" cy="96362"/>
          </a:xfrm>
          <a:prstGeom prst="rect">
            <a:avLst/>
          </a:prstGeom>
          <a:noFill/>
          <a:ln>
            <a:noFill/>
          </a:ln>
        </p:spPr>
      </p:pic>
      <p:pic>
        <p:nvPicPr>
          <p:cNvPr id="32" name="Shape 32"/>
          <p:cNvPicPr preferRelativeResize="0"/>
          <p:nvPr/>
        </p:nvPicPr>
        <p:blipFill rotWithShape="1">
          <a:blip r:embed="rId3">
            <a:alphaModFix/>
          </a:blip>
          <a:srcRect/>
          <a:stretch/>
        </p:blipFill>
        <p:spPr>
          <a:xfrm>
            <a:off x="7483914" y="5945853"/>
            <a:ext cx="1371599" cy="927100"/>
          </a:xfrm>
          <a:prstGeom prst="rect">
            <a:avLst/>
          </a:prstGeom>
          <a:noFill/>
          <a:ln>
            <a:noFill/>
          </a:ln>
        </p:spPr>
      </p:pic>
    </p:spTree>
    <p:extLst>
      <p:ext uri="{BB962C8B-B14F-4D97-AF65-F5344CB8AC3E}">
        <p14:creationId xmlns:p14="http://schemas.microsoft.com/office/powerpoint/2010/main" val="1014465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Slide">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71756" y="1332224"/>
            <a:ext cx="6972300" cy="2641755"/>
          </a:xfrm>
          <a:prstGeom prst="rect">
            <a:avLst/>
          </a:prstGeom>
          <a:noFill/>
          <a:ln>
            <a:noFill/>
          </a:ln>
        </p:spPr>
        <p:txBody>
          <a:bodyPr lIns="91425" tIns="91425" rIns="91425" bIns="91425" anchor="t" anchorCtr="0"/>
          <a:lstStyle>
            <a:lvl1pPr marL="0" lvl="0" indent="0" rtl="0">
              <a:lnSpc>
                <a:spcPct val="100000"/>
              </a:lnSpc>
              <a:spcBef>
                <a:spcPts val="0"/>
              </a:spcBef>
              <a:buClr>
                <a:schemeClr val="dk1"/>
              </a:buClr>
              <a:buNone/>
              <a:defRPr sz="5000" b="0" i="0">
                <a:solidFill>
                  <a:schemeClr val="dk1"/>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35" name="Shape 35"/>
          <p:cNvPicPr preferRelativeResize="0"/>
          <p:nvPr/>
        </p:nvPicPr>
        <p:blipFill rotWithShape="1">
          <a:blip r:embed="rId2">
            <a:alphaModFix/>
          </a:blip>
          <a:srcRect/>
          <a:stretch/>
        </p:blipFill>
        <p:spPr>
          <a:xfrm>
            <a:off x="779462" y="3973980"/>
            <a:ext cx="1600199" cy="139699"/>
          </a:xfrm>
          <a:prstGeom prst="rect">
            <a:avLst/>
          </a:prstGeom>
          <a:noFill/>
          <a:ln>
            <a:noFill/>
          </a:ln>
        </p:spPr>
      </p:pic>
      <p:pic>
        <p:nvPicPr>
          <p:cNvPr id="36" name="Shape 36"/>
          <p:cNvPicPr preferRelativeResize="0"/>
          <p:nvPr/>
        </p:nvPicPr>
        <p:blipFill rotWithShape="1">
          <a:blip r:embed="rId3">
            <a:alphaModFix/>
          </a:blip>
          <a:srcRect/>
          <a:stretch/>
        </p:blipFill>
        <p:spPr>
          <a:xfrm>
            <a:off x="7483914" y="5945853"/>
            <a:ext cx="1371599" cy="927100"/>
          </a:xfrm>
          <a:prstGeom prst="rect">
            <a:avLst/>
          </a:prstGeom>
          <a:noFill/>
          <a:ln>
            <a:noFill/>
          </a:ln>
        </p:spPr>
      </p:pic>
      <p:pic>
        <p:nvPicPr>
          <p:cNvPr id="37" name="Shape 37"/>
          <p:cNvPicPr preferRelativeResize="0"/>
          <p:nvPr/>
        </p:nvPicPr>
        <p:blipFill rotWithShape="1">
          <a:blip r:embed="rId4">
            <a:alphaModFix/>
          </a:blip>
          <a:srcRect/>
          <a:stretch/>
        </p:blipFill>
        <p:spPr>
          <a:xfrm>
            <a:off x="792039" y="6450898"/>
            <a:ext cx="2425295" cy="162964"/>
          </a:xfrm>
          <a:prstGeom prst="rect">
            <a:avLst/>
          </a:prstGeom>
          <a:noFill/>
          <a:ln>
            <a:noFill/>
          </a:ln>
        </p:spPr>
      </p:pic>
    </p:spTree>
    <p:extLst>
      <p:ext uri="{BB962C8B-B14F-4D97-AF65-F5344CB8AC3E}">
        <p14:creationId xmlns:p14="http://schemas.microsoft.com/office/powerpoint/2010/main" val="1274752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Header + Subheader + Content">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None/>
              <a:defRPr sz="3000" b="0" i="0">
                <a:solidFill>
                  <a:srgbClr val="33006F"/>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659304" y="2320239"/>
            <a:ext cx="8197113" cy="3810086"/>
          </a:xfrm>
          <a:prstGeom prst="rect">
            <a:avLst/>
          </a:prstGeom>
          <a:noFill/>
          <a:ln>
            <a:noFill/>
          </a:ln>
        </p:spPr>
        <p:txBody>
          <a:bodyPr lIns="91425" tIns="91425" rIns="91425" bIns="91425" anchor="t" anchorCtr="0"/>
          <a:lstStyle>
            <a:lvl1pPr marL="342900" lvl="0" indent="-190500" rtl="0">
              <a:spcBef>
                <a:spcPts val="0"/>
              </a:spcBef>
              <a:buClr>
                <a:schemeClr val="accent5"/>
              </a:buClr>
              <a:buFont typeface="Merriweather Sans"/>
              <a:buChar char="&gt;"/>
              <a:defRPr sz="2400" b="0" i="0">
                <a:solidFill>
                  <a:schemeClr val="accent5"/>
                </a:solidFill>
                <a:latin typeface="Open Sans"/>
                <a:ea typeface="Open Sans"/>
                <a:cs typeface="Open Sans"/>
                <a:sym typeface="Open Sans"/>
              </a:defRPr>
            </a:lvl1pPr>
            <a:lvl2pPr lvl="1" rtl="0">
              <a:spcBef>
                <a:spcPts val="0"/>
              </a:spcBef>
              <a:defRPr sz="2000" b="0" i="0">
                <a:solidFill>
                  <a:schemeClr val="accent5"/>
                </a:solidFill>
                <a:latin typeface="Open Sans"/>
                <a:ea typeface="Open Sans"/>
                <a:cs typeface="Open Sans"/>
                <a:sym typeface="Open Sans"/>
              </a:defRPr>
            </a:lvl2pPr>
            <a:lvl3pPr marL="1143000" lvl="2" indent="-114300" rtl="0">
              <a:spcBef>
                <a:spcPts val="0"/>
              </a:spcBef>
              <a:buClr>
                <a:schemeClr val="accent5"/>
              </a:buClr>
              <a:buFont typeface="Merriweather Sans"/>
              <a:buChar char="&gt;"/>
              <a:defRPr sz="1800" b="0" i="0">
                <a:solidFill>
                  <a:schemeClr val="accent5"/>
                </a:solidFill>
                <a:latin typeface="Open Sans"/>
                <a:ea typeface="Open Sans"/>
                <a:cs typeface="Open Sans"/>
                <a:sym typeface="Open Sans"/>
              </a:defRPr>
            </a:lvl3pPr>
            <a:lvl4pPr lvl="3" rtl="0">
              <a:spcBef>
                <a:spcPts val="0"/>
              </a:spcBef>
              <a:defRPr sz="1600" b="0" i="0">
                <a:solidFill>
                  <a:schemeClr val="accent5"/>
                </a:solidFill>
                <a:latin typeface="Open Sans"/>
                <a:ea typeface="Open Sans"/>
                <a:cs typeface="Open Sans"/>
                <a:sym typeface="Open Sans"/>
              </a:defRPr>
            </a:lvl4pPr>
            <a:lvl5pPr marL="2057400" lvl="4" indent="-139700" rtl="0">
              <a:spcBef>
                <a:spcPts val="0"/>
              </a:spcBef>
              <a:buClr>
                <a:schemeClr val="accent5"/>
              </a:buClr>
              <a:buFont typeface="Merriweather Sans"/>
              <a:buChar char="&gt;"/>
              <a:defRPr sz="1400" b="0" i="0">
                <a:solidFill>
                  <a:schemeClr val="accent5"/>
                </a:solidFill>
                <a:latin typeface="Open Sans"/>
                <a:ea typeface="Open Sans"/>
                <a:cs typeface="Open Sans"/>
                <a:sym typeface="Open Sans"/>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41" name="Shape 41"/>
          <p:cNvPicPr preferRelativeResize="0"/>
          <p:nvPr/>
        </p:nvPicPr>
        <p:blipFill rotWithShape="1">
          <a:blip r:embed="rId2">
            <a:alphaModFix/>
          </a:blip>
          <a:srcRect/>
          <a:stretch/>
        </p:blipFill>
        <p:spPr>
          <a:xfrm>
            <a:off x="766762" y="1363508"/>
            <a:ext cx="1103781" cy="96362"/>
          </a:xfrm>
          <a:prstGeom prst="rect">
            <a:avLst/>
          </a:prstGeom>
          <a:noFill/>
          <a:ln>
            <a:noFill/>
          </a:ln>
        </p:spPr>
      </p:pic>
      <p:sp>
        <p:nvSpPr>
          <p:cNvPr id="42" name="Shape 42"/>
          <p:cNvSpPr txBox="1">
            <a:spLocks noGrp="1"/>
          </p:cNvSpPr>
          <p:nvPr>
            <p:ph type="body" idx="3"/>
          </p:nvPr>
        </p:nvSpPr>
        <p:spPr>
          <a:xfrm>
            <a:off x="671756" y="1730666"/>
            <a:ext cx="8184662" cy="411171"/>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None/>
              <a:defRPr sz="2400" b="0" i="0">
                <a:solidFill>
                  <a:srgbClr val="33006F"/>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43" name="Shape 43"/>
          <p:cNvPicPr preferRelativeResize="0"/>
          <p:nvPr/>
        </p:nvPicPr>
        <p:blipFill rotWithShape="1">
          <a:blip r:embed="rId3">
            <a:alphaModFix/>
          </a:blip>
          <a:srcRect/>
          <a:stretch/>
        </p:blipFill>
        <p:spPr>
          <a:xfrm>
            <a:off x="6363105" y="6450898"/>
            <a:ext cx="2425295" cy="162964"/>
          </a:xfrm>
          <a:prstGeom prst="rect">
            <a:avLst/>
          </a:prstGeom>
          <a:noFill/>
          <a:ln>
            <a:noFill/>
          </a:ln>
        </p:spPr>
      </p:pic>
    </p:spTree>
    <p:extLst>
      <p:ext uri="{BB962C8B-B14F-4D97-AF65-F5344CB8AC3E}">
        <p14:creationId xmlns:p14="http://schemas.microsoft.com/office/powerpoint/2010/main" val="2781442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Header + Graphic">
    <p:spTree>
      <p:nvGrpSpPr>
        <p:cNvPr id="1" name="Shape 44"/>
        <p:cNvGrpSpPr/>
        <p:nvPr/>
      </p:nvGrpSpPr>
      <p:grpSpPr>
        <a:xfrm>
          <a:off x="0" y="0"/>
          <a:ext cx="0" cy="0"/>
          <a:chOff x="0" y="0"/>
          <a:chExt cx="0" cy="0"/>
        </a:xfrm>
      </p:grpSpPr>
      <p:sp>
        <p:nvSpPr>
          <p:cNvPr id="45" name="Shape 45"/>
          <p:cNvSpPr>
            <a:spLocks noGrp="1"/>
          </p:cNvSpPr>
          <p:nvPr>
            <p:ph type="chart" idx="2"/>
          </p:nvPr>
        </p:nvSpPr>
        <p:spPr>
          <a:xfrm>
            <a:off x="766762" y="1736725"/>
            <a:ext cx="8021636" cy="4432299"/>
          </a:xfrm>
          <a:prstGeom prst="rect">
            <a:avLst/>
          </a:prstGeom>
          <a:noFill/>
          <a:ln>
            <a:noFill/>
          </a:ln>
        </p:spPr>
        <p:txBody>
          <a:bodyPr lIns="91425" tIns="91425" rIns="91425" bIns="91425" anchor="t" anchorCtr="0"/>
          <a:lstStyle>
            <a:lvl1pPr marL="0" marR="0" lvl="0" indent="0" algn="l" rtl="0">
              <a:spcBef>
                <a:spcPts val="0"/>
              </a:spcBef>
              <a:buClr>
                <a:srgbClr val="999999"/>
              </a:buClr>
              <a:buFont typeface="Open Sans"/>
              <a:buNone/>
              <a:defRPr sz="2400" b="0" i="0" u="none" strike="noStrike" cap="none">
                <a:solidFill>
                  <a:srgbClr val="999999"/>
                </a:solidFill>
                <a:latin typeface="Open Sans"/>
                <a:ea typeface="Open Sans"/>
                <a:cs typeface="Open Sans"/>
                <a:sym typeface="Open Sans"/>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671756" y="371510"/>
            <a:ext cx="8184662" cy="991998"/>
          </a:xfrm>
          <a:prstGeom prst="rect">
            <a:avLst/>
          </a:prstGeom>
          <a:noFill/>
          <a:ln>
            <a:noFill/>
          </a:ln>
        </p:spPr>
        <p:txBody>
          <a:bodyPr lIns="91425" tIns="91425" rIns="91425" bIns="91425" anchor="t" anchorCtr="0"/>
          <a:lstStyle>
            <a:lvl1pPr marL="0" lvl="0" indent="0" rtl="0">
              <a:lnSpc>
                <a:spcPct val="90000"/>
              </a:lnSpc>
              <a:spcBef>
                <a:spcPts val="0"/>
              </a:spcBef>
              <a:buClr>
                <a:srgbClr val="33006F"/>
              </a:buClr>
              <a:buNone/>
              <a:defRPr sz="3000" b="0" i="0">
                <a:solidFill>
                  <a:srgbClr val="33006F"/>
                </a:solidFill>
              </a:defRPr>
            </a:lvl1pPr>
            <a:lvl2pPr marL="457200" lvl="1" indent="0" rtl="0">
              <a:spcBef>
                <a:spcPts val="0"/>
              </a:spcBef>
              <a:buClr>
                <a:srgbClr val="E8D3A2"/>
              </a:buClr>
              <a:buNone/>
              <a:defRPr b="0" i="0">
                <a:solidFill>
                  <a:srgbClr val="E8D3A2"/>
                </a:solidFill>
              </a:defRPr>
            </a:lvl2pPr>
            <a:lvl3pPr marL="914400" lvl="2" indent="0" rtl="0">
              <a:spcBef>
                <a:spcPts val="0"/>
              </a:spcBef>
              <a:buClr>
                <a:srgbClr val="E8D3A2"/>
              </a:buClr>
              <a:buNone/>
              <a:defRPr b="0" i="0">
                <a:solidFill>
                  <a:srgbClr val="E8D3A2"/>
                </a:solidFill>
              </a:defRPr>
            </a:lvl3pPr>
            <a:lvl4pPr marL="1371600" lvl="3" indent="0" rtl="0">
              <a:spcBef>
                <a:spcPts val="0"/>
              </a:spcBef>
              <a:buClr>
                <a:srgbClr val="E8D3A2"/>
              </a:buClr>
              <a:buNone/>
              <a:defRPr b="0" i="0">
                <a:solidFill>
                  <a:srgbClr val="E8D3A2"/>
                </a:solidFill>
              </a:defRPr>
            </a:lvl4pPr>
            <a:lvl5pPr marL="1828800" lvl="4" indent="0" rtl="0">
              <a:spcBef>
                <a:spcPts val="0"/>
              </a:spcBef>
              <a:buClr>
                <a:srgbClr val="E8D3A2"/>
              </a:buClr>
              <a:buNone/>
              <a:defRPr b="0" i="0">
                <a:solidFill>
                  <a:srgbClr val="E8D3A2"/>
                </a:solidFill>
              </a:defRPr>
            </a:lvl5pPr>
            <a:lvl6pPr lvl="5" rtl="0">
              <a:spcBef>
                <a:spcPts val="0"/>
              </a:spcBef>
              <a:defRPr sz="2000">
                <a:solidFill>
                  <a:schemeClr val="dk1"/>
                </a:solidFill>
                <a:latin typeface="Calibri"/>
                <a:ea typeface="Calibri"/>
                <a:cs typeface="Calibri"/>
                <a:sym typeface="Calibri"/>
              </a:defRPr>
            </a:lvl6pPr>
            <a:lvl7pPr lvl="6" rtl="0">
              <a:spcBef>
                <a:spcPts val="0"/>
              </a:spcBef>
              <a:defRPr sz="2000">
                <a:solidFill>
                  <a:schemeClr val="dk1"/>
                </a:solidFill>
                <a:latin typeface="Calibri"/>
                <a:ea typeface="Calibri"/>
                <a:cs typeface="Calibri"/>
                <a:sym typeface="Calibri"/>
              </a:defRPr>
            </a:lvl7pPr>
            <a:lvl8pPr lvl="7" rtl="0">
              <a:spcBef>
                <a:spcPts val="0"/>
              </a:spcBef>
              <a:defRPr sz="2000">
                <a:solidFill>
                  <a:schemeClr val="dk1"/>
                </a:solidFill>
                <a:latin typeface="Calibri"/>
                <a:ea typeface="Calibri"/>
                <a:cs typeface="Calibri"/>
                <a:sym typeface="Calibri"/>
              </a:defRPr>
            </a:lvl8pPr>
            <a:lvl9pPr lvl="8" rtl="0">
              <a:spcBef>
                <a:spcPts val="0"/>
              </a:spcBef>
              <a:defRPr sz="2000">
                <a:solidFill>
                  <a:schemeClr val="dk1"/>
                </a:solidFill>
                <a:latin typeface="Calibri"/>
                <a:ea typeface="Calibri"/>
                <a:cs typeface="Calibri"/>
                <a:sym typeface="Calibri"/>
              </a:defRPr>
            </a:lvl9pPr>
          </a:lstStyle>
          <a:p>
            <a:endParaRPr/>
          </a:p>
        </p:txBody>
      </p:sp>
      <p:pic>
        <p:nvPicPr>
          <p:cNvPr id="47" name="Shape 47"/>
          <p:cNvPicPr preferRelativeResize="0"/>
          <p:nvPr/>
        </p:nvPicPr>
        <p:blipFill rotWithShape="1">
          <a:blip r:embed="rId2">
            <a:alphaModFix/>
          </a:blip>
          <a:srcRect/>
          <a:stretch/>
        </p:blipFill>
        <p:spPr>
          <a:xfrm>
            <a:off x="6363105" y="6450898"/>
            <a:ext cx="2425295" cy="162964"/>
          </a:xfrm>
          <a:prstGeom prst="rect">
            <a:avLst/>
          </a:prstGeom>
          <a:noFill/>
          <a:ln>
            <a:noFill/>
          </a:ln>
        </p:spPr>
      </p:pic>
      <p:pic>
        <p:nvPicPr>
          <p:cNvPr id="48" name="Shape 48"/>
          <p:cNvPicPr preferRelativeResize="0"/>
          <p:nvPr/>
        </p:nvPicPr>
        <p:blipFill rotWithShape="1">
          <a:blip r:embed="rId3">
            <a:alphaModFix/>
          </a:blip>
          <a:srcRect/>
          <a:stretch/>
        </p:blipFill>
        <p:spPr>
          <a:xfrm>
            <a:off x="766762" y="1363508"/>
            <a:ext cx="1103781" cy="96362"/>
          </a:xfrm>
          <a:prstGeom prst="rect">
            <a:avLst/>
          </a:prstGeom>
          <a:noFill/>
          <a:ln>
            <a:noFill/>
          </a:ln>
        </p:spPr>
      </p:pic>
    </p:spTree>
    <p:extLst>
      <p:ext uri="{BB962C8B-B14F-4D97-AF65-F5344CB8AC3E}">
        <p14:creationId xmlns:p14="http://schemas.microsoft.com/office/powerpoint/2010/main" val="6120006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37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4" name="Text Placeholder 9"/>
          <p:cNvSpPr>
            <a:spLocks noGrp="1"/>
          </p:cNvSpPr>
          <p:nvPr>
            <p:ph type="body" sz="quarter" idx="11" hasCustomPrompt="1"/>
          </p:nvPr>
        </p:nvSpPr>
        <p:spPr>
          <a:xfrm>
            <a:off x="659305" y="2320239"/>
            <a:ext cx="8197114" cy="3810086"/>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sp>
        <p:nvSpPr>
          <p:cNvPr id="6" name="Text Placeholder 5"/>
          <p:cNvSpPr>
            <a:spLocks noGrp="1"/>
          </p:cNvSpPr>
          <p:nvPr>
            <p:ph type="body" sz="quarter" idx="12" hasCustomPrompt="1"/>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4B2E83"/>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(UNI SANS LIGHT, 24 PT.)</a:t>
            </a:r>
            <a:endParaRPr lang="en-US" dirty="0"/>
          </a:p>
        </p:txBody>
      </p:sp>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2155" y="6487457"/>
            <a:ext cx="2425295" cy="163374"/>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sp>
        <p:nvSpPr>
          <p:cNvPr id="6" name="Text Placeholder 9"/>
          <p:cNvSpPr>
            <a:spLocks noGrp="1"/>
          </p:cNvSpPr>
          <p:nvPr>
            <p:ph type="body" sz="quarter" idx="11" hasCustomPrompt="1"/>
          </p:nvPr>
        </p:nvSpPr>
        <p:spPr>
          <a:xfrm>
            <a:off x="659305" y="1736725"/>
            <a:ext cx="8196210" cy="4015497"/>
          </a:xfrm>
          <a:prstGeom prst="rect">
            <a:avLst/>
          </a:prstGeom>
        </p:spPr>
        <p:txBody>
          <a:bodyPr/>
          <a:lstStyle>
            <a:lvl1pPr marL="342900" indent="-342900">
              <a:buFont typeface="Lucida Grande"/>
              <a:buChar char="&gt;"/>
              <a:defRPr sz="2400" b="1" i="0" baseline="0">
                <a:solidFill>
                  <a:srgbClr val="4B2E83"/>
                </a:solidFill>
                <a:latin typeface="Open Sans"/>
                <a:cs typeface="Open Sans"/>
              </a:defRPr>
            </a:lvl1pPr>
            <a:lvl2pPr>
              <a:defRPr sz="2000" b="1" i="0" baseline="0">
                <a:solidFill>
                  <a:srgbClr val="4B2E83"/>
                </a:solidFill>
                <a:latin typeface="Open Sans"/>
                <a:cs typeface="Open Sans"/>
              </a:defRPr>
            </a:lvl2pPr>
            <a:lvl3pPr marL="1143000" indent="-228600">
              <a:buSzPct val="100000"/>
              <a:buFont typeface="Lucida Grande"/>
              <a:buChar char="&gt;"/>
              <a:defRPr sz="1800" b="1" i="0" baseline="0">
                <a:solidFill>
                  <a:srgbClr val="4B2E83"/>
                </a:solidFill>
                <a:latin typeface="Open Sans"/>
                <a:cs typeface="Open Sans"/>
              </a:defRPr>
            </a:lvl3pPr>
            <a:lvl4pPr>
              <a:defRPr sz="1600" b="1" i="0" baseline="0">
                <a:solidFill>
                  <a:srgbClr val="4B2E83"/>
                </a:solidFill>
                <a:latin typeface="Open Sans"/>
                <a:cs typeface="Open Sans"/>
              </a:defRPr>
            </a:lvl4pPr>
            <a:lvl5pPr marL="2057400" indent="-228600">
              <a:buFont typeface="Lucida Grande"/>
              <a:buChar char="&gt;"/>
              <a:defRPr sz="1400" b="1" i="0" baseline="0">
                <a:solidFill>
                  <a:srgbClr val="4B2E83"/>
                </a:solidFill>
                <a:latin typeface="Open Sans"/>
                <a:cs typeface="Open Sans"/>
              </a:defRPr>
            </a:lvl5pPr>
          </a:lstStyle>
          <a:p>
            <a:pPr lvl="0"/>
            <a:r>
              <a:rPr lang="en-US" dirty="0" smtClean="0"/>
              <a:t>Content here (Open Sans Bold, 24 pt.)</a:t>
            </a:r>
          </a:p>
          <a:p>
            <a:pPr lvl="1"/>
            <a:r>
              <a:rPr lang="en-US" dirty="0" smtClean="0"/>
              <a:t>Second level (Open Sans Bold, 20)</a:t>
            </a:r>
          </a:p>
          <a:p>
            <a:pPr lvl="2"/>
            <a:r>
              <a:rPr lang="en-US" dirty="0" smtClean="0"/>
              <a:t>Third level (Open Sans Bold, 18)</a:t>
            </a:r>
          </a:p>
          <a:p>
            <a:pPr lvl="3"/>
            <a:r>
              <a:rPr lang="en-US" dirty="0" smtClean="0"/>
              <a:t>Fourth level (Open Sans Bold, 16)</a:t>
            </a:r>
          </a:p>
          <a:p>
            <a:pPr lvl="4"/>
            <a:r>
              <a:rPr lang="en-US" dirty="0" smtClean="0"/>
              <a:t>Fifth level (Open Sans Bold, 14)</a:t>
            </a:r>
            <a:endParaRPr lang="en-US" dirty="0"/>
          </a:p>
        </p:txBody>
      </p:sp>
      <p:pic>
        <p:nvPicPr>
          <p:cNvPr id="9" name="Picture 8" descr="W Logo_Purple_2685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7" name="Picture 6"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1" baseline="0">
                <a:solidFill>
                  <a:srgbClr val="999999"/>
                </a:solidFill>
                <a:latin typeface="Open Sans Light"/>
                <a:cs typeface="Open Sans Light"/>
              </a:defRPr>
            </a:lvl1pPr>
          </a:lstStyle>
          <a:p>
            <a:r>
              <a:rPr lang="en-US" dirty="0" smtClean="0"/>
              <a:t>Graphics can go here – </a:t>
            </a:r>
            <a:br>
              <a:rPr lang="en-US" dirty="0" smtClean="0"/>
            </a:br>
            <a:r>
              <a:rPr lang="en-US" dirty="0" smtClean="0"/>
              <a:t>replace this box with your image or chart</a:t>
            </a:r>
            <a:endParaRPr lang="en-US" dirty="0"/>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chor="b">
            <a:normAutofit/>
          </a:bodyPr>
          <a:lstStyle>
            <a:lvl1pPr marL="0" indent="0">
              <a:lnSpc>
                <a:spcPct val="90000"/>
              </a:lnSpc>
              <a:buNone/>
              <a:defRPr sz="3000" b="0" i="0" baseline="0">
                <a:solidFill>
                  <a:srgbClr val="4B2E8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(ENCODE NORMAL BLACK, 30 PT.)</a:t>
            </a:r>
            <a:endParaRPr lang="en-US" dirty="0"/>
          </a:p>
        </p:txBody>
      </p:sp>
      <p:pic>
        <p:nvPicPr>
          <p:cNvPr id="7" name="Picture 6"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3105" y="6487457"/>
            <a:ext cx="2425295" cy="163374"/>
          </a:xfrm>
          <a:prstGeom prst="rect">
            <a:avLst/>
          </a:prstGeom>
        </p:spPr>
      </p:pic>
      <p:pic>
        <p:nvPicPr>
          <p:cNvPr id="6" name="Picture 5"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25" y="1437805"/>
            <a:ext cx="1358184" cy="67050"/>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63263A-EDAA-4DE1-BC33-A1F001CE4D2E}" type="datetimeFigureOut">
              <a:rPr lang="en-US" smtClean="0">
                <a:solidFill>
                  <a:prstClr val="black">
                    <a:tint val="75000"/>
                  </a:prstClr>
                </a:solidFill>
              </a:rPr>
              <a:pPr/>
              <a:t>5/11/2017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4E0542F-A734-4C58-8ECF-71CEEDC275E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72185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7.xml"/><Relationship Id="rId4"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8.xml"/><Relationship Id="rId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theme" Target="../theme/theme9.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963263A-EDAA-4DE1-BC33-A1F001CE4D2E}" type="datetimeFigureOut">
              <a:rPr lang="en-US" smtClean="0">
                <a:solidFill>
                  <a:prstClr val="black">
                    <a:tint val="75000"/>
                  </a:prstClr>
                </a:solidFill>
              </a:rPr>
              <a:pPr defTabSz="914400"/>
              <a:t>5/11/2017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4E0542F-A734-4C58-8ECF-71CEEDC275E0}"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437737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defTabSz="914400"/>
            <a:fld id="{9A6A5C50-EA0D-44EC-A708-2E72C20FEB90}" type="datetime1">
              <a:rPr lang="en-US" smtClean="0"/>
              <a:pPr defTabSz="914400"/>
              <a:t>5/11/2017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defTabSz="914400"/>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defTabSz="914400"/>
            <a:fld id="{416E3278-1DBB-44AD-9CA3-DC0D0B11AE2C}" type="slidenum">
              <a:rPr lang="en-US" smtClean="0"/>
              <a:pPr defTabSz="914400"/>
              <a:t>‹#›</a:t>
            </a:fld>
            <a:endParaRPr lang="en-US" dirty="0"/>
          </a:p>
        </p:txBody>
      </p:sp>
    </p:spTree>
    <p:extLst>
      <p:ext uri="{BB962C8B-B14F-4D97-AF65-F5344CB8AC3E}">
        <p14:creationId xmlns:p14="http://schemas.microsoft.com/office/powerpoint/2010/main" val="15219707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6814598-278E-4750-85DC-58B0D39D8658}" type="datetimeFigureOut">
              <a:rPr lang="en-US" smtClean="0">
                <a:solidFill>
                  <a:prstClr val="black">
                    <a:tint val="75000"/>
                  </a:prstClr>
                </a:solidFill>
              </a:rPr>
              <a:pPr defTabSz="914400"/>
              <a:t>5/11/2017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C1EB955-44C2-45AE-8A77-3E803F6F3A9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2058223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4562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233166580"/>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2541319494"/>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228600"/>
          </a:xfrm>
          <a:prstGeom prst="rect">
            <a:avLst/>
          </a:prstGeom>
          <a:solidFill>
            <a:schemeClr val="accent4">
              <a:lumMod val="75000"/>
            </a:schemeClr>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pic>
        <p:nvPicPr>
          <p:cNvPr id="102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0"/>
            <a:ext cx="4000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8"/>
          <p:cNvSpPr txBox="1">
            <a:spLocks noChangeArrowheads="1"/>
          </p:cNvSpPr>
          <p:nvPr userDrawn="1"/>
        </p:nvSpPr>
        <p:spPr bwMode="auto">
          <a:xfrm>
            <a:off x="0" y="-14288"/>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en-US" altLang="en-US" sz="1100" dirty="0">
                <a:solidFill>
                  <a:srgbClr val="BFBFBF"/>
                </a:solidFill>
                <a:latin typeface="Plantagenet Cherokee" panose="02020602070100000000" pitchFamily="18" charset="0"/>
                <a:ea typeface="Ebrima" panose="02000000000000000000" pitchFamily="2" charset="0"/>
                <a:cs typeface="Ebrima" panose="02000000000000000000" pitchFamily="2" charset="0"/>
              </a:rPr>
              <a:t>Research </a:t>
            </a:r>
            <a:r>
              <a:rPr lang="en-US" altLang="en-US" sz="1100" dirty="0" smtClean="0">
                <a:solidFill>
                  <a:srgbClr val="BFBFBF"/>
                </a:solidFill>
                <a:latin typeface="Plantagenet Cherokee" panose="02020602070100000000" pitchFamily="18" charset="0"/>
                <a:ea typeface="Ebrima" panose="02000000000000000000" pitchFamily="2" charset="0"/>
                <a:cs typeface="Ebrima" panose="02000000000000000000" pitchFamily="2" charset="0"/>
              </a:rPr>
              <a:t>Compliance and Operations </a:t>
            </a:r>
            <a:r>
              <a:rPr lang="en-US" altLang="en-US" sz="1100" dirty="0">
                <a:solidFill>
                  <a:srgbClr val="BFBFBF"/>
                </a:solidFill>
                <a:latin typeface="Plantagenet Cherokee" panose="02020602070100000000" pitchFamily="18" charset="0"/>
                <a:ea typeface="Ebrima" panose="02000000000000000000" pitchFamily="2" charset="0"/>
                <a:cs typeface="Ebrima" panose="02000000000000000000" pitchFamily="2" charset="0"/>
              </a:rPr>
              <a:t>:: Systems and Data Analysis</a:t>
            </a:r>
          </a:p>
        </p:txBody>
      </p:sp>
      <p:sp>
        <p:nvSpPr>
          <p:cNvPr id="5" name="TextBox 3"/>
          <p:cNvSpPr txBox="1">
            <a:spLocks noChangeArrowheads="1"/>
          </p:cNvSpPr>
          <p:nvPr userDrawn="1"/>
        </p:nvSpPr>
        <p:spPr bwMode="auto">
          <a:xfrm>
            <a:off x="-19050" y="2286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en-US" altLang="en-US" sz="2400" b="1" dirty="0" err="1" smtClean="0">
                <a:solidFill>
                  <a:srgbClr val="604A7B"/>
                </a:solidFill>
              </a:rPr>
              <a:t>Transpasu</a:t>
            </a:r>
            <a:r>
              <a:rPr lang="en-US" altLang="en-US" sz="2400" b="1" dirty="0" smtClean="0">
                <a:solidFill>
                  <a:srgbClr val="604A7B"/>
                </a:solidFill>
              </a:rPr>
              <a:t> 2.1 Update</a:t>
            </a:r>
            <a:endParaRPr lang="en-US" altLang="en-US" sz="2400" b="1" dirty="0">
              <a:solidFill>
                <a:srgbClr val="604A7B"/>
              </a:solidFill>
            </a:endParaRPr>
          </a:p>
        </p:txBody>
      </p:sp>
    </p:spTree>
    <p:extLst>
      <p:ext uri="{BB962C8B-B14F-4D97-AF65-F5344CB8AC3E}">
        <p14:creationId xmlns:p14="http://schemas.microsoft.com/office/powerpoint/2010/main" val="1369528367"/>
      </p:ext>
    </p:extLst>
  </p:cSld>
  <p:clrMap bg1="lt1" tx1="dk1" bg2="lt2" tx2="dk2" accent1="accent1" accent2="accent2" accent3="accent3" accent4="accent4" accent5="accent5" accent6="accent6" hlink="hlink" folHlink="folHlink"/>
  <p:sldLayoutIdLst>
    <p:sldLayoutId id="214748373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ayee@uw.edu" TargetMode="External"/><Relationship Id="rId3" Type="http://schemas.openxmlformats.org/officeDocument/2006/relationships/hyperlink" Target="mailto:tedm2@uw.edu" TargetMode="External"/><Relationship Id="rId7" Type="http://schemas.openxmlformats.org/officeDocument/2006/relationships/hyperlink" Target="mailto:carhodes@uw.edu"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mailto:ackerc1@uw.edu" TargetMode="External"/><Relationship Id="rId11" Type="http://schemas.openxmlformats.org/officeDocument/2006/relationships/hyperlink" Target="mailto:andra2@uw.edu" TargetMode="External"/><Relationship Id="rId5" Type="http://schemas.openxmlformats.org/officeDocument/2006/relationships/hyperlink" Target="mailto:krisbend@uw.edu" TargetMode="External"/><Relationship Id="rId10" Type="http://schemas.openxmlformats.org/officeDocument/2006/relationships/hyperlink" Target="mailto:jlnc@uw.edu" TargetMode="External"/><Relationship Id="rId4" Type="http://schemas.openxmlformats.org/officeDocument/2006/relationships/hyperlink" Target="mailto:jgiffels@uw.edu" TargetMode="External"/><Relationship Id="rId9" Type="http://schemas.openxmlformats.org/officeDocument/2006/relationships/hyperlink" Target="mailto:kemoe@uw.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hyperlink" Target="https://www.washington.edu/research/"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hyperlink" Target="mailto:carhodes@uw.edu" TargetMode="External"/><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hyperlink" Target="https://www.washington.edu/research/policies/gim-13-facilities-and-administrative-fa-rates/#activity-types" TargetMode="External"/><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hyperlink" Target="https://www.washington.edu/research/myresearch-lifecycle/setup/collaborations/agreement-types/" TargetMode="External"/><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hyperlink" Target="https://www.washington.edu/research/myresearch-lifecycle/setup/collaborations/agreement-types/" TargetMode="External"/><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osp@uw.edu" TargetMode="External"/><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hyperlink" Target="https://www.washington.edu/research/myresearch-lifecycle/plan-and-propose/submit-proposal/#proposal-routing" TargetMode="External"/><Relationship Id="rId2" Type="http://schemas.openxmlformats.org/officeDocument/2006/relationships/notesSlide" Target="../notesSlides/notesSlide27.xml"/><Relationship Id="rId1" Type="http://schemas.openxmlformats.org/officeDocument/2006/relationships/slideLayout" Target="../slideLayouts/slideLayout42.xml"/><Relationship Id="rId6" Type="http://schemas.openxmlformats.org/officeDocument/2006/relationships/hyperlink" Target="https://www.washington.edu/research/policies/gim-13-facilities-and-administrative-fa-rates/#activity-types" TargetMode="External"/><Relationship Id="rId5" Type="http://schemas.openxmlformats.org/officeDocument/2006/relationships/hyperlink" Target="https://www.washington.edu/research/policies/gim-1" TargetMode="External"/><Relationship Id="rId4" Type="http://schemas.openxmlformats.org/officeDocument/2006/relationships/hyperlink" Target="https://www.washington.edu/research/myresearch-lifecycle/setup/collaborations/agreement-typ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ayee@uw.edu" TargetMode="External"/><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hyperlink" Target="https://era.nih.gov/erahelp/commons/Commons/rppr/rppr_fields.htm" TargetMode="External"/><Relationship Id="rId7" Type="http://schemas.openxmlformats.org/officeDocument/2006/relationships/hyperlink" Target="http://www.washington.edu/research/policies/gim-39-closeout-of-sponsored-programs/" TargetMode="External"/><Relationship Id="rId2" Type="http://schemas.openxmlformats.org/officeDocument/2006/relationships/notesSlide" Target="../notesSlides/notesSlide29.xml"/><Relationship Id="rId1" Type="http://schemas.openxmlformats.org/officeDocument/2006/relationships/slideLayout" Target="../slideLayouts/slideLayout43.xml"/><Relationship Id="rId6" Type="http://schemas.openxmlformats.org/officeDocument/2006/relationships/hyperlink" Target="https://era.nih.gov/erahelp/commons/#Commons/rppr/Interim_RPPR/intermin_RPPR_steps.htm" TargetMode="External"/><Relationship Id="rId5" Type="http://schemas.openxmlformats.org/officeDocument/2006/relationships/hyperlink" Target="https://era.nih.gov/erahelp/commons/Commons/rppr/Interim_RPPR/interim_RPPR_overview.htm" TargetMode="External"/><Relationship Id="rId4" Type="http://schemas.openxmlformats.org/officeDocument/2006/relationships/hyperlink" Target="https://era.nih.gov/erahelp/commons/Commons/status/closeout/Final_RPPR.ht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kemoe@uw.edu" TargetMode="External"/><Relationship Id="rId2" Type="http://schemas.openxmlformats.org/officeDocument/2006/relationships/image" Target="../media/image34.jpg"/><Relationship Id="rId1" Type="http://schemas.openxmlformats.org/officeDocument/2006/relationships/slideLayout" Target="../slideLayouts/slideLayout20.xml"/><Relationship Id="rId4" Type="http://schemas.openxmlformats.org/officeDocument/2006/relationships/hyperlink" Target="mailto:hsdinfo@uw.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research@uw.edu"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s://www.nsf.gov/awards/managing/rtc.jsp"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f2.washington.edu/fm/pafc/research-terms-and-conditions-rtc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washington.edu/research/myresearch-lifecycle/plan-and-propose/sponsor-requirements/federal/"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jpeg"/><Relationship Id="rId7" Type="http://schemas.openxmlformats.org/officeDocument/2006/relationships/hyperlink" Target="https://www.washington.edu/research/learning/" TargetMode="External"/><Relationship Id="rId2" Type="http://schemas.openxmlformats.org/officeDocument/2006/relationships/notesSlide" Target="../notesSlides/notesSlide37.xml"/><Relationship Id="rId1" Type="http://schemas.openxmlformats.org/officeDocument/2006/relationships/slideLayout" Target="../slideLayouts/slideLayout31.xml"/><Relationship Id="rId6" Type="http://schemas.openxmlformats.org/officeDocument/2006/relationships/image" Target="../media/image50.png"/><Relationship Id="rId5" Type="http://schemas.openxmlformats.org/officeDocument/2006/relationships/hyperlink" Target="https://uwresearch.gosignmeup.com/public/course/browse"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113529831"/>
              </p:ext>
            </p:extLst>
          </p:nvPr>
        </p:nvGraphicFramePr>
        <p:xfrm>
          <a:off x="36286" y="406962"/>
          <a:ext cx="9144000" cy="5841438"/>
        </p:xfrm>
        <a:graphic>
          <a:graphicData uri="http://schemas.openxmlformats.org/drawingml/2006/table">
            <a:tbl>
              <a:tblPr firstRow="1" firstCol="1" bandRow="1">
                <a:tableStyleId>{5C22544A-7EE6-4342-B048-85BDC9FD1C3A}</a:tableStyleId>
              </a:tblPr>
              <a:tblGrid>
                <a:gridCol w="384203">
                  <a:extLst>
                    <a:ext uri="{9D8B030D-6E8A-4147-A177-3AD203B41FA5}">
                      <a16:colId xmlns="" xmlns:a16="http://schemas.microsoft.com/office/drawing/2014/main" val="20000"/>
                    </a:ext>
                  </a:extLst>
                </a:gridCol>
                <a:gridCol w="4037896">
                  <a:extLst>
                    <a:ext uri="{9D8B030D-6E8A-4147-A177-3AD203B41FA5}">
                      <a16:colId xmlns="" xmlns:a16="http://schemas.microsoft.com/office/drawing/2014/main" val="20001"/>
                    </a:ext>
                  </a:extLst>
                </a:gridCol>
                <a:gridCol w="2570373">
                  <a:extLst>
                    <a:ext uri="{9D8B030D-6E8A-4147-A177-3AD203B41FA5}">
                      <a16:colId xmlns="" xmlns:a16="http://schemas.microsoft.com/office/drawing/2014/main" val="20002"/>
                    </a:ext>
                  </a:extLst>
                </a:gridCol>
                <a:gridCol w="1302882">
                  <a:extLst>
                    <a:ext uri="{9D8B030D-6E8A-4147-A177-3AD203B41FA5}">
                      <a16:colId xmlns="" xmlns:a16="http://schemas.microsoft.com/office/drawing/2014/main" val="20003"/>
                    </a:ext>
                  </a:extLst>
                </a:gridCol>
                <a:gridCol w="618126">
                  <a:extLst>
                    <a:ext uri="{9D8B030D-6E8A-4147-A177-3AD203B41FA5}">
                      <a16:colId xmlns="" xmlns:a16="http://schemas.microsoft.com/office/drawing/2014/main" val="20004"/>
                    </a:ext>
                  </a:extLst>
                </a:gridCol>
                <a:gridCol w="230520">
                  <a:extLst>
                    <a:ext uri="{9D8B030D-6E8A-4147-A177-3AD203B41FA5}">
                      <a16:colId xmlns="" xmlns:a16="http://schemas.microsoft.com/office/drawing/2014/main" val="20005"/>
                    </a:ext>
                  </a:extLst>
                </a:gridCol>
              </a:tblGrid>
              <a:tr h="5282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effectLst>
                          <a:outerShdw blurRad="38100" dist="38100" dir="2700000" algn="tl">
                            <a:srgbClr val="000000">
                              <a:alpha val="43137"/>
                            </a:srgbClr>
                          </a:outerShdw>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8B814F"/>
                          </a:solidFill>
                          <a:effectLst/>
                          <a:latin typeface="Palatino Linotype" panose="02040502050505030304" pitchFamily="18" charset="0"/>
                        </a:rPr>
                        <a:t>MRAM Monthly Research Administration Meeting </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8B814F"/>
                        </a:solidFill>
                        <a:effectLst/>
                        <a:latin typeface="Palatino Linotype" panose="0204050205050503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5282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8B814F"/>
                          </a:solidFill>
                          <a:effectLst/>
                        </a:rPr>
                        <a:t>MAY </a:t>
                      </a:r>
                      <a:r>
                        <a:rPr lang="en-US" sz="1400" b="1" dirty="0">
                          <a:solidFill>
                            <a:srgbClr val="8B814F"/>
                          </a:solidFill>
                          <a:effectLst/>
                        </a:rPr>
                        <a:t>11, 2017</a:t>
                      </a:r>
                      <a:r>
                        <a:rPr lang="en-US" sz="1400" b="1" baseline="0" dirty="0">
                          <a:solidFill>
                            <a:srgbClr val="8B814F"/>
                          </a:solidFill>
                          <a:effectLst/>
                        </a:rPr>
                        <a:t> </a:t>
                      </a:r>
                      <a:r>
                        <a:rPr lang="en-US" sz="1400" b="1" baseline="0" dirty="0" smtClean="0">
                          <a:solidFill>
                            <a:srgbClr val="8B814F"/>
                          </a:solidFill>
                          <a:effectLst/>
                        </a:rPr>
                        <a:t> -   </a:t>
                      </a:r>
                      <a:r>
                        <a:rPr lang="en-US" sz="1400" b="1" dirty="0" smtClean="0">
                          <a:solidFill>
                            <a:srgbClr val="8B814F"/>
                          </a:solidFill>
                          <a:effectLst/>
                        </a:rPr>
                        <a:t>UW </a:t>
                      </a:r>
                      <a:r>
                        <a:rPr lang="en-US" sz="1400" b="1" dirty="0">
                          <a:solidFill>
                            <a:srgbClr val="8B814F"/>
                          </a:solidFill>
                          <a:effectLst/>
                        </a:rPr>
                        <a:t>TOWER </a:t>
                      </a:r>
                      <a:r>
                        <a:rPr lang="en-US" sz="1400" b="1" dirty="0" smtClean="0">
                          <a:solidFill>
                            <a:srgbClr val="8B814F"/>
                          </a:solidFill>
                          <a:effectLst/>
                        </a:rPr>
                        <a:t>AUDITORIUM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770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353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TOPIC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PRESENTER</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CONTACT </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effectLst>
                            <a:outerShdw blurRad="38100" dist="38100" dir="2700000" algn="tl">
                              <a:srgbClr val="000000">
                                <a:alpha val="43137"/>
                              </a:srgbClr>
                            </a:outerShdw>
                          </a:effectLst>
                        </a:rPr>
                        <a:t>MIN</a:t>
                      </a:r>
                      <a:endParaRPr lang="en-US" sz="16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ffectLst>
                          <a:outerShdw blurRad="38100" dist="38100" dir="2700000" algn="tl">
                            <a:srgbClr val="000000">
                              <a:alpha val="43137"/>
                            </a:srgbClr>
                          </a:outerShdw>
                        </a:effectLst>
                        <a:latin typeface="Arial"/>
                        <a:ea typeface="Times New Roman"/>
                        <a:cs typeface="Times New Roman"/>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423201">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Welcome</a:t>
                      </a: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a:solidFill>
                            <a:schemeClr val="tx1"/>
                          </a:solidFill>
                          <a:effectLst/>
                          <a:latin typeface="+mn-lt"/>
                          <a:ea typeface="Times New Roman"/>
                          <a:cs typeface="Arial"/>
                        </a:rPr>
                        <a:t>Ted Mordhorst</a:t>
                      </a:r>
                    </a:p>
                    <a:p>
                      <a:pPr marL="0" marR="0" algn="l">
                        <a:lnSpc>
                          <a:spcPct val="100000"/>
                        </a:lnSpc>
                        <a:spcBef>
                          <a:spcPts val="0"/>
                        </a:spcBef>
                        <a:spcAft>
                          <a:spcPts val="0"/>
                        </a:spcAft>
                      </a:pPr>
                      <a:r>
                        <a:rPr lang="en-US" sz="1000" kern="1200" dirty="0">
                          <a:solidFill>
                            <a:schemeClr val="tx1"/>
                          </a:solidFill>
                          <a:effectLst/>
                          <a:latin typeface="+mn-lt"/>
                          <a:ea typeface="+mn-ea"/>
                          <a:cs typeface="+mn-cs"/>
                        </a:rPr>
                        <a:t>Research Compliance &amp; Operations </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dirty="0">
                          <a:solidFill>
                            <a:schemeClr val="tx1"/>
                          </a:solidFill>
                          <a:effectLst/>
                          <a:latin typeface="+mn-lt"/>
                          <a:ea typeface="Times New Roman"/>
                          <a:cs typeface="Arial"/>
                        </a:rPr>
                        <a:t>206</a:t>
                      </a:r>
                      <a:r>
                        <a:rPr lang="en-US" sz="1000" baseline="0" dirty="0">
                          <a:solidFill>
                            <a:schemeClr val="tx1"/>
                          </a:solidFill>
                          <a:effectLst/>
                          <a:latin typeface="+mn-lt"/>
                          <a:ea typeface="Times New Roman"/>
                          <a:cs typeface="Arial"/>
                        </a:rPr>
                        <a:t> 616-8678</a:t>
                      </a:r>
                      <a:endParaRPr lang="en-US" sz="1000" dirty="0">
                        <a:solidFill>
                          <a:schemeClr val="tx1"/>
                        </a:solidFill>
                        <a:effectLst/>
                        <a:latin typeface="+mn-lt"/>
                        <a:ea typeface="Times New Roman"/>
                        <a:cs typeface="Arial"/>
                      </a:endParaRPr>
                    </a:p>
                    <a:p>
                      <a:pPr marL="114300" marR="0" algn="l">
                        <a:lnSpc>
                          <a:spcPct val="100000"/>
                        </a:lnSpc>
                        <a:spcBef>
                          <a:spcPts val="0"/>
                        </a:spcBef>
                        <a:spcAft>
                          <a:spcPts val="0"/>
                        </a:spcAft>
                        <a:tabLst>
                          <a:tab pos="723900" algn="l"/>
                        </a:tabLst>
                      </a:pPr>
                      <a:r>
                        <a:rPr lang="en-US" sz="1000" u="sng" dirty="0">
                          <a:solidFill>
                            <a:schemeClr val="tx1"/>
                          </a:solidFill>
                          <a:effectLst/>
                          <a:latin typeface="+mn-lt"/>
                          <a:ea typeface="Times New Roman"/>
                          <a:cs typeface="Arial"/>
                          <a:hlinkClick r:id="rId3"/>
                        </a:rPr>
                        <a:t>tedm2@uw.edu</a:t>
                      </a:r>
                      <a:r>
                        <a:rPr lang="en-US" sz="1000" u="sng" dirty="0">
                          <a:solidFill>
                            <a:schemeClr val="tx1"/>
                          </a:solidFill>
                          <a:effectLst/>
                          <a:latin typeface="+mn-lt"/>
                          <a:ea typeface="Times New Roman"/>
                          <a:cs typeface="Arial"/>
                        </a:rPr>
                        <a:t>  </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2</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8">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81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Research</a:t>
                      </a:r>
                      <a:r>
                        <a:rPr lang="en-US" sz="1400" b="1" baseline="0" dirty="0" smtClean="0">
                          <a:solidFill>
                            <a:schemeClr val="tx1"/>
                          </a:solidFill>
                          <a:latin typeface="+mn-lt"/>
                        </a:rPr>
                        <a:t> Website</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smtClean="0">
                          <a:solidFill>
                            <a:schemeClr val="tx1"/>
                          </a:solidFill>
                          <a:effectLst/>
                          <a:latin typeface="+mn-lt"/>
                          <a:ea typeface="Times New Roman"/>
                          <a:cs typeface="Arial"/>
                        </a:rPr>
                        <a:t>Joe Giffels</a:t>
                      </a:r>
                      <a:endParaRPr lang="en-US" sz="1000" b="1" dirty="0">
                        <a:solidFill>
                          <a:schemeClr val="tx1"/>
                        </a:solidFill>
                        <a:effectLst/>
                        <a:latin typeface="+mn-lt"/>
                        <a:ea typeface="Times New Roman"/>
                        <a:cs typeface="Arial"/>
                      </a:endParaRP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Office of Research</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rPr>
                        <a:t>206-616-0804</a:t>
                      </a:r>
                    </a:p>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4"/>
                        </a:rPr>
                        <a:t>jgiffels@uw.edu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15</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4572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b="1" baseline="0" dirty="0" smtClean="0">
                          <a:solidFill>
                            <a:schemeClr val="tx1"/>
                          </a:solidFill>
                          <a:latin typeface="+mn-lt"/>
                        </a:rPr>
                        <a:t>Transpasu: Bug Fixes &amp; Next Scheduled Enhancements</a:t>
                      </a:r>
                      <a:endParaRPr lang="en-US" sz="135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Times New Roman"/>
                          <a:cs typeface="Times New Roman"/>
                        </a:rPr>
                        <a:t>Kristen Bendixsen</a:t>
                      </a: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Research Compliance &amp; Operations </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u="none" dirty="0" smtClean="0">
                          <a:solidFill>
                            <a:schemeClr val="tx1"/>
                          </a:solidFill>
                          <a:effectLst/>
                          <a:latin typeface="+mn-lt"/>
                          <a:ea typeface="Times New Roman"/>
                          <a:cs typeface="Arial"/>
                        </a:rPr>
                        <a:t>206</a:t>
                      </a:r>
                      <a:r>
                        <a:rPr lang="en-US" sz="1000" u="none" baseline="0" dirty="0" smtClean="0">
                          <a:solidFill>
                            <a:schemeClr val="tx1"/>
                          </a:solidFill>
                          <a:effectLst/>
                          <a:latin typeface="+mn-lt"/>
                          <a:ea typeface="Times New Roman"/>
                          <a:cs typeface="Arial"/>
                        </a:rPr>
                        <a:t> </a:t>
                      </a:r>
                      <a:r>
                        <a:rPr lang="en-US" sz="1000" u="none" dirty="0" smtClean="0">
                          <a:solidFill>
                            <a:schemeClr val="tx1"/>
                          </a:solidFill>
                          <a:effectLst/>
                          <a:latin typeface="+mn-lt"/>
                          <a:ea typeface="Times New Roman"/>
                          <a:cs typeface="Arial"/>
                        </a:rPr>
                        <a:t>616-9890  </a:t>
                      </a:r>
                    </a:p>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5"/>
                        </a:rPr>
                        <a:t>krisbend@uw.edu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5</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3810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b="1" dirty="0" smtClean="0">
                          <a:solidFill>
                            <a:schemeClr val="tx1"/>
                          </a:solidFill>
                          <a:latin typeface="+mn-lt"/>
                        </a:rPr>
                        <a:t>SAGE &amp; HRP Modernization</a:t>
                      </a:r>
                      <a:endParaRPr lang="en-US" sz="135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kern="1200" dirty="0" smtClean="0">
                          <a:solidFill>
                            <a:schemeClr val="tx1"/>
                          </a:solidFill>
                          <a:effectLst/>
                          <a:latin typeface="+mn-lt"/>
                          <a:ea typeface="Times New Roman"/>
                          <a:cs typeface="Times New Roman"/>
                        </a:rPr>
                        <a:t>Carey Acker</a:t>
                      </a:r>
                    </a:p>
                    <a:p>
                      <a:pPr marL="0" marR="0" algn="l">
                        <a:lnSpc>
                          <a:spcPct val="100000"/>
                        </a:lnSpc>
                        <a:spcBef>
                          <a:spcPts val="0"/>
                        </a:spcBef>
                        <a:spcAft>
                          <a:spcPts val="0"/>
                        </a:spcAft>
                      </a:pPr>
                      <a:r>
                        <a:rPr lang="en-US" sz="1000" b="1" kern="1200" dirty="0" smtClean="0">
                          <a:solidFill>
                            <a:schemeClr val="tx1"/>
                          </a:solidFill>
                          <a:effectLst/>
                          <a:latin typeface="+mn-lt"/>
                          <a:ea typeface="Times New Roman"/>
                          <a:cs typeface="Times New Roman"/>
                        </a:rPr>
                        <a:t>Office of Research Information Services</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tab pos="723900" algn="l"/>
                        </a:tabLst>
                        <a:defRPr/>
                      </a:pPr>
                      <a:r>
                        <a:rPr lang="en-US" sz="1000" u="none" dirty="0" smtClean="0">
                          <a:solidFill>
                            <a:schemeClr val="tx1"/>
                          </a:solidFill>
                          <a:effectLst/>
                          <a:latin typeface="+mn-lt"/>
                          <a:ea typeface="Times New Roman"/>
                          <a:cs typeface="Arial"/>
                        </a:rPr>
                        <a:t>206</a:t>
                      </a:r>
                      <a:r>
                        <a:rPr lang="en-US" sz="1000" u="none" baseline="0" dirty="0" smtClean="0">
                          <a:solidFill>
                            <a:schemeClr val="tx1"/>
                          </a:solidFill>
                          <a:effectLst/>
                          <a:latin typeface="+mn-lt"/>
                          <a:ea typeface="Times New Roman"/>
                          <a:cs typeface="Arial"/>
                        </a:rPr>
                        <a:t> 221-0612</a:t>
                      </a:r>
                      <a:endParaRPr lang="en-US" sz="1000" u="none" dirty="0" smtClean="0">
                        <a:solidFill>
                          <a:schemeClr val="tx1"/>
                        </a:solidFill>
                        <a:effectLst/>
                        <a:latin typeface="+mn-lt"/>
                        <a:ea typeface="Times New Roman"/>
                        <a:cs typeface="Arial"/>
                      </a:endParaRPr>
                    </a:p>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6"/>
                        </a:rPr>
                        <a:t>ackerc1@uw.edu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10</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381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When</a:t>
                      </a:r>
                      <a:r>
                        <a:rPr lang="en-US" sz="1400" b="1" baseline="0" dirty="0" smtClean="0">
                          <a:solidFill>
                            <a:schemeClr val="tx1"/>
                          </a:solidFill>
                          <a:latin typeface="+mn-lt"/>
                        </a:rPr>
                        <a:t> do you need to use an eGC1?</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smtClean="0">
                          <a:solidFill>
                            <a:schemeClr val="tx1"/>
                          </a:solidFill>
                          <a:effectLst/>
                          <a:latin typeface="+mn-lt"/>
                          <a:ea typeface="Times New Roman"/>
                          <a:cs typeface="Arial"/>
                        </a:rPr>
                        <a:t>Carol Rhodes</a:t>
                      </a:r>
                      <a:endParaRPr lang="en-US" sz="1000" b="1" dirty="0">
                        <a:solidFill>
                          <a:schemeClr val="tx1"/>
                        </a:solidFill>
                        <a:effectLst/>
                        <a:latin typeface="+mn-lt"/>
                        <a:ea typeface="Times New Roman"/>
                        <a:cs typeface="Arial"/>
                      </a:endParaRP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Office of Sponsored Programs</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dirty="0" smtClean="0"/>
                        <a:t>206</a:t>
                      </a:r>
                      <a:r>
                        <a:rPr lang="en-US" sz="1000" baseline="0" dirty="0" smtClean="0"/>
                        <a:t> </a:t>
                      </a:r>
                      <a:r>
                        <a:rPr lang="en-US" sz="1000" dirty="0" smtClean="0"/>
                        <a:t>543-2139</a:t>
                      </a:r>
                      <a:endParaRPr lang="en-US" sz="1000" u="sng" dirty="0" smtClean="0">
                        <a:solidFill>
                          <a:schemeClr val="tx1"/>
                        </a:solidFill>
                        <a:effectLst/>
                        <a:latin typeface="+mn-lt"/>
                        <a:ea typeface="Times New Roman"/>
                        <a:cs typeface="Arial"/>
                        <a:hlinkClick r:id=""/>
                      </a:endParaRPr>
                    </a:p>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
                        </a:rPr>
                        <a:t>carhodes@uw.edu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10</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810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Final RPPR &amp; Interim RPPR</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smtClean="0">
                          <a:solidFill>
                            <a:schemeClr val="tx1"/>
                          </a:solidFill>
                          <a:effectLst/>
                          <a:latin typeface="+mn-lt"/>
                          <a:ea typeface="Times New Roman"/>
                          <a:cs typeface="Arial"/>
                        </a:rPr>
                        <a:t>Adelia Yee</a:t>
                      </a:r>
                      <a:endParaRPr lang="en-US" sz="1000" b="1" dirty="0">
                        <a:solidFill>
                          <a:schemeClr val="tx1"/>
                        </a:solidFill>
                        <a:effectLst/>
                        <a:latin typeface="+mn-lt"/>
                        <a:ea typeface="Times New Roman"/>
                        <a:cs typeface="Arial"/>
                      </a:endParaRP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Office of Sponsored Programs</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dirty="0" smtClean="0"/>
                        <a:t>206</a:t>
                      </a:r>
                      <a:r>
                        <a:rPr lang="en-US" sz="1000" baseline="0" dirty="0" smtClean="0"/>
                        <a:t> 685-4249</a:t>
                      </a:r>
                      <a:endParaRPr lang="en-US" sz="1000" u="sng" dirty="0" smtClean="0">
                        <a:solidFill>
                          <a:schemeClr val="tx1"/>
                        </a:solidFill>
                        <a:effectLst/>
                        <a:latin typeface="+mn-lt"/>
                        <a:ea typeface="Times New Roman"/>
                        <a:cs typeface="Arial"/>
                        <a:hlinkClick r:id="rId7"/>
                      </a:endParaRPr>
                    </a:p>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8"/>
                        </a:rPr>
                        <a:t>ayee@uw.edu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5</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810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NIH: Single IRB Policy</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smtClean="0">
                          <a:solidFill>
                            <a:schemeClr val="tx1"/>
                          </a:solidFill>
                          <a:effectLst/>
                          <a:latin typeface="+mn-lt"/>
                          <a:ea typeface="Times New Roman"/>
                          <a:cs typeface="Arial"/>
                        </a:rPr>
                        <a:t>Karen Moe</a:t>
                      </a:r>
                      <a:endParaRPr lang="en-US" sz="1000" b="1" dirty="0">
                        <a:solidFill>
                          <a:schemeClr val="tx1"/>
                        </a:solidFill>
                        <a:effectLst/>
                        <a:latin typeface="+mn-lt"/>
                        <a:ea typeface="Times New Roman"/>
                        <a:cs typeface="Arial"/>
                      </a:endParaRP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Human Subjects Division</a:t>
                      </a:r>
                      <a:endParaRPr lang="en-US" sz="1000" b="1"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kern="1200" dirty="0" smtClean="0">
                          <a:solidFill>
                            <a:schemeClr val="dk1"/>
                          </a:solidFill>
                          <a:latin typeface="+mn-lt"/>
                          <a:ea typeface="+mn-ea"/>
                          <a:cs typeface="+mn-cs"/>
                        </a:rPr>
                        <a:t>206</a:t>
                      </a:r>
                      <a:r>
                        <a:rPr lang="en-US" sz="1000" kern="1200" baseline="0" dirty="0" smtClean="0">
                          <a:solidFill>
                            <a:schemeClr val="dk1"/>
                          </a:solidFill>
                          <a:latin typeface="+mn-lt"/>
                          <a:ea typeface="+mn-ea"/>
                          <a:cs typeface="+mn-cs"/>
                        </a:rPr>
                        <a:t> </a:t>
                      </a:r>
                      <a:r>
                        <a:rPr lang="en-US" sz="1000" kern="1200" dirty="0" smtClean="0">
                          <a:solidFill>
                            <a:schemeClr val="dk1"/>
                          </a:solidFill>
                          <a:latin typeface="+mn-lt"/>
                          <a:ea typeface="+mn-ea"/>
                          <a:cs typeface="+mn-cs"/>
                        </a:rPr>
                        <a:t>543-7246</a:t>
                      </a:r>
                    </a:p>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9"/>
                        </a:rPr>
                        <a:t>kemoe@uw.edu</a:t>
                      </a:r>
                      <a:r>
                        <a:rPr lang="en-US" sz="1000" u="sng" dirty="0" smtClean="0">
                          <a:solidFill>
                            <a:schemeClr val="tx1"/>
                          </a:solidFill>
                          <a:effectLst/>
                          <a:latin typeface="+mn-lt"/>
                          <a:ea typeface="Times New Roman"/>
                          <a:cs typeface="Arial"/>
                        </a:rPr>
                        <a:t> </a:t>
                      </a: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10</a:t>
                      </a:r>
                      <a:endParaRPr lang="en-US" sz="11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88246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Research Terms &amp; Conditions: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rPr>
                        <a:t>What</a:t>
                      </a:r>
                      <a:r>
                        <a:rPr lang="en-US" sz="1400" b="1" baseline="0" dirty="0" smtClean="0">
                          <a:solidFill>
                            <a:schemeClr val="tx1"/>
                          </a:solidFill>
                          <a:latin typeface="+mn-lt"/>
                        </a:rPr>
                        <a:t> are they; which agencies have adopted them?</a:t>
                      </a:r>
                      <a:endParaRPr lang="en-US" sz="1400" b="1" dirty="0">
                        <a:solidFill>
                          <a:schemeClr val="tx1"/>
                        </a:solidFill>
                        <a:latin typeface="+mn-lt"/>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000" b="1" dirty="0" smtClean="0">
                          <a:solidFill>
                            <a:schemeClr val="tx1"/>
                          </a:solidFill>
                          <a:effectLst/>
                          <a:latin typeface="+mn-lt"/>
                          <a:ea typeface="Times New Roman"/>
                          <a:cs typeface="Arial"/>
                        </a:rPr>
                        <a:t>Jasmine Campbell</a:t>
                      </a:r>
                      <a:endParaRPr lang="en-US" sz="1000" b="1" dirty="0">
                        <a:solidFill>
                          <a:schemeClr val="tx1"/>
                        </a:solidFill>
                        <a:effectLst/>
                        <a:latin typeface="+mn-lt"/>
                        <a:ea typeface="Times New Roman"/>
                        <a:cs typeface="Arial"/>
                      </a:endParaRP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Office of Sponsored Programs</a:t>
                      </a:r>
                    </a:p>
                    <a:p>
                      <a:pPr marL="0" marR="0" algn="l">
                        <a:lnSpc>
                          <a:spcPct val="100000"/>
                        </a:lnSpc>
                        <a:spcBef>
                          <a:spcPts val="0"/>
                        </a:spcBef>
                        <a:spcAft>
                          <a:spcPts val="0"/>
                        </a:spcAft>
                      </a:pPr>
                      <a:endParaRPr lang="en-US" sz="800" b="1" dirty="0" smtClean="0">
                        <a:solidFill>
                          <a:schemeClr val="tx1"/>
                        </a:solidFill>
                        <a:effectLst/>
                        <a:latin typeface="+mn-lt"/>
                        <a:ea typeface="Times New Roman"/>
                        <a:cs typeface="Arial"/>
                      </a:endParaRPr>
                    </a:p>
                    <a:p>
                      <a:pPr marL="0" marR="0" algn="l">
                        <a:lnSpc>
                          <a:spcPct val="100000"/>
                        </a:lnSpc>
                        <a:spcBef>
                          <a:spcPts val="0"/>
                        </a:spcBef>
                        <a:spcAft>
                          <a:spcPts val="0"/>
                        </a:spcAft>
                      </a:pPr>
                      <a:r>
                        <a:rPr lang="en-US" sz="1000" b="1" dirty="0" smtClean="0">
                          <a:solidFill>
                            <a:schemeClr val="tx1"/>
                          </a:solidFill>
                          <a:effectLst/>
                          <a:latin typeface="+mn-lt"/>
                          <a:ea typeface="Times New Roman"/>
                          <a:cs typeface="Arial"/>
                        </a:rPr>
                        <a:t>Andra Sawyer</a:t>
                      </a:r>
                      <a:endParaRPr lang="en-US" sz="1000" b="1" baseline="0" dirty="0" smtClean="0">
                        <a:solidFill>
                          <a:schemeClr val="tx1"/>
                        </a:solidFill>
                        <a:effectLst/>
                        <a:latin typeface="+mn-lt"/>
                        <a:ea typeface="Times New Roman"/>
                        <a:cs typeface="Arial"/>
                      </a:endParaRPr>
                    </a:p>
                    <a:p>
                      <a:pPr marL="0" marR="0" algn="l">
                        <a:lnSpc>
                          <a:spcPct val="100000"/>
                        </a:lnSpc>
                        <a:spcBef>
                          <a:spcPts val="0"/>
                        </a:spcBef>
                        <a:spcAft>
                          <a:spcPts val="0"/>
                        </a:spcAft>
                      </a:pPr>
                      <a:r>
                        <a:rPr lang="en-US" sz="1000" kern="1200" dirty="0" smtClean="0">
                          <a:solidFill>
                            <a:schemeClr val="tx1"/>
                          </a:solidFill>
                          <a:effectLst/>
                          <a:latin typeface="+mn-lt"/>
                          <a:ea typeface="+mn-ea"/>
                          <a:cs typeface="+mn-cs"/>
                        </a:rPr>
                        <a:t>Post Award Financial Compliance</a:t>
                      </a:r>
                      <a:endParaRPr lang="en-US" sz="1000" b="1" kern="1200" dirty="0" smtClean="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algn="l">
                        <a:lnSpc>
                          <a:spcPct val="100000"/>
                        </a:lnSpc>
                        <a:spcBef>
                          <a:spcPts val="0"/>
                        </a:spcBef>
                        <a:spcAft>
                          <a:spcPts val="0"/>
                        </a:spcAft>
                        <a:tabLst>
                          <a:tab pos="723900" algn="l"/>
                        </a:tabLst>
                      </a:pPr>
                      <a:r>
                        <a:rPr lang="en-US" sz="1000" dirty="0" smtClean="0">
                          <a:solidFill>
                            <a:schemeClr val="tx1"/>
                          </a:solidFill>
                          <a:effectLst/>
                          <a:latin typeface="+mn-lt"/>
                          <a:ea typeface="Times New Roman"/>
                          <a:cs typeface="Arial"/>
                        </a:rPr>
                        <a:t>206 685-8540</a:t>
                      </a:r>
                    </a:p>
                    <a:p>
                      <a:pPr marL="114300" marR="0" algn="l">
                        <a:lnSpc>
                          <a:spcPct val="100000"/>
                        </a:lnSpc>
                        <a:spcBef>
                          <a:spcPts val="0"/>
                        </a:spcBef>
                        <a:spcAft>
                          <a:spcPts val="0"/>
                        </a:spcAft>
                        <a:tabLst>
                          <a:tab pos="723900" algn="l"/>
                        </a:tabLst>
                      </a:pPr>
                      <a:r>
                        <a:rPr lang="en-US" sz="1000" dirty="0" smtClean="0">
                          <a:solidFill>
                            <a:schemeClr val="tx1"/>
                          </a:solidFill>
                          <a:effectLst/>
                          <a:latin typeface="+mn-lt"/>
                          <a:ea typeface="Times New Roman"/>
                          <a:cs typeface="Arial"/>
                          <a:hlinkClick r:id="rId10"/>
                        </a:rPr>
                        <a:t>jlnc@uw.edu</a:t>
                      </a:r>
                      <a:r>
                        <a:rPr lang="en-US" sz="1000" dirty="0" smtClean="0">
                          <a:solidFill>
                            <a:schemeClr val="tx1"/>
                          </a:solidFill>
                          <a:effectLst/>
                          <a:latin typeface="+mn-lt"/>
                          <a:ea typeface="Times New Roman"/>
                          <a:cs typeface="Arial"/>
                        </a:rPr>
                        <a:t> </a:t>
                      </a:r>
                    </a:p>
                    <a:p>
                      <a:pPr marL="114300" marR="0" algn="l">
                        <a:lnSpc>
                          <a:spcPct val="100000"/>
                        </a:lnSpc>
                        <a:spcBef>
                          <a:spcPts val="0"/>
                        </a:spcBef>
                        <a:spcAft>
                          <a:spcPts val="0"/>
                        </a:spcAft>
                        <a:tabLst>
                          <a:tab pos="723900" algn="l"/>
                        </a:tabLst>
                      </a:pPr>
                      <a:endParaRPr lang="en-US" sz="1000" dirty="0" smtClean="0">
                        <a:solidFill>
                          <a:schemeClr val="tx1"/>
                        </a:solidFill>
                        <a:effectLst/>
                        <a:latin typeface="+mn-lt"/>
                        <a:ea typeface="Times New Roman"/>
                        <a:cs typeface="Arial"/>
                      </a:endParaRPr>
                    </a:p>
                    <a:p>
                      <a:pPr marL="114300" marR="0" algn="l">
                        <a:lnSpc>
                          <a:spcPct val="100000"/>
                        </a:lnSpc>
                        <a:spcBef>
                          <a:spcPts val="0"/>
                        </a:spcBef>
                        <a:spcAft>
                          <a:spcPts val="0"/>
                        </a:spcAft>
                        <a:tabLst>
                          <a:tab pos="723900" algn="l"/>
                        </a:tabLst>
                      </a:pPr>
                      <a:r>
                        <a:rPr lang="en-US" sz="1000" dirty="0" smtClean="0">
                          <a:solidFill>
                            <a:schemeClr val="tx1"/>
                          </a:solidFill>
                          <a:effectLst/>
                          <a:latin typeface="+mn-lt"/>
                          <a:ea typeface="Times New Roman"/>
                          <a:cs typeface="Arial"/>
                        </a:rPr>
                        <a:t>206</a:t>
                      </a:r>
                      <a:r>
                        <a:rPr lang="en-US" sz="1000" baseline="0" dirty="0" smtClean="0">
                          <a:solidFill>
                            <a:schemeClr val="tx1"/>
                          </a:solidFill>
                          <a:effectLst/>
                          <a:latin typeface="+mn-lt"/>
                          <a:ea typeface="Times New Roman"/>
                          <a:cs typeface="Arial"/>
                        </a:rPr>
                        <a:t> 685-8902</a:t>
                      </a:r>
                      <a:endParaRPr lang="en-US" sz="1000" dirty="0" smtClean="0">
                        <a:solidFill>
                          <a:schemeClr val="tx1"/>
                        </a:solidFill>
                        <a:effectLst/>
                        <a:latin typeface="+mn-lt"/>
                        <a:ea typeface="Times New Roman"/>
                        <a:cs typeface="Arial"/>
                      </a:endParaRPr>
                    </a:p>
                    <a:p>
                      <a:pPr marL="114300" marR="0" algn="l">
                        <a:lnSpc>
                          <a:spcPct val="100000"/>
                        </a:lnSpc>
                        <a:spcBef>
                          <a:spcPts val="0"/>
                        </a:spcBef>
                        <a:spcAft>
                          <a:spcPts val="0"/>
                        </a:spcAft>
                        <a:tabLst>
                          <a:tab pos="723900" algn="l"/>
                        </a:tabLst>
                      </a:pPr>
                      <a:r>
                        <a:rPr lang="en-US" sz="1000" u="sng" dirty="0" smtClean="0">
                          <a:solidFill>
                            <a:schemeClr val="tx1"/>
                          </a:solidFill>
                          <a:effectLst/>
                          <a:latin typeface="+mn-lt"/>
                          <a:ea typeface="Times New Roman"/>
                          <a:cs typeface="Arial"/>
                          <a:hlinkClick r:id="rId11"/>
                        </a:rPr>
                        <a:t>andra2@uw.edu</a:t>
                      </a:r>
                      <a:r>
                        <a:rPr lang="en-US" sz="1000" u="sng" dirty="0" smtClean="0">
                          <a:solidFill>
                            <a:schemeClr val="tx1"/>
                          </a:solidFill>
                          <a:effectLst/>
                          <a:latin typeface="+mn-lt"/>
                          <a:ea typeface="Times New Roman"/>
                          <a:cs typeface="Arial"/>
                        </a:rPr>
                        <a:t> </a:t>
                      </a: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00000"/>
                        </a:lnSpc>
                        <a:spcBef>
                          <a:spcPts val="0"/>
                        </a:spcBef>
                        <a:spcAft>
                          <a:spcPts val="0"/>
                        </a:spcAft>
                      </a:pPr>
                      <a:r>
                        <a:rPr lang="en-US" sz="1100" dirty="0" smtClean="0">
                          <a:solidFill>
                            <a:schemeClr val="tx1"/>
                          </a:solidFill>
                          <a:effectLst/>
                          <a:latin typeface="+mn-lt"/>
                          <a:ea typeface="Times New Roman"/>
                          <a:cs typeface="Times New Roman"/>
                        </a:rPr>
                        <a:t>10</a:t>
                      </a: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873207">
                <a:tc gridSpan="6">
                  <a:txBody>
                    <a:bodyPr/>
                    <a:lstStyle/>
                    <a:p>
                      <a:pPr marL="53975" marR="0" lvl="8"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8B814F"/>
                          </a:solidFill>
                          <a:effectLst/>
                          <a:latin typeface="+mn-lt"/>
                          <a:ea typeface="Times New Roman"/>
                          <a:cs typeface="Times New Roman"/>
                        </a:rPr>
                        <a:t>JOIN US FOR OUR NEXT </a:t>
                      </a:r>
                      <a:r>
                        <a:rPr lang="en-US" sz="1100" b="1" kern="1200" dirty="0" smtClean="0">
                          <a:solidFill>
                            <a:srgbClr val="8B814F"/>
                          </a:solidFill>
                          <a:effectLst/>
                          <a:latin typeface="+mn-lt"/>
                          <a:ea typeface="Times New Roman"/>
                          <a:cs typeface="Times New Roman"/>
                        </a:rPr>
                        <a:t>MEETING</a:t>
                      </a:r>
                      <a:r>
                        <a:rPr lang="en-US" sz="1100" b="1" kern="1200" baseline="0" dirty="0" smtClean="0">
                          <a:solidFill>
                            <a:srgbClr val="8B814F"/>
                          </a:solidFill>
                          <a:effectLst/>
                          <a:latin typeface="+mn-lt"/>
                          <a:ea typeface="Times New Roman"/>
                          <a:cs typeface="Times New Roman"/>
                        </a:rPr>
                        <a:t>  -  </a:t>
                      </a:r>
                      <a:r>
                        <a:rPr lang="en-US" sz="1100" b="1" dirty="0" smtClean="0">
                          <a:solidFill>
                            <a:srgbClr val="8B814F"/>
                          </a:solidFill>
                          <a:effectLst/>
                        </a:rPr>
                        <a:t>JUNE</a:t>
                      </a:r>
                      <a:r>
                        <a:rPr lang="en-US" sz="1100" b="1" baseline="0" dirty="0" smtClean="0">
                          <a:solidFill>
                            <a:srgbClr val="8B814F"/>
                          </a:solidFill>
                          <a:effectLst/>
                        </a:rPr>
                        <a:t> </a:t>
                      </a:r>
                      <a:r>
                        <a:rPr lang="en-US" sz="1100" b="1" baseline="0" dirty="0">
                          <a:solidFill>
                            <a:srgbClr val="8B814F"/>
                          </a:solidFill>
                          <a:effectLst/>
                        </a:rPr>
                        <a:t>8,</a:t>
                      </a:r>
                      <a:r>
                        <a:rPr lang="en-US" sz="1100" b="1" dirty="0">
                          <a:solidFill>
                            <a:srgbClr val="8B814F"/>
                          </a:solidFill>
                          <a:effectLst/>
                        </a:rPr>
                        <a:t> </a:t>
                      </a:r>
                      <a:r>
                        <a:rPr lang="en-US" sz="1100" b="1" dirty="0" smtClean="0">
                          <a:solidFill>
                            <a:srgbClr val="8B814F"/>
                          </a:solidFill>
                          <a:effectLst/>
                        </a:rPr>
                        <a:t>2017</a:t>
                      </a:r>
                      <a:r>
                        <a:rPr lang="en-US" sz="1100" b="1" baseline="0" dirty="0">
                          <a:solidFill>
                            <a:srgbClr val="8B814F"/>
                          </a:solidFill>
                          <a:effectLst/>
                        </a:rPr>
                        <a:t> </a:t>
                      </a:r>
                      <a:r>
                        <a:rPr lang="en-US" sz="1100" b="1" baseline="0" dirty="0" smtClean="0">
                          <a:solidFill>
                            <a:srgbClr val="8B814F"/>
                          </a:solidFill>
                          <a:effectLst/>
                        </a:rPr>
                        <a:t> -  </a:t>
                      </a:r>
                      <a:r>
                        <a:rPr lang="en-US" sz="1100" b="1" dirty="0" smtClean="0">
                          <a:solidFill>
                            <a:srgbClr val="8B814F"/>
                          </a:solidFill>
                          <a:effectLst/>
                        </a:rPr>
                        <a:t>UW </a:t>
                      </a:r>
                      <a:r>
                        <a:rPr lang="en-US" sz="1100" b="1" dirty="0">
                          <a:solidFill>
                            <a:srgbClr val="8B814F"/>
                          </a:solidFill>
                          <a:effectLst/>
                        </a:rPr>
                        <a:t>TOWER AUDITORIUM</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11430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14300" marR="0" algn="l">
                        <a:lnSpc>
                          <a:spcPct val="100000"/>
                        </a:lnSpc>
                        <a:spcBef>
                          <a:spcPts val="0"/>
                        </a:spcBef>
                        <a:spcAft>
                          <a:spcPts val="0"/>
                        </a:spcAft>
                        <a:tabLst>
                          <a:tab pos="723900" algn="l"/>
                        </a:tabLst>
                      </a:pPr>
                      <a:endParaRPr lang="en-US" sz="1000" u="sng" dirty="0">
                        <a:solidFill>
                          <a:schemeClr val="tx1"/>
                        </a:solidFill>
                        <a:effectLst/>
                        <a:latin typeface="+mn-lt"/>
                        <a:ea typeface="Times New Roman"/>
                        <a:cs typeface="Arial"/>
                      </a:endParaRPr>
                    </a:p>
                  </a:txBody>
                  <a:tcPr marL="0" marR="1143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algn="l">
                        <a:lnSpc>
                          <a:spcPct val="100000"/>
                        </a:lnSpc>
                        <a:spcBef>
                          <a:spcPts val="0"/>
                        </a:spcBef>
                        <a:spcAft>
                          <a:spcPts val="0"/>
                        </a:spcAft>
                      </a:pPr>
                      <a:endParaRPr lang="en-US" sz="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45657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71750" y="2142400"/>
            <a:ext cx="8180100" cy="1556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E8D3A2"/>
              </a:buClr>
              <a:buSzPct val="25000"/>
              <a:buFont typeface="Arial"/>
              <a:buNone/>
            </a:pPr>
            <a:r>
              <a:rPr lang="en-US" sz="4000"/>
              <a:t>SAGE and HR/P MODERNIZATION</a:t>
            </a:r>
          </a:p>
        </p:txBody>
      </p:sp>
      <p:sp>
        <p:nvSpPr>
          <p:cNvPr id="54" name="Shape 54"/>
          <p:cNvSpPr txBox="1"/>
          <p:nvPr/>
        </p:nvSpPr>
        <p:spPr>
          <a:xfrm>
            <a:off x="803400" y="4377950"/>
            <a:ext cx="5495700" cy="1746600"/>
          </a:xfrm>
          <a:prstGeom prst="rect">
            <a:avLst/>
          </a:prstGeom>
          <a:noFill/>
          <a:ln>
            <a:noFill/>
          </a:ln>
        </p:spPr>
        <p:txBody>
          <a:bodyPr lIns="91425" tIns="91425" rIns="91425" bIns="91425" anchor="t" anchorCtr="0">
            <a:noAutofit/>
          </a:bodyPr>
          <a:lstStyle/>
          <a:p>
            <a:pPr defTabSz="914400">
              <a:lnSpc>
                <a:spcPct val="115000"/>
              </a:lnSpc>
            </a:pPr>
            <a:r>
              <a:rPr lang="en-US" kern="0">
                <a:solidFill>
                  <a:srgbClr val="E8D3A2"/>
                </a:solidFill>
                <a:cs typeface="Arial"/>
                <a:sym typeface="Arial"/>
              </a:rPr>
              <a:t>MRAM</a:t>
            </a:r>
          </a:p>
          <a:p>
            <a:pPr defTabSz="914400">
              <a:lnSpc>
                <a:spcPct val="115000"/>
              </a:lnSpc>
            </a:pPr>
            <a:r>
              <a:rPr lang="en-US" kern="0">
                <a:solidFill>
                  <a:srgbClr val="E8D3A2"/>
                </a:solidFill>
                <a:cs typeface="Arial"/>
                <a:sym typeface="Arial"/>
              </a:rPr>
              <a:t>May 2017</a:t>
            </a:r>
          </a:p>
          <a:p>
            <a:pPr defTabSz="914400">
              <a:lnSpc>
                <a:spcPct val="115000"/>
              </a:lnSpc>
            </a:pPr>
            <a:r>
              <a:rPr lang="en-US" kern="0">
                <a:solidFill>
                  <a:srgbClr val="E8D3A2"/>
                </a:solidFill>
                <a:cs typeface="Arial"/>
                <a:sym typeface="Arial"/>
              </a:rPr>
              <a:t>Carey Acker, Project Manager</a:t>
            </a:r>
          </a:p>
          <a:p>
            <a:pPr defTabSz="914400">
              <a:lnSpc>
                <a:spcPct val="115000"/>
              </a:lnSpc>
            </a:pPr>
            <a:r>
              <a:rPr lang="en-US" kern="0">
                <a:solidFill>
                  <a:srgbClr val="E8D3A2"/>
                </a:solidFill>
                <a:cs typeface="Arial"/>
                <a:sym typeface="Arial"/>
              </a:rPr>
              <a:t>Office of Research Information Services</a:t>
            </a:r>
          </a:p>
        </p:txBody>
      </p:sp>
    </p:spTree>
    <p:extLst>
      <p:ext uri="{BB962C8B-B14F-4D97-AF65-F5344CB8AC3E}">
        <p14:creationId xmlns:p14="http://schemas.microsoft.com/office/powerpoint/2010/main" val="211937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71756" y="371510"/>
            <a:ext cx="8184662" cy="9919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33006F"/>
              </a:buClr>
              <a:buSzPct val="25000"/>
              <a:buFont typeface="Arial"/>
              <a:buNone/>
            </a:pPr>
            <a:r>
              <a:rPr lang="en-US"/>
              <a:t>HR/PAYROLL MODERNIZATION PROGRAM</a:t>
            </a:r>
          </a:p>
        </p:txBody>
      </p:sp>
      <p:sp>
        <p:nvSpPr>
          <p:cNvPr id="60" name="Shape 60"/>
          <p:cNvSpPr txBox="1">
            <a:spLocks noGrp="1"/>
          </p:cNvSpPr>
          <p:nvPr>
            <p:ph type="body" idx="2"/>
          </p:nvPr>
        </p:nvSpPr>
        <p:spPr>
          <a:xfrm>
            <a:off x="659300" y="1736725"/>
            <a:ext cx="8390700" cy="4015500"/>
          </a:xfrm>
          <a:prstGeom prst="rect">
            <a:avLst/>
          </a:prstGeom>
          <a:noFill/>
          <a:ln>
            <a:noFill/>
          </a:ln>
        </p:spPr>
        <p:txBody>
          <a:bodyPr lIns="91425" tIns="45700" rIns="91425" bIns="45700" anchor="t" anchorCtr="0">
            <a:noAutofit/>
          </a:bodyPr>
          <a:lstStyle/>
          <a:p>
            <a:pPr marL="457200" marR="0" lvl="0" indent="-381000" algn="l" rtl="0">
              <a:lnSpc>
                <a:spcPct val="115000"/>
              </a:lnSpc>
              <a:spcBef>
                <a:spcPts val="480"/>
              </a:spcBef>
              <a:spcAft>
                <a:spcPts val="1000"/>
              </a:spcAft>
              <a:buClr>
                <a:schemeClr val="dk1"/>
              </a:buClr>
              <a:buSzPct val="100000"/>
            </a:pPr>
            <a:r>
              <a:rPr lang="en-US">
                <a:solidFill>
                  <a:schemeClr val="dk1"/>
                </a:solidFill>
              </a:rPr>
              <a:t>The HR/Payroll Modernization Program (HRPM) is a major UW initiative to standardize human resources and payroll processes with the implementation of Workday</a:t>
            </a:r>
          </a:p>
        </p:txBody>
      </p:sp>
    </p:spTree>
    <p:extLst>
      <p:ext uri="{BB962C8B-B14F-4D97-AF65-F5344CB8AC3E}">
        <p14:creationId xmlns:p14="http://schemas.microsoft.com/office/powerpoint/2010/main" val="93809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SAGE HRPM PROJECT GOALS</a:t>
            </a:r>
          </a:p>
        </p:txBody>
      </p:sp>
      <p:sp>
        <p:nvSpPr>
          <p:cNvPr id="66" name="Shape 66"/>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pPr>
            <a:r>
              <a:rPr lang="en-US">
                <a:solidFill>
                  <a:schemeClr val="dk1"/>
                </a:solidFill>
              </a:rPr>
              <a:t>Make it work!</a:t>
            </a:r>
          </a:p>
          <a:p>
            <a:pPr marL="457200" lvl="0" indent="-381000" rtl="0">
              <a:lnSpc>
                <a:spcPct val="115000"/>
              </a:lnSpc>
              <a:spcBef>
                <a:spcPts val="0"/>
              </a:spcBef>
              <a:buClr>
                <a:schemeClr val="dk1"/>
              </a:buClr>
              <a:buSzPct val="100000"/>
            </a:pPr>
            <a:r>
              <a:rPr lang="en-US">
                <a:solidFill>
                  <a:schemeClr val="dk1"/>
                </a:solidFill>
              </a:rPr>
              <a:t>Update SAGE to utilize new Workday data model and terminology</a:t>
            </a:r>
          </a:p>
          <a:p>
            <a:pPr marL="457200" lvl="0" indent="-381000" rtl="0">
              <a:lnSpc>
                <a:spcPct val="115000"/>
              </a:lnSpc>
              <a:spcBef>
                <a:spcPts val="0"/>
              </a:spcBef>
              <a:buClr>
                <a:schemeClr val="dk1"/>
              </a:buClr>
              <a:buSzPct val="100000"/>
            </a:pPr>
            <a:r>
              <a:rPr lang="en-US">
                <a:solidFill>
                  <a:schemeClr val="dk1"/>
                </a:solidFill>
              </a:rPr>
              <a:t>Make select targeted improvements in key areas</a:t>
            </a:r>
          </a:p>
          <a:p>
            <a:pPr marL="457200" lvl="0" indent="-381000" rtl="0">
              <a:lnSpc>
                <a:spcPct val="115000"/>
              </a:lnSpc>
              <a:spcBef>
                <a:spcPts val="0"/>
              </a:spcBef>
              <a:buClr>
                <a:schemeClr val="dk1"/>
              </a:buClr>
              <a:buSzPct val="100000"/>
            </a:pPr>
            <a:r>
              <a:rPr lang="en-US">
                <a:solidFill>
                  <a:schemeClr val="dk1"/>
                </a:solidFill>
              </a:rPr>
              <a:t>Collaborate closely with HRP-Integrations and HRPM Program staff</a:t>
            </a:r>
          </a:p>
        </p:txBody>
      </p:sp>
    </p:spTree>
    <p:extLst>
      <p:ext uri="{BB962C8B-B14F-4D97-AF65-F5344CB8AC3E}">
        <p14:creationId xmlns:p14="http://schemas.microsoft.com/office/powerpoint/2010/main" val="2245978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COORDINATED RELEASE TIMELINE</a:t>
            </a:r>
          </a:p>
        </p:txBody>
      </p:sp>
      <p:sp>
        <p:nvSpPr>
          <p:cNvPr id="72" name="Shape 72"/>
          <p:cNvSpPr/>
          <p:nvPr/>
        </p:nvSpPr>
        <p:spPr>
          <a:xfrm>
            <a:off x="727925" y="2029075"/>
            <a:ext cx="7975200" cy="2942100"/>
          </a:xfrm>
          <a:prstGeom prst="rect">
            <a:avLst/>
          </a:prstGeom>
          <a:no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defTabSz="914400"/>
            <a:endParaRPr sz="1400" kern="0">
              <a:solidFill>
                <a:srgbClr val="000000"/>
              </a:solidFill>
              <a:cs typeface="Arial"/>
              <a:sym typeface="Arial"/>
            </a:endParaRPr>
          </a:p>
        </p:txBody>
      </p:sp>
      <p:cxnSp>
        <p:nvCxnSpPr>
          <p:cNvPr id="73" name="Shape 73"/>
          <p:cNvCxnSpPr/>
          <p:nvPr/>
        </p:nvCxnSpPr>
        <p:spPr>
          <a:xfrm>
            <a:off x="871125" y="2862575"/>
            <a:ext cx="7575600" cy="10500"/>
          </a:xfrm>
          <a:prstGeom prst="straightConnector1">
            <a:avLst/>
          </a:prstGeom>
          <a:noFill/>
          <a:ln w="9525" cap="flat" cmpd="sng">
            <a:solidFill>
              <a:srgbClr val="595959"/>
            </a:solidFill>
            <a:prstDash val="solid"/>
            <a:round/>
            <a:headEnd type="none" w="lg" len="lg"/>
            <a:tailEnd type="none" w="lg" len="lg"/>
          </a:ln>
        </p:spPr>
      </p:cxnSp>
      <p:cxnSp>
        <p:nvCxnSpPr>
          <p:cNvPr id="74" name="Shape 74"/>
          <p:cNvCxnSpPr/>
          <p:nvPr/>
        </p:nvCxnSpPr>
        <p:spPr>
          <a:xfrm rot="10800000">
            <a:off x="1852325" y="2567100"/>
            <a:ext cx="0" cy="675300"/>
          </a:xfrm>
          <a:prstGeom prst="straightConnector1">
            <a:avLst/>
          </a:prstGeom>
          <a:noFill/>
          <a:ln w="9525" cap="flat" cmpd="sng">
            <a:solidFill>
              <a:srgbClr val="595959"/>
            </a:solidFill>
            <a:prstDash val="solid"/>
            <a:round/>
            <a:headEnd type="none" w="lg" len="lg"/>
            <a:tailEnd type="none" w="lg" len="lg"/>
          </a:ln>
        </p:spPr>
      </p:cxnSp>
      <p:sp>
        <p:nvSpPr>
          <p:cNvPr id="75" name="Shape 75"/>
          <p:cNvSpPr txBox="1"/>
          <p:nvPr/>
        </p:nvSpPr>
        <p:spPr>
          <a:xfrm>
            <a:off x="1366925" y="2221575"/>
            <a:ext cx="970800" cy="316500"/>
          </a:xfrm>
          <a:prstGeom prst="rect">
            <a:avLst/>
          </a:prstGeom>
          <a:noFill/>
          <a:ln>
            <a:noFill/>
          </a:ln>
        </p:spPr>
        <p:txBody>
          <a:bodyPr lIns="91425" tIns="91425" rIns="91425" bIns="91425" anchor="t" anchorCtr="0">
            <a:noAutofit/>
          </a:bodyPr>
          <a:lstStyle/>
          <a:p>
            <a:pPr algn="ctr" defTabSz="914400"/>
            <a:r>
              <a:rPr lang="en-US" sz="1100" kern="0">
                <a:solidFill>
                  <a:srgbClr val="000000"/>
                </a:solidFill>
                <a:cs typeface="Arial"/>
                <a:sym typeface="Arial"/>
              </a:rPr>
              <a:t>June  19</a:t>
            </a:r>
          </a:p>
        </p:txBody>
      </p:sp>
      <p:sp>
        <p:nvSpPr>
          <p:cNvPr id="76" name="Shape 76"/>
          <p:cNvSpPr txBox="1"/>
          <p:nvPr/>
        </p:nvSpPr>
        <p:spPr>
          <a:xfrm>
            <a:off x="1366925" y="3197575"/>
            <a:ext cx="970800" cy="675300"/>
          </a:xfrm>
          <a:prstGeom prst="rect">
            <a:avLst/>
          </a:prstGeom>
          <a:noFill/>
          <a:ln>
            <a:noFill/>
          </a:ln>
        </p:spPr>
        <p:txBody>
          <a:bodyPr lIns="91425" tIns="91425" rIns="91425" bIns="91425" anchor="t" anchorCtr="0">
            <a:noAutofit/>
          </a:bodyPr>
          <a:lstStyle/>
          <a:p>
            <a:pPr algn="ctr" defTabSz="914400"/>
            <a:r>
              <a:rPr lang="en-US" sz="1100" kern="0">
                <a:solidFill>
                  <a:srgbClr val="000000"/>
                </a:solidFill>
                <a:cs typeface="Arial"/>
                <a:sym typeface="Arial"/>
              </a:rPr>
              <a:t>HEPPS freeze </a:t>
            </a:r>
            <a:br>
              <a:rPr lang="en-US" sz="1100" kern="0">
                <a:solidFill>
                  <a:srgbClr val="000000"/>
                </a:solidFill>
                <a:cs typeface="Arial"/>
                <a:sym typeface="Arial"/>
              </a:rPr>
            </a:br>
            <a:endParaRPr lang="en-US" sz="1100" kern="0">
              <a:solidFill>
                <a:srgbClr val="000000"/>
              </a:solidFill>
              <a:cs typeface="Arial"/>
              <a:sym typeface="Arial"/>
            </a:endParaRPr>
          </a:p>
        </p:txBody>
      </p:sp>
      <p:cxnSp>
        <p:nvCxnSpPr>
          <p:cNvPr id="77" name="Shape 77"/>
          <p:cNvCxnSpPr/>
          <p:nvPr/>
        </p:nvCxnSpPr>
        <p:spPr>
          <a:xfrm rot="10800000">
            <a:off x="3196950" y="2567100"/>
            <a:ext cx="0" cy="675300"/>
          </a:xfrm>
          <a:prstGeom prst="straightConnector1">
            <a:avLst/>
          </a:prstGeom>
          <a:noFill/>
          <a:ln w="9525" cap="flat" cmpd="sng">
            <a:solidFill>
              <a:srgbClr val="595959"/>
            </a:solidFill>
            <a:prstDash val="solid"/>
            <a:round/>
            <a:headEnd type="none" w="lg" len="lg"/>
            <a:tailEnd type="none" w="lg" len="lg"/>
          </a:ln>
        </p:spPr>
      </p:cxnSp>
      <p:sp>
        <p:nvSpPr>
          <p:cNvPr id="78" name="Shape 78"/>
          <p:cNvSpPr txBox="1"/>
          <p:nvPr/>
        </p:nvSpPr>
        <p:spPr>
          <a:xfrm>
            <a:off x="2621375" y="3197575"/>
            <a:ext cx="1289700" cy="762300"/>
          </a:xfrm>
          <a:prstGeom prst="rect">
            <a:avLst/>
          </a:prstGeom>
          <a:noFill/>
          <a:ln>
            <a:noFill/>
          </a:ln>
        </p:spPr>
        <p:txBody>
          <a:bodyPr lIns="91425" tIns="91425" rIns="91425" bIns="91425" anchor="t" anchorCtr="0">
            <a:noAutofit/>
          </a:bodyPr>
          <a:lstStyle/>
          <a:p>
            <a:pPr algn="ctr" defTabSz="914400"/>
            <a:r>
              <a:rPr lang="en-US" sz="1100" kern="0">
                <a:solidFill>
                  <a:srgbClr val="000000"/>
                </a:solidFill>
                <a:cs typeface="Arial"/>
                <a:sym typeface="Arial"/>
              </a:rPr>
              <a:t>Workday </a:t>
            </a:r>
            <a:br>
              <a:rPr lang="en-US" sz="1100" kern="0">
                <a:solidFill>
                  <a:srgbClr val="000000"/>
                </a:solidFill>
                <a:cs typeface="Arial"/>
                <a:sym typeface="Arial"/>
              </a:rPr>
            </a:br>
            <a:r>
              <a:rPr lang="en-US" sz="1100" kern="0">
                <a:solidFill>
                  <a:srgbClr val="000000"/>
                </a:solidFill>
                <a:cs typeface="Arial"/>
                <a:sym typeface="Arial"/>
              </a:rPr>
              <a:t>Go Live! </a:t>
            </a:r>
          </a:p>
        </p:txBody>
      </p:sp>
      <p:cxnSp>
        <p:nvCxnSpPr>
          <p:cNvPr id="79" name="Shape 79"/>
          <p:cNvCxnSpPr/>
          <p:nvPr/>
        </p:nvCxnSpPr>
        <p:spPr>
          <a:xfrm rot="10800000">
            <a:off x="4509925" y="2567100"/>
            <a:ext cx="0" cy="675300"/>
          </a:xfrm>
          <a:prstGeom prst="straightConnector1">
            <a:avLst/>
          </a:prstGeom>
          <a:noFill/>
          <a:ln w="9525" cap="flat" cmpd="sng">
            <a:solidFill>
              <a:srgbClr val="595959"/>
            </a:solidFill>
            <a:prstDash val="solid"/>
            <a:round/>
            <a:headEnd type="none" w="lg" len="lg"/>
            <a:tailEnd type="none" w="lg" len="lg"/>
          </a:ln>
        </p:spPr>
      </p:cxnSp>
      <p:sp>
        <p:nvSpPr>
          <p:cNvPr id="80" name="Shape 80"/>
          <p:cNvSpPr txBox="1"/>
          <p:nvPr/>
        </p:nvSpPr>
        <p:spPr>
          <a:xfrm>
            <a:off x="4029175" y="3284225"/>
            <a:ext cx="970800" cy="561900"/>
          </a:xfrm>
          <a:prstGeom prst="rect">
            <a:avLst/>
          </a:prstGeom>
          <a:noFill/>
          <a:ln>
            <a:noFill/>
          </a:ln>
        </p:spPr>
        <p:txBody>
          <a:bodyPr lIns="91425" tIns="91425" rIns="91425" bIns="91425" anchor="t" anchorCtr="0">
            <a:noAutofit/>
          </a:bodyPr>
          <a:lstStyle/>
          <a:p>
            <a:pPr algn="ctr" defTabSz="914400"/>
            <a:r>
              <a:rPr lang="en-US" sz="1100" b="1" kern="0">
                <a:solidFill>
                  <a:srgbClr val="000000"/>
                </a:solidFill>
                <a:cs typeface="Arial"/>
                <a:sym typeface="Arial"/>
              </a:rPr>
              <a:t>NIH Deadline!!</a:t>
            </a:r>
          </a:p>
        </p:txBody>
      </p:sp>
      <p:cxnSp>
        <p:nvCxnSpPr>
          <p:cNvPr id="81" name="Shape 81"/>
          <p:cNvCxnSpPr/>
          <p:nvPr/>
        </p:nvCxnSpPr>
        <p:spPr>
          <a:xfrm rot="10800000">
            <a:off x="5960050" y="2567100"/>
            <a:ext cx="0" cy="675300"/>
          </a:xfrm>
          <a:prstGeom prst="straightConnector1">
            <a:avLst/>
          </a:prstGeom>
          <a:noFill/>
          <a:ln w="9525" cap="flat" cmpd="sng">
            <a:solidFill>
              <a:srgbClr val="595959"/>
            </a:solidFill>
            <a:prstDash val="solid"/>
            <a:round/>
            <a:headEnd type="none" w="lg" len="lg"/>
            <a:tailEnd type="none" w="lg" len="lg"/>
          </a:ln>
        </p:spPr>
      </p:cxnSp>
      <p:sp>
        <p:nvSpPr>
          <p:cNvPr id="82" name="Shape 82"/>
          <p:cNvSpPr txBox="1"/>
          <p:nvPr/>
        </p:nvSpPr>
        <p:spPr>
          <a:xfrm>
            <a:off x="5474650" y="3307775"/>
            <a:ext cx="970800" cy="561900"/>
          </a:xfrm>
          <a:prstGeom prst="rect">
            <a:avLst/>
          </a:prstGeom>
          <a:solidFill>
            <a:srgbClr val="D9EAD3"/>
          </a:solidFill>
          <a:ln>
            <a:noFill/>
          </a:ln>
        </p:spPr>
        <p:txBody>
          <a:bodyPr lIns="91425" tIns="91425" rIns="91425" bIns="91425" anchor="t" anchorCtr="0">
            <a:noAutofit/>
          </a:bodyPr>
          <a:lstStyle/>
          <a:p>
            <a:pPr algn="ctr" defTabSz="914400"/>
            <a:r>
              <a:rPr lang="en-US" sz="1100" b="1" i="1" kern="0">
                <a:solidFill>
                  <a:srgbClr val="38761D"/>
                </a:solidFill>
                <a:cs typeface="Arial"/>
                <a:sym typeface="Arial"/>
              </a:rPr>
              <a:t>SAGE Go Live!</a:t>
            </a:r>
          </a:p>
        </p:txBody>
      </p:sp>
      <p:cxnSp>
        <p:nvCxnSpPr>
          <p:cNvPr id="83" name="Shape 83"/>
          <p:cNvCxnSpPr/>
          <p:nvPr/>
        </p:nvCxnSpPr>
        <p:spPr>
          <a:xfrm rot="10800000">
            <a:off x="7405525" y="2625900"/>
            <a:ext cx="0" cy="675300"/>
          </a:xfrm>
          <a:prstGeom prst="straightConnector1">
            <a:avLst/>
          </a:prstGeom>
          <a:noFill/>
          <a:ln w="9525" cap="flat" cmpd="sng">
            <a:solidFill>
              <a:srgbClr val="595959"/>
            </a:solidFill>
            <a:prstDash val="solid"/>
            <a:round/>
            <a:headEnd type="none" w="lg" len="lg"/>
            <a:tailEnd type="none" w="lg" len="lg"/>
          </a:ln>
        </p:spPr>
      </p:cxnSp>
      <p:sp>
        <p:nvSpPr>
          <p:cNvPr id="84" name="Shape 84"/>
          <p:cNvSpPr txBox="1"/>
          <p:nvPr/>
        </p:nvSpPr>
        <p:spPr>
          <a:xfrm>
            <a:off x="6920125" y="3307775"/>
            <a:ext cx="1030500" cy="514800"/>
          </a:xfrm>
          <a:prstGeom prst="rect">
            <a:avLst/>
          </a:prstGeom>
          <a:noFill/>
          <a:ln>
            <a:noFill/>
          </a:ln>
        </p:spPr>
        <p:txBody>
          <a:bodyPr lIns="91425" tIns="91425" rIns="91425" bIns="91425" anchor="t" anchorCtr="0">
            <a:noAutofit/>
          </a:bodyPr>
          <a:lstStyle/>
          <a:p>
            <a:pPr algn="ctr" defTabSz="914400"/>
            <a:r>
              <a:rPr lang="en-US" sz="1100" kern="0">
                <a:solidFill>
                  <a:srgbClr val="000000"/>
                </a:solidFill>
                <a:cs typeface="Arial"/>
                <a:sym typeface="Arial"/>
              </a:rPr>
              <a:t>Stabilization &amp; Support</a:t>
            </a:r>
          </a:p>
        </p:txBody>
      </p:sp>
      <p:sp>
        <p:nvSpPr>
          <p:cNvPr id="85" name="Shape 85"/>
          <p:cNvSpPr txBox="1"/>
          <p:nvPr/>
        </p:nvSpPr>
        <p:spPr>
          <a:xfrm>
            <a:off x="2658775" y="2221575"/>
            <a:ext cx="1219200" cy="316500"/>
          </a:xfrm>
          <a:prstGeom prst="rect">
            <a:avLst/>
          </a:prstGeom>
          <a:noFill/>
          <a:ln>
            <a:noFill/>
          </a:ln>
        </p:spPr>
        <p:txBody>
          <a:bodyPr lIns="91425" tIns="91425" rIns="91425" bIns="91425" anchor="t" anchorCtr="0">
            <a:noAutofit/>
          </a:bodyPr>
          <a:lstStyle/>
          <a:p>
            <a:pPr algn="ctr" defTabSz="914400"/>
            <a:r>
              <a:rPr lang="en-US" sz="1100" kern="0">
                <a:solidFill>
                  <a:srgbClr val="000000"/>
                </a:solidFill>
                <a:cs typeface="Arial"/>
                <a:sym typeface="Arial"/>
              </a:rPr>
              <a:t>June 27</a:t>
            </a:r>
          </a:p>
        </p:txBody>
      </p:sp>
      <p:sp>
        <p:nvSpPr>
          <p:cNvPr id="86" name="Shape 86"/>
          <p:cNvSpPr txBox="1"/>
          <p:nvPr/>
        </p:nvSpPr>
        <p:spPr>
          <a:xfrm>
            <a:off x="4024525" y="2250600"/>
            <a:ext cx="970800" cy="316500"/>
          </a:xfrm>
          <a:prstGeom prst="rect">
            <a:avLst/>
          </a:prstGeom>
          <a:noFill/>
          <a:ln>
            <a:noFill/>
          </a:ln>
        </p:spPr>
        <p:txBody>
          <a:bodyPr lIns="91425" tIns="91425" rIns="91425" bIns="91425" anchor="t" anchorCtr="0">
            <a:noAutofit/>
          </a:bodyPr>
          <a:lstStyle/>
          <a:p>
            <a:pPr algn="ctr" defTabSz="914400"/>
            <a:r>
              <a:rPr lang="en-US" sz="1100" kern="0">
                <a:solidFill>
                  <a:srgbClr val="000000"/>
                </a:solidFill>
                <a:cs typeface="Arial"/>
                <a:sym typeface="Arial"/>
              </a:rPr>
              <a:t>July 5</a:t>
            </a:r>
          </a:p>
        </p:txBody>
      </p:sp>
      <p:sp>
        <p:nvSpPr>
          <p:cNvPr id="87" name="Shape 87"/>
          <p:cNvSpPr txBox="1"/>
          <p:nvPr/>
        </p:nvSpPr>
        <p:spPr>
          <a:xfrm>
            <a:off x="5474650" y="2250600"/>
            <a:ext cx="970800" cy="316500"/>
          </a:xfrm>
          <a:prstGeom prst="rect">
            <a:avLst/>
          </a:prstGeom>
          <a:noFill/>
          <a:ln>
            <a:noFill/>
          </a:ln>
        </p:spPr>
        <p:txBody>
          <a:bodyPr lIns="91425" tIns="91425" rIns="91425" bIns="91425" anchor="t" anchorCtr="0">
            <a:noAutofit/>
          </a:bodyPr>
          <a:lstStyle/>
          <a:p>
            <a:pPr algn="ctr" defTabSz="914400"/>
            <a:r>
              <a:rPr lang="en-US" sz="1100" kern="0">
                <a:solidFill>
                  <a:srgbClr val="000000"/>
                </a:solidFill>
                <a:cs typeface="Arial"/>
                <a:sym typeface="Arial"/>
              </a:rPr>
              <a:t>July 6</a:t>
            </a:r>
          </a:p>
        </p:txBody>
      </p:sp>
      <p:sp>
        <p:nvSpPr>
          <p:cNvPr id="88" name="Shape 88"/>
          <p:cNvSpPr txBox="1"/>
          <p:nvPr/>
        </p:nvSpPr>
        <p:spPr>
          <a:xfrm>
            <a:off x="6790525" y="2221575"/>
            <a:ext cx="1289700" cy="316500"/>
          </a:xfrm>
          <a:prstGeom prst="rect">
            <a:avLst/>
          </a:prstGeom>
          <a:noFill/>
          <a:ln>
            <a:noFill/>
          </a:ln>
        </p:spPr>
        <p:txBody>
          <a:bodyPr lIns="91425" tIns="91425" rIns="91425" bIns="91425" anchor="t" anchorCtr="0">
            <a:noAutofit/>
          </a:bodyPr>
          <a:lstStyle/>
          <a:p>
            <a:pPr algn="ctr" defTabSz="914400"/>
            <a:r>
              <a:rPr lang="en-US" sz="1100" kern="0">
                <a:solidFill>
                  <a:srgbClr val="000000"/>
                </a:solidFill>
                <a:cs typeface="Arial"/>
                <a:sym typeface="Arial"/>
              </a:rPr>
              <a:t>July 7 - 31</a:t>
            </a:r>
          </a:p>
        </p:txBody>
      </p:sp>
      <p:sp>
        <p:nvSpPr>
          <p:cNvPr id="89" name="Shape 89"/>
          <p:cNvSpPr txBox="1"/>
          <p:nvPr/>
        </p:nvSpPr>
        <p:spPr>
          <a:xfrm>
            <a:off x="1852325" y="4257625"/>
            <a:ext cx="3753300" cy="514800"/>
          </a:xfrm>
          <a:prstGeom prst="rect">
            <a:avLst/>
          </a:prstGeom>
          <a:noFill/>
          <a:ln>
            <a:noFill/>
          </a:ln>
        </p:spPr>
        <p:txBody>
          <a:bodyPr lIns="91425" tIns="91425" rIns="91425" bIns="91425" anchor="t" anchorCtr="0">
            <a:noAutofit/>
          </a:bodyPr>
          <a:lstStyle/>
          <a:p>
            <a:pPr defTabSz="914400"/>
            <a:r>
              <a:rPr lang="en-US" sz="1400" i="1" kern="0">
                <a:solidFill>
                  <a:srgbClr val="000000"/>
                </a:solidFill>
                <a:cs typeface="Arial"/>
                <a:sym typeface="Arial"/>
              </a:rPr>
              <a:t>SAGE personnel &amp; pay data is static/stale</a:t>
            </a:r>
          </a:p>
        </p:txBody>
      </p:sp>
      <p:cxnSp>
        <p:nvCxnSpPr>
          <p:cNvPr id="90" name="Shape 90"/>
          <p:cNvCxnSpPr/>
          <p:nvPr/>
        </p:nvCxnSpPr>
        <p:spPr>
          <a:xfrm rot="10800000" flipH="1">
            <a:off x="1835900" y="4168821"/>
            <a:ext cx="3648600" cy="19200"/>
          </a:xfrm>
          <a:prstGeom prst="straightConnector1">
            <a:avLst/>
          </a:prstGeom>
          <a:noFill/>
          <a:ln w="9525" cap="flat" cmpd="sng">
            <a:solidFill>
              <a:srgbClr val="595959"/>
            </a:solidFill>
            <a:prstDash val="dash"/>
            <a:round/>
            <a:headEnd type="none" w="lg" len="lg"/>
            <a:tailEnd type="triangle" w="lg" len="lg"/>
          </a:ln>
        </p:spPr>
      </p:cxnSp>
    </p:spTree>
    <p:extLst>
      <p:ext uri="{BB962C8B-B14F-4D97-AF65-F5344CB8AC3E}">
        <p14:creationId xmlns:p14="http://schemas.microsoft.com/office/powerpoint/2010/main" val="1681363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COMMUNICATIONS &amp; TRAINING</a:t>
            </a:r>
          </a:p>
        </p:txBody>
      </p:sp>
      <p:sp>
        <p:nvSpPr>
          <p:cNvPr id="96" name="Shape 96"/>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US">
                <a:solidFill>
                  <a:schemeClr val="dk1"/>
                </a:solidFill>
              </a:rPr>
              <a:t>User testing May</a:t>
            </a:r>
          </a:p>
          <a:p>
            <a:pPr marL="457200" lvl="0" indent="-381000" rtl="0">
              <a:spcBef>
                <a:spcPts val="0"/>
              </a:spcBef>
              <a:buClr>
                <a:schemeClr val="dk1"/>
              </a:buClr>
              <a:buSzPct val="100000"/>
            </a:pPr>
            <a:r>
              <a:rPr lang="en-US">
                <a:solidFill>
                  <a:schemeClr val="dk1"/>
                </a:solidFill>
              </a:rPr>
              <a:t>MRAM presentations May, June, July</a:t>
            </a:r>
          </a:p>
          <a:p>
            <a:pPr marL="457200" lvl="0" indent="-381000" rtl="0">
              <a:spcBef>
                <a:spcPts val="0"/>
              </a:spcBef>
              <a:buClr>
                <a:schemeClr val="dk1"/>
              </a:buClr>
              <a:buSzPct val="100000"/>
            </a:pPr>
            <a:r>
              <a:rPr lang="en-US">
                <a:solidFill>
                  <a:schemeClr val="dk1"/>
                </a:solidFill>
              </a:rPr>
              <a:t>Announcements &amp; guidance via website, mailing lists</a:t>
            </a:r>
          </a:p>
          <a:p>
            <a:pPr marL="457200" lvl="0" indent="-381000" rtl="0">
              <a:spcBef>
                <a:spcPts val="0"/>
              </a:spcBef>
              <a:buClr>
                <a:schemeClr val="dk1"/>
              </a:buClr>
              <a:buSzPct val="100000"/>
            </a:pPr>
            <a:r>
              <a:rPr lang="en-US">
                <a:solidFill>
                  <a:schemeClr val="dk1"/>
                </a:solidFill>
              </a:rPr>
              <a:t>eLearning &amp; SAGE budget class updates</a:t>
            </a:r>
          </a:p>
          <a:p>
            <a:pPr marL="457200" lvl="0" indent="-381000" rtl="0">
              <a:spcBef>
                <a:spcPts val="0"/>
              </a:spcBef>
              <a:buClr>
                <a:schemeClr val="dk1"/>
              </a:buClr>
              <a:buSzPct val="100000"/>
            </a:pPr>
            <a:r>
              <a:rPr lang="en-US">
                <a:solidFill>
                  <a:schemeClr val="dk1"/>
                </a:solidFill>
              </a:rPr>
              <a:t>SAGE system documentation updates</a:t>
            </a:r>
          </a:p>
          <a:p>
            <a:pPr marL="152400" lvl="0" indent="0">
              <a:spcBef>
                <a:spcPts val="0"/>
              </a:spcBef>
              <a:buNone/>
            </a:pPr>
            <a:endParaRPr/>
          </a:p>
        </p:txBody>
      </p:sp>
    </p:spTree>
    <p:extLst>
      <p:ext uri="{BB962C8B-B14F-4D97-AF65-F5344CB8AC3E}">
        <p14:creationId xmlns:p14="http://schemas.microsoft.com/office/powerpoint/2010/main" val="349983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PRIMARY WORKDAY IMPACTS TO SAGE</a:t>
            </a:r>
          </a:p>
        </p:txBody>
      </p:sp>
      <p:sp>
        <p:nvSpPr>
          <p:cNvPr id="102" name="Shape 102"/>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marL="457200" lvl="0" indent="-381000" rtl="0">
              <a:lnSpc>
                <a:spcPct val="115000"/>
              </a:lnSpc>
              <a:spcBef>
                <a:spcPts val="0"/>
              </a:spcBef>
              <a:buClr>
                <a:schemeClr val="dk1"/>
              </a:buClr>
              <a:buSzPct val="100000"/>
            </a:pPr>
            <a:r>
              <a:rPr lang="en-US">
                <a:solidFill>
                  <a:schemeClr val="dk1"/>
                </a:solidFill>
              </a:rPr>
              <a:t>Throughout SAGE</a:t>
            </a:r>
          </a:p>
          <a:p>
            <a:pPr marL="914400" lvl="1" indent="-228600" rtl="0">
              <a:lnSpc>
                <a:spcPct val="115000"/>
              </a:lnSpc>
              <a:spcBef>
                <a:spcPts val="0"/>
              </a:spcBef>
              <a:buClr>
                <a:schemeClr val="dk1"/>
              </a:buClr>
            </a:pPr>
            <a:r>
              <a:rPr lang="en-US">
                <a:solidFill>
                  <a:schemeClr val="dk1"/>
                </a:solidFill>
              </a:rPr>
              <a:t>Person Lookup</a:t>
            </a:r>
          </a:p>
          <a:p>
            <a:pPr marL="457200" lvl="0" indent="-381000" rtl="0">
              <a:lnSpc>
                <a:spcPct val="115000"/>
              </a:lnSpc>
              <a:spcBef>
                <a:spcPts val="0"/>
              </a:spcBef>
              <a:buClr>
                <a:schemeClr val="dk1"/>
              </a:buClr>
              <a:buSzPct val="100000"/>
            </a:pPr>
            <a:r>
              <a:rPr lang="en-US">
                <a:solidFill>
                  <a:schemeClr val="dk1"/>
                </a:solidFill>
              </a:rPr>
              <a:t>eGC1</a:t>
            </a:r>
          </a:p>
          <a:p>
            <a:pPr marL="914400" lvl="1" indent="-228600" rtl="0">
              <a:lnSpc>
                <a:spcPct val="115000"/>
              </a:lnSpc>
              <a:spcBef>
                <a:spcPts val="0"/>
              </a:spcBef>
              <a:buClr>
                <a:schemeClr val="dk1"/>
              </a:buClr>
            </a:pPr>
            <a:r>
              <a:rPr lang="en-US">
                <a:solidFill>
                  <a:schemeClr val="dk1"/>
                </a:solidFill>
              </a:rPr>
              <a:t>Approval graph generation </a:t>
            </a:r>
            <a:r>
              <a:rPr lang="en-US" sz="2000">
                <a:solidFill>
                  <a:schemeClr val="dk1"/>
                </a:solidFill>
              </a:rPr>
              <a:t>based on personnel/jobs &amp; their org codes</a:t>
            </a:r>
          </a:p>
          <a:p>
            <a:pPr marL="914400" lvl="1" indent="-228600" rtl="0">
              <a:lnSpc>
                <a:spcPct val="115000"/>
              </a:lnSpc>
              <a:spcBef>
                <a:spcPts val="0"/>
              </a:spcBef>
              <a:buClr>
                <a:schemeClr val="dk1"/>
              </a:buClr>
            </a:pPr>
            <a:r>
              <a:rPr lang="en-US">
                <a:solidFill>
                  <a:schemeClr val="dk1"/>
                </a:solidFill>
              </a:rPr>
              <a:t>Additional reviewers selection</a:t>
            </a:r>
          </a:p>
          <a:p>
            <a:pPr marL="457200" lvl="0" indent="-381000" rtl="0">
              <a:lnSpc>
                <a:spcPct val="115000"/>
              </a:lnSpc>
              <a:spcBef>
                <a:spcPts val="0"/>
              </a:spcBef>
              <a:buClr>
                <a:schemeClr val="dk1"/>
              </a:buClr>
              <a:buSzPct val="100000"/>
            </a:pPr>
            <a:r>
              <a:rPr lang="en-US">
                <a:solidFill>
                  <a:schemeClr val="dk1"/>
                </a:solidFill>
              </a:rPr>
              <a:t>SAGE Budget</a:t>
            </a:r>
          </a:p>
          <a:p>
            <a:pPr marL="914400" lvl="1" indent="-228600" rtl="0">
              <a:lnSpc>
                <a:spcPct val="115000"/>
              </a:lnSpc>
              <a:spcBef>
                <a:spcPts val="480"/>
              </a:spcBef>
              <a:spcAft>
                <a:spcPts val="0"/>
              </a:spcAft>
              <a:buClr>
                <a:schemeClr val="dk1"/>
              </a:buClr>
            </a:pPr>
            <a:r>
              <a:rPr lang="en-US">
                <a:solidFill>
                  <a:schemeClr val="dk1"/>
                </a:solidFill>
              </a:rPr>
              <a:t>Personnel entry</a:t>
            </a:r>
          </a:p>
          <a:p>
            <a:pPr marL="914400" lvl="1" indent="-228600" rtl="0">
              <a:lnSpc>
                <a:spcPct val="115000"/>
              </a:lnSpc>
              <a:spcBef>
                <a:spcPts val="480"/>
              </a:spcBef>
              <a:spcAft>
                <a:spcPts val="0"/>
              </a:spcAft>
              <a:buClr>
                <a:schemeClr val="dk1"/>
              </a:buClr>
            </a:pPr>
            <a:r>
              <a:rPr lang="en-US">
                <a:solidFill>
                  <a:schemeClr val="dk1"/>
                </a:solidFill>
              </a:rPr>
              <a:t>Pay and Benefits</a:t>
            </a:r>
          </a:p>
        </p:txBody>
      </p:sp>
    </p:spTree>
    <p:extLst>
      <p:ext uri="{BB962C8B-B14F-4D97-AF65-F5344CB8AC3E}">
        <p14:creationId xmlns:p14="http://schemas.microsoft.com/office/powerpoint/2010/main" val="9231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PERSON LOOKUP (throughout SAGE Suite)</a:t>
            </a:r>
          </a:p>
        </p:txBody>
      </p:sp>
      <p:pic>
        <p:nvPicPr>
          <p:cNvPr id="108" name="Shape 108" descr="new person lookup.jpg"/>
          <p:cNvPicPr preferRelativeResize="0"/>
          <p:nvPr/>
        </p:nvPicPr>
        <p:blipFill>
          <a:blip r:embed="rId3">
            <a:alphaModFix/>
          </a:blip>
          <a:stretch>
            <a:fillRect/>
          </a:stretch>
        </p:blipFill>
        <p:spPr>
          <a:xfrm>
            <a:off x="265675" y="2367650"/>
            <a:ext cx="5802324" cy="3702099"/>
          </a:xfrm>
          <a:prstGeom prst="rect">
            <a:avLst/>
          </a:prstGeom>
          <a:noFill/>
          <a:ln>
            <a:noFill/>
          </a:ln>
        </p:spPr>
      </p:pic>
      <p:sp>
        <p:nvSpPr>
          <p:cNvPr id="109" name="Shape 109"/>
          <p:cNvSpPr txBox="1">
            <a:spLocks noGrp="1"/>
          </p:cNvSpPr>
          <p:nvPr>
            <p:ph type="body" idx="2"/>
          </p:nvPr>
        </p:nvSpPr>
        <p:spPr>
          <a:xfrm>
            <a:off x="1848928" y="1873175"/>
            <a:ext cx="2635800" cy="557100"/>
          </a:xfrm>
          <a:prstGeom prst="rect">
            <a:avLst/>
          </a:prstGeom>
        </p:spPr>
        <p:txBody>
          <a:bodyPr lIns="91425" tIns="91425" rIns="91425" bIns="91425" anchor="t" anchorCtr="0">
            <a:noAutofit/>
          </a:bodyPr>
          <a:lstStyle/>
          <a:p>
            <a:pPr lvl="0" algn="ctr" rtl="0">
              <a:spcBef>
                <a:spcPts val="0"/>
              </a:spcBef>
              <a:buNone/>
            </a:pPr>
            <a:r>
              <a:rPr lang="en-US">
                <a:solidFill>
                  <a:schemeClr val="dk1"/>
                </a:solidFill>
              </a:rPr>
              <a:t>Future State</a:t>
            </a:r>
          </a:p>
        </p:txBody>
      </p:sp>
      <p:sp>
        <p:nvSpPr>
          <p:cNvPr id="110" name="Shape 110"/>
          <p:cNvSpPr txBox="1"/>
          <p:nvPr/>
        </p:nvSpPr>
        <p:spPr>
          <a:xfrm>
            <a:off x="6293600" y="3053450"/>
            <a:ext cx="2635800" cy="1898700"/>
          </a:xfrm>
          <a:prstGeom prst="rect">
            <a:avLst/>
          </a:prstGeom>
          <a:noFill/>
          <a:ln>
            <a:noFill/>
          </a:ln>
        </p:spPr>
        <p:txBody>
          <a:bodyPr lIns="91425" tIns="91425" rIns="91425" bIns="91425" anchor="t" anchorCtr="0">
            <a:noAutofit/>
          </a:bodyPr>
          <a:lstStyle/>
          <a:p>
            <a:pPr defTabSz="914400"/>
            <a:r>
              <a:rPr lang="en-US" sz="1600" kern="0">
                <a:solidFill>
                  <a:srgbClr val="33006F"/>
                </a:solidFill>
                <a:cs typeface="Arial"/>
                <a:sym typeface="Arial"/>
              </a:rPr>
              <a:t>Changes:</a:t>
            </a:r>
          </a:p>
          <a:p>
            <a:pPr marL="457200" indent="-330200" defTabSz="914400">
              <a:buClr>
                <a:srgbClr val="33006F"/>
              </a:buClr>
              <a:buSzPct val="100000"/>
              <a:buFontTx/>
              <a:buChar char="●"/>
            </a:pPr>
            <a:r>
              <a:rPr lang="en-US" sz="1600" kern="0">
                <a:solidFill>
                  <a:srgbClr val="33006F"/>
                </a:solidFill>
                <a:cs typeface="Arial"/>
                <a:sym typeface="Arial"/>
              </a:rPr>
              <a:t>Updated data source</a:t>
            </a:r>
          </a:p>
          <a:p>
            <a:pPr marL="457200" indent="-330200" defTabSz="914400">
              <a:buClr>
                <a:srgbClr val="33006F"/>
              </a:buClr>
              <a:buSzPct val="100000"/>
              <a:buFontTx/>
              <a:buChar char="●"/>
            </a:pPr>
            <a:r>
              <a:rPr lang="en-US" sz="1600" kern="0">
                <a:solidFill>
                  <a:srgbClr val="33006F"/>
                </a:solidFill>
                <a:cs typeface="Arial"/>
                <a:sym typeface="Arial"/>
              </a:rPr>
              <a:t>No more duplicates</a:t>
            </a:r>
          </a:p>
          <a:p>
            <a:pPr defTabSz="914400"/>
            <a:r>
              <a:rPr lang="en-US" sz="1600" kern="0">
                <a:solidFill>
                  <a:srgbClr val="33006F"/>
                </a:solidFill>
                <a:cs typeface="Arial"/>
                <a:sym typeface="Arial"/>
              </a:rPr>
              <a:t>Bonus!</a:t>
            </a:r>
          </a:p>
          <a:p>
            <a:pPr marL="457200" indent="-330200" defTabSz="914400">
              <a:buClr>
                <a:srgbClr val="33006F"/>
              </a:buClr>
              <a:buSzPct val="100000"/>
              <a:buFontTx/>
              <a:buChar char="●"/>
            </a:pPr>
            <a:r>
              <a:rPr lang="en-US" sz="1600" kern="0">
                <a:solidFill>
                  <a:srgbClr val="33006F"/>
                </a:solidFill>
                <a:cs typeface="Arial"/>
                <a:sym typeface="Arial"/>
              </a:rPr>
              <a:t>Academic Appointment Type</a:t>
            </a:r>
          </a:p>
          <a:p>
            <a:pPr marL="457200" indent="-330200" defTabSz="914400">
              <a:buClr>
                <a:srgbClr val="33006F"/>
              </a:buClr>
              <a:buSzPct val="100000"/>
              <a:buFontTx/>
              <a:buChar char="●"/>
            </a:pPr>
            <a:r>
              <a:rPr lang="en-US" sz="1600" kern="0">
                <a:solidFill>
                  <a:srgbClr val="33006F"/>
                </a:solidFill>
                <a:cs typeface="Arial"/>
                <a:sym typeface="Arial"/>
              </a:rPr>
              <a:t>Primary Department</a:t>
            </a:r>
          </a:p>
        </p:txBody>
      </p:sp>
      <p:cxnSp>
        <p:nvCxnSpPr>
          <p:cNvPr id="111" name="Shape 111"/>
          <p:cNvCxnSpPr/>
          <p:nvPr/>
        </p:nvCxnSpPr>
        <p:spPr>
          <a:xfrm flipH="1">
            <a:off x="2699100" y="3578050"/>
            <a:ext cx="139800" cy="454200"/>
          </a:xfrm>
          <a:prstGeom prst="straightConnector1">
            <a:avLst/>
          </a:prstGeom>
          <a:noFill/>
          <a:ln w="19050" cap="flat" cmpd="sng">
            <a:solidFill>
              <a:schemeClr val="dk1"/>
            </a:solidFill>
            <a:prstDash val="solid"/>
            <a:round/>
            <a:headEnd type="none" w="lg" len="lg"/>
            <a:tailEnd type="triangle" w="lg" len="lg"/>
          </a:ln>
        </p:spPr>
      </p:cxnSp>
      <p:cxnSp>
        <p:nvCxnSpPr>
          <p:cNvPr id="112" name="Shape 112"/>
          <p:cNvCxnSpPr/>
          <p:nvPr/>
        </p:nvCxnSpPr>
        <p:spPr>
          <a:xfrm flipH="1">
            <a:off x="5319925" y="3578050"/>
            <a:ext cx="139800" cy="454200"/>
          </a:xfrm>
          <a:prstGeom prst="straightConnector1">
            <a:avLst/>
          </a:prstGeom>
          <a:noFill/>
          <a:ln w="19050" cap="flat" cmpd="sng">
            <a:solidFill>
              <a:schemeClr val="dk1"/>
            </a:solidFill>
            <a:prstDash val="solid"/>
            <a:round/>
            <a:headEnd type="none" w="lg" len="lg"/>
            <a:tailEnd type="triangle" w="lg" len="lg"/>
          </a:ln>
        </p:spPr>
      </p:cxnSp>
      <p:cxnSp>
        <p:nvCxnSpPr>
          <p:cNvPr id="113" name="Shape 113"/>
          <p:cNvCxnSpPr/>
          <p:nvPr/>
        </p:nvCxnSpPr>
        <p:spPr>
          <a:xfrm flipH="1">
            <a:off x="2956300" y="3777025"/>
            <a:ext cx="139800" cy="454200"/>
          </a:xfrm>
          <a:prstGeom prst="straightConnector1">
            <a:avLst/>
          </a:prstGeom>
          <a:noFill/>
          <a:ln w="19050" cap="flat" cmpd="sng">
            <a:solidFill>
              <a:schemeClr val="dk1"/>
            </a:solidFill>
            <a:prstDash val="solid"/>
            <a:round/>
            <a:headEnd type="none" w="lg" len="lg"/>
            <a:tailEnd type="triangle" w="lg" len="lg"/>
          </a:ln>
        </p:spPr>
      </p:cxnSp>
    </p:spTree>
    <p:extLst>
      <p:ext uri="{BB962C8B-B14F-4D97-AF65-F5344CB8AC3E}">
        <p14:creationId xmlns:p14="http://schemas.microsoft.com/office/powerpoint/2010/main" val="2661028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solidFill>
                  <a:schemeClr val="dk1"/>
                </a:solidFill>
              </a:rPr>
              <a:t>eGC1- ADDITIONAL REVIEWERS</a:t>
            </a:r>
          </a:p>
        </p:txBody>
      </p:sp>
      <p:sp>
        <p:nvSpPr>
          <p:cNvPr id="119" name="Shape 119"/>
          <p:cNvSpPr txBox="1">
            <a:spLocks noGrp="1"/>
          </p:cNvSpPr>
          <p:nvPr>
            <p:ph type="body" idx="2"/>
          </p:nvPr>
        </p:nvSpPr>
        <p:spPr>
          <a:xfrm>
            <a:off x="659304" y="1812925"/>
            <a:ext cx="8196300" cy="40155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US">
                <a:solidFill>
                  <a:schemeClr val="dk1"/>
                </a:solidFill>
              </a:rPr>
              <a:t>Bonus!</a:t>
            </a:r>
          </a:p>
          <a:p>
            <a:pPr marL="914400" marR="0" lvl="1" indent="-317500" algn="l" rtl="0">
              <a:lnSpc>
                <a:spcPct val="100000"/>
              </a:lnSpc>
              <a:spcBef>
                <a:spcPts val="0"/>
              </a:spcBef>
              <a:spcAft>
                <a:spcPts val="0"/>
              </a:spcAft>
              <a:buClr>
                <a:schemeClr val="dk1"/>
              </a:buClr>
              <a:buSzPct val="70000"/>
              <a:buFont typeface="Merriweather Sans"/>
            </a:pPr>
            <a:r>
              <a:rPr lang="en-US">
                <a:solidFill>
                  <a:schemeClr val="dk1"/>
                </a:solidFill>
              </a:rPr>
              <a:t>Compliance question: Additional Organizational Units (FG-9) will now be located on the renamed PI, Personnel, &amp; Organizations page</a:t>
            </a:r>
          </a:p>
          <a:p>
            <a:pPr marL="0" marR="0" lvl="0" indent="0" algn="l" rtl="0">
              <a:lnSpc>
                <a:spcPct val="100000"/>
              </a:lnSpc>
              <a:spcBef>
                <a:spcPts val="0"/>
              </a:spcBef>
              <a:spcAft>
                <a:spcPts val="0"/>
              </a:spcAft>
              <a:buNone/>
            </a:pPr>
            <a:endParaRPr>
              <a:solidFill>
                <a:schemeClr val="dk1"/>
              </a:solidFill>
            </a:endParaRPr>
          </a:p>
        </p:txBody>
      </p:sp>
      <p:pic>
        <p:nvPicPr>
          <p:cNvPr id="120" name="Shape 120"/>
          <p:cNvPicPr preferRelativeResize="0"/>
          <p:nvPr/>
        </p:nvPicPr>
        <p:blipFill>
          <a:blip r:embed="rId3">
            <a:alphaModFix/>
          </a:blip>
          <a:stretch>
            <a:fillRect/>
          </a:stretch>
        </p:blipFill>
        <p:spPr>
          <a:xfrm>
            <a:off x="1524000" y="3630225"/>
            <a:ext cx="6096000" cy="1695450"/>
          </a:xfrm>
          <a:prstGeom prst="rect">
            <a:avLst/>
          </a:prstGeom>
          <a:noFill/>
          <a:ln w="9525" cap="flat" cmpd="sng">
            <a:solidFill>
              <a:srgbClr val="999999"/>
            </a:solidFill>
            <a:prstDash val="solid"/>
            <a:round/>
            <a:headEnd type="none" w="med" len="med"/>
            <a:tailEnd type="none" w="med" len="med"/>
          </a:ln>
        </p:spPr>
      </p:pic>
    </p:spTree>
    <p:extLst>
      <p:ext uri="{BB962C8B-B14F-4D97-AF65-F5344CB8AC3E}">
        <p14:creationId xmlns:p14="http://schemas.microsoft.com/office/powerpoint/2010/main" val="2107295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eGC1 - APPROVALS</a:t>
            </a:r>
          </a:p>
        </p:txBody>
      </p:sp>
      <p:sp>
        <p:nvSpPr>
          <p:cNvPr id="126" name="Shape 126"/>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lvl="0">
              <a:spcBef>
                <a:spcPts val="0"/>
              </a:spcBef>
              <a:buNone/>
            </a:pPr>
            <a:endParaRPr>
              <a:solidFill>
                <a:schemeClr val="dk1"/>
              </a:solidFill>
            </a:endParaRPr>
          </a:p>
        </p:txBody>
      </p:sp>
      <p:pic>
        <p:nvPicPr>
          <p:cNvPr id="127" name="Shape 127"/>
          <p:cNvPicPr preferRelativeResize="0"/>
          <p:nvPr/>
        </p:nvPicPr>
        <p:blipFill rotWithShape="1">
          <a:blip r:embed="rId3">
            <a:alphaModFix/>
          </a:blip>
          <a:srcRect t="18619" r="25439"/>
          <a:stretch/>
        </p:blipFill>
        <p:spPr>
          <a:xfrm>
            <a:off x="415550" y="1120049"/>
            <a:ext cx="8514674" cy="4227650"/>
          </a:xfrm>
          <a:prstGeom prst="rect">
            <a:avLst/>
          </a:prstGeom>
          <a:noFill/>
          <a:ln>
            <a:noFill/>
          </a:ln>
        </p:spPr>
      </p:pic>
      <p:sp>
        <p:nvSpPr>
          <p:cNvPr id="128" name="Shape 128"/>
          <p:cNvSpPr txBox="1"/>
          <p:nvPr/>
        </p:nvSpPr>
        <p:spPr>
          <a:xfrm>
            <a:off x="671750" y="5162875"/>
            <a:ext cx="5084400" cy="1640100"/>
          </a:xfrm>
          <a:prstGeom prst="rect">
            <a:avLst/>
          </a:prstGeom>
          <a:noFill/>
          <a:ln>
            <a:noFill/>
          </a:ln>
        </p:spPr>
        <p:txBody>
          <a:bodyPr lIns="91425" tIns="91425" rIns="91425" bIns="91425" anchor="t" anchorCtr="0">
            <a:noAutofit/>
          </a:bodyPr>
          <a:lstStyle/>
          <a:p>
            <a:pPr defTabSz="914400"/>
            <a:r>
              <a:rPr lang="en-US" sz="1600" kern="0">
                <a:solidFill>
                  <a:srgbClr val="33006F"/>
                </a:solidFill>
                <a:cs typeface="Arial"/>
                <a:sym typeface="Arial"/>
              </a:rPr>
              <a:t>Changes:</a:t>
            </a:r>
          </a:p>
          <a:p>
            <a:pPr marL="457200" indent="-330200" defTabSz="914400">
              <a:buClr>
                <a:srgbClr val="33006F"/>
              </a:buClr>
              <a:buSzPct val="100000"/>
              <a:buFontTx/>
              <a:buChar char="●"/>
            </a:pPr>
            <a:r>
              <a:rPr lang="en-US" sz="1600" kern="0">
                <a:solidFill>
                  <a:srgbClr val="33006F"/>
                </a:solidFill>
                <a:cs typeface="Arial"/>
                <a:sym typeface="Arial"/>
              </a:rPr>
              <a:t>Updated data source with new data model</a:t>
            </a:r>
          </a:p>
        </p:txBody>
      </p:sp>
    </p:spTree>
    <p:extLst>
      <p:ext uri="{BB962C8B-B14F-4D97-AF65-F5344CB8AC3E}">
        <p14:creationId xmlns:p14="http://schemas.microsoft.com/office/powerpoint/2010/main" val="228903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71756" y="295310"/>
            <a:ext cx="8184600" cy="992100"/>
          </a:xfrm>
          <a:prstGeom prst="rect">
            <a:avLst/>
          </a:prstGeom>
        </p:spPr>
        <p:txBody>
          <a:bodyPr lIns="91425" tIns="91425" rIns="91425" bIns="91425" anchor="t" anchorCtr="0">
            <a:noAutofit/>
          </a:bodyPr>
          <a:lstStyle/>
          <a:p>
            <a:pPr lvl="0">
              <a:spcBef>
                <a:spcPts val="0"/>
              </a:spcBef>
              <a:buNone/>
            </a:pPr>
            <a:r>
              <a:rPr lang="en-US">
                <a:solidFill>
                  <a:schemeClr val="dk1"/>
                </a:solidFill>
              </a:rPr>
              <a:t>APPROVALS - Selected Job Org Code</a:t>
            </a:r>
          </a:p>
          <a:p>
            <a:pPr lvl="0">
              <a:spcBef>
                <a:spcPts val="0"/>
              </a:spcBef>
              <a:buNone/>
            </a:pPr>
            <a:endParaRPr/>
          </a:p>
        </p:txBody>
      </p:sp>
      <p:pic>
        <p:nvPicPr>
          <p:cNvPr id="134" name="Shape 134"/>
          <p:cNvPicPr preferRelativeResize="0"/>
          <p:nvPr/>
        </p:nvPicPr>
        <p:blipFill rotWithShape="1">
          <a:blip r:embed="rId3">
            <a:alphaModFix/>
          </a:blip>
          <a:srcRect l="20317" t="17863" r="21349" b="47131"/>
          <a:stretch/>
        </p:blipFill>
        <p:spPr>
          <a:xfrm>
            <a:off x="405324" y="1621299"/>
            <a:ext cx="8451025" cy="2851230"/>
          </a:xfrm>
          <a:prstGeom prst="rect">
            <a:avLst/>
          </a:prstGeom>
          <a:noFill/>
          <a:ln>
            <a:noFill/>
          </a:ln>
        </p:spPr>
      </p:pic>
      <p:sp>
        <p:nvSpPr>
          <p:cNvPr id="135" name="Shape 135"/>
          <p:cNvSpPr txBox="1"/>
          <p:nvPr/>
        </p:nvSpPr>
        <p:spPr>
          <a:xfrm>
            <a:off x="7133625" y="3566800"/>
            <a:ext cx="1199700" cy="324300"/>
          </a:xfrm>
          <a:prstGeom prst="rect">
            <a:avLst/>
          </a:prstGeom>
          <a:noFill/>
          <a:ln>
            <a:noFill/>
          </a:ln>
        </p:spPr>
        <p:txBody>
          <a:bodyPr lIns="91425" tIns="91425" rIns="91425" bIns="91425" anchor="t" anchorCtr="0">
            <a:noAutofit/>
          </a:bodyPr>
          <a:lstStyle/>
          <a:p>
            <a:pPr defTabSz="914400"/>
            <a:r>
              <a:rPr lang="en-US" sz="1100" kern="0">
                <a:solidFill>
                  <a:srgbClr val="000000"/>
                </a:solidFill>
                <a:cs typeface="Arial"/>
                <a:sym typeface="Arial"/>
              </a:rPr>
              <a:t>(Primary Org)</a:t>
            </a:r>
          </a:p>
        </p:txBody>
      </p:sp>
      <p:sp>
        <p:nvSpPr>
          <p:cNvPr id="136" name="Shape 136"/>
          <p:cNvSpPr txBox="1"/>
          <p:nvPr/>
        </p:nvSpPr>
        <p:spPr>
          <a:xfrm>
            <a:off x="6832050" y="3891100"/>
            <a:ext cx="972600" cy="324300"/>
          </a:xfrm>
          <a:prstGeom prst="rect">
            <a:avLst/>
          </a:prstGeom>
          <a:noFill/>
          <a:ln>
            <a:noFill/>
          </a:ln>
        </p:spPr>
        <p:txBody>
          <a:bodyPr lIns="91425" tIns="91425" rIns="91425" bIns="91425" anchor="t" anchorCtr="0">
            <a:noAutofit/>
          </a:bodyPr>
          <a:lstStyle/>
          <a:p>
            <a:pPr defTabSz="914400"/>
            <a:r>
              <a:rPr lang="en-US" sz="1100" b="1" kern="0">
                <a:solidFill>
                  <a:srgbClr val="CC0000"/>
                </a:solidFill>
                <a:cs typeface="Arial"/>
                <a:sym typeface="Arial"/>
              </a:rPr>
              <a:t>(Sup Org)</a:t>
            </a:r>
          </a:p>
        </p:txBody>
      </p:sp>
      <p:sp>
        <p:nvSpPr>
          <p:cNvPr id="137" name="Shape 137"/>
          <p:cNvSpPr txBox="1"/>
          <p:nvPr/>
        </p:nvSpPr>
        <p:spPr>
          <a:xfrm>
            <a:off x="405325" y="4631050"/>
            <a:ext cx="8451000" cy="2013000"/>
          </a:xfrm>
          <a:prstGeom prst="rect">
            <a:avLst/>
          </a:prstGeom>
          <a:noFill/>
          <a:ln>
            <a:noFill/>
          </a:ln>
        </p:spPr>
        <p:txBody>
          <a:bodyPr lIns="91425" tIns="91425" rIns="91425" bIns="91425" anchor="t" anchorCtr="0">
            <a:noAutofit/>
          </a:bodyPr>
          <a:lstStyle/>
          <a:p>
            <a:pPr defTabSz="914400"/>
            <a:r>
              <a:rPr lang="en-US" sz="1600" kern="0">
                <a:solidFill>
                  <a:srgbClr val="33006F"/>
                </a:solidFill>
                <a:cs typeface="Arial"/>
                <a:sym typeface="Arial"/>
              </a:rPr>
              <a:t>Changes:</a:t>
            </a:r>
          </a:p>
          <a:p>
            <a:pPr marL="457200" indent="-330200" defTabSz="914400">
              <a:buClr>
                <a:srgbClr val="33006F"/>
              </a:buClr>
              <a:buSzPct val="100000"/>
              <a:buFontTx/>
              <a:buChar char="●"/>
            </a:pPr>
            <a:r>
              <a:rPr lang="en-US" sz="1600" kern="0">
                <a:solidFill>
                  <a:srgbClr val="33006F"/>
                </a:solidFill>
                <a:cs typeface="Arial"/>
                <a:sym typeface="Arial"/>
              </a:rPr>
              <a:t>Primary position’s Org Code replaces Home Department Org Code</a:t>
            </a:r>
          </a:p>
          <a:p>
            <a:pPr marL="457200" indent="-330200" defTabSz="914400">
              <a:buClr>
                <a:srgbClr val="33006F"/>
              </a:buClr>
              <a:buSzPct val="100000"/>
              <a:buFontTx/>
              <a:buChar char="●"/>
            </a:pPr>
            <a:r>
              <a:rPr lang="en-US" sz="1600" b="1" kern="0">
                <a:solidFill>
                  <a:srgbClr val="33006F"/>
                </a:solidFill>
                <a:cs typeface="Arial"/>
                <a:sym typeface="Arial"/>
              </a:rPr>
              <a:t>Primary</a:t>
            </a:r>
            <a:r>
              <a:rPr lang="en-US" sz="1600" kern="0">
                <a:solidFill>
                  <a:srgbClr val="33006F"/>
                </a:solidFill>
                <a:cs typeface="Arial"/>
                <a:sym typeface="Arial"/>
              </a:rPr>
              <a:t> Org will be part of Approval Graph automatically (current state)</a:t>
            </a:r>
          </a:p>
          <a:p>
            <a:pPr marL="457200" indent="-330200" defTabSz="914400">
              <a:buClr>
                <a:srgbClr val="33006F"/>
              </a:buClr>
              <a:buSzPct val="100000"/>
              <a:buFontTx/>
              <a:buChar char="●"/>
            </a:pPr>
            <a:r>
              <a:rPr lang="en-US" sz="1600" kern="0">
                <a:solidFill>
                  <a:srgbClr val="33006F"/>
                </a:solidFill>
                <a:cs typeface="Arial"/>
                <a:sym typeface="Arial"/>
              </a:rPr>
              <a:t>If an academic appointment is selected, and has no related position, the </a:t>
            </a:r>
            <a:r>
              <a:rPr lang="en-US" sz="1600" b="1" kern="0">
                <a:solidFill>
                  <a:srgbClr val="33006F"/>
                </a:solidFill>
                <a:cs typeface="Arial"/>
                <a:sym typeface="Arial"/>
              </a:rPr>
              <a:t>Supervisory Org</a:t>
            </a:r>
            <a:r>
              <a:rPr lang="en-US" sz="1600" kern="0">
                <a:solidFill>
                  <a:srgbClr val="33006F"/>
                </a:solidFill>
                <a:cs typeface="Arial"/>
                <a:sym typeface="Arial"/>
              </a:rPr>
              <a:t> for the Academic Unit will be added to Approval Graph</a:t>
            </a:r>
          </a:p>
          <a:p>
            <a:pPr marL="457200" indent="-330200" defTabSz="914400">
              <a:buClr>
                <a:srgbClr val="33006F"/>
              </a:buClr>
              <a:buSzPct val="100000"/>
              <a:buFontTx/>
              <a:buChar char="●"/>
            </a:pPr>
            <a:r>
              <a:rPr lang="en-US" sz="1600" kern="0">
                <a:solidFill>
                  <a:srgbClr val="33006F"/>
                </a:solidFill>
                <a:cs typeface="Arial"/>
                <a:sym typeface="Arial"/>
              </a:rPr>
              <a:t>Still working with HRPM Program and units where Sup Orgs don’t match                                current approval orgs</a:t>
            </a:r>
          </a:p>
        </p:txBody>
      </p:sp>
    </p:spTree>
    <p:extLst>
      <p:ext uri="{BB962C8B-B14F-4D97-AF65-F5344CB8AC3E}">
        <p14:creationId xmlns:p14="http://schemas.microsoft.com/office/powerpoint/2010/main" val="222516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2029" y="1640263"/>
            <a:ext cx="6972300" cy="1593130"/>
          </a:xfrm>
        </p:spPr>
        <p:txBody>
          <a:bodyPr>
            <a:normAutofit fontScale="92500" lnSpcReduction="10000"/>
          </a:bodyPr>
          <a:lstStyle/>
          <a:p>
            <a:r>
              <a:rPr lang="en-US" i="1" dirty="0" smtClean="0">
                <a:latin typeface="Arial" panose="020B0604020202020204" pitchFamily="34" charset="0"/>
                <a:cs typeface="Arial" panose="020B0604020202020204" pitchFamily="34" charset="0"/>
              </a:rPr>
              <a:t>New</a:t>
            </a:r>
          </a:p>
          <a:p>
            <a:r>
              <a:rPr lang="en-US" dirty="0" smtClean="0">
                <a:latin typeface="Arial" panose="020B0604020202020204" pitchFamily="34" charset="0"/>
                <a:cs typeface="Arial" panose="020B0604020202020204" pitchFamily="34" charset="0"/>
                <a:hlinkClick r:id="rId2"/>
              </a:rPr>
              <a:t>RESEARCH WEBSITE</a:t>
            </a:r>
            <a:endParaRPr lang="en-US" dirty="0" smtClean="0">
              <a:latin typeface="Arial" panose="020B0604020202020204" pitchFamily="34" charset="0"/>
              <a:cs typeface="Arial" panose="020B0604020202020204" pitchFamily="34" charset="0"/>
            </a:endParaRPr>
          </a:p>
        </p:txBody>
      </p:sp>
      <p:sp>
        <p:nvSpPr>
          <p:cNvPr id="6" name="Text Placeholder 1"/>
          <p:cNvSpPr txBox="1">
            <a:spLocks/>
          </p:cNvSpPr>
          <p:nvPr/>
        </p:nvSpPr>
        <p:spPr>
          <a:xfrm>
            <a:off x="692029" y="4308049"/>
            <a:ext cx="6656731" cy="1812601"/>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dirty="0" smtClean="0">
                <a:solidFill>
                  <a:srgbClr val="FFFFFF"/>
                </a:solidFill>
                <a:latin typeface="Arial" panose="020B0604020202020204" pitchFamily="34" charset="0"/>
                <a:cs typeface="Arial" panose="020B0604020202020204" pitchFamily="34" charset="0"/>
              </a:rPr>
              <a:t>MRAM</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May 11, 2017</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Joe Giffels</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Office of Research</a:t>
            </a:r>
          </a:p>
        </p:txBody>
      </p:sp>
    </p:spTree>
    <p:extLst>
      <p:ext uri="{BB962C8B-B14F-4D97-AF65-F5344CB8AC3E}">
        <p14:creationId xmlns:p14="http://schemas.microsoft.com/office/powerpoint/2010/main" val="3614358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solidFill>
                  <a:schemeClr val="dk1"/>
                </a:solidFill>
              </a:rPr>
              <a:t>SAGE BUDGET</a:t>
            </a:r>
          </a:p>
        </p:txBody>
      </p:sp>
      <p:sp>
        <p:nvSpPr>
          <p:cNvPr id="143" name="Shape 143"/>
          <p:cNvSpPr txBox="1">
            <a:spLocks noGrp="1"/>
          </p:cNvSpPr>
          <p:nvPr>
            <p:ph type="body" idx="2"/>
          </p:nvPr>
        </p:nvSpPr>
        <p:spPr>
          <a:xfrm>
            <a:off x="659300" y="1736725"/>
            <a:ext cx="8196300" cy="5022600"/>
          </a:xfrm>
          <a:prstGeom prst="rect">
            <a:avLst/>
          </a:prstGeom>
        </p:spPr>
        <p:txBody>
          <a:bodyPr lIns="91425" tIns="91425" rIns="91425" bIns="91425" anchor="t" anchorCtr="0">
            <a:noAutofit/>
          </a:bodyPr>
          <a:lstStyle/>
          <a:p>
            <a:pPr marL="457200" lvl="0" indent="-381000" rtl="0">
              <a:spcBef>
                <a:spcPts val="0"/>
              </a:spcBef>
              <a:buClr>
                <a:schemeClr val="dk1"/>
              </a:buClr>
              <a:buSzPct val="100000"/>
            </a:pPr>
            <a:r>
              <a:rPr lang="en-US">
                <a:solidFill>
                  <a:schemeClr val="dk1"/>
                </a:solidFill>
              </a:rPr>
              <a:t>Changes:</a:t>
            </a:r>
          </a:p>
          <a:p>
            <a:pPr marL="914400" lvl="1" indent="-228600" rtl="0">
              <a:spcBef>
                <a:spcPts val="0"/>
              </a:spcBef>
              <a:buClr>
                <a:schemeClr val="dk1"/>
              </a:buClr>
            </a:pPr>
            <a:r>
              <a:rPr lang="en-US">
                <a:solidFill>
                  <a:schemeClr val="dk1"/>
                </a:solidFill>
              </a:rPr>
              <a:t>New data source and data concepts</a:t>
            </a:r>
          </a:p>
          <a:p>
            <a:pPr marL="1371600" lvl="2" indent="-228600" rtl="0">
              <a:spcBef>
                <a:spcPts val="0"/>
              </a:spcBef>
              <a:buClr>
                <a:schemeClr val="dk1"/>
              </a:buClr>
            </a:pPr>
            <a:r>
              <a:rPr lang="en-US">
                <a:solidFill>
                  <a:schemeClr val="dk1"/>
                </a:solidFill>
              </a:rPr>
              <a:t>Object Codes less granular for 01, 07, and 08</a:t>
            </a:r>
          </a:p>
          <a:p>
            <a:pPr marL="1371600" lvl="2" indent="-228600" rtl="0">
              <a:spcBef>
                <a:spcPts val="0"/>
              </a:spcBef>
              <a:buClr>
                <a:schemeClr val="dk1"/>
              </a:buClr>
            </a:pPr>
            <a:r>
              <a:rPr lang="en-US">
                <a:solidFill>
                  <a:schemeClr val="dk1"/>
                </a:solidFill>
              </a:rPr>
              <a:t>Earn Types to Earning Codes (not a direct translation)</a:t>
            </a:r>
          </a:p>
          <a:p>
            <a:pPr marL="1371600" lvl="2" indent="-228600" rtl="0">
              <a:spcBef>
                <a:spcPts val="0"/>
              </a:spcBef>
              <a:buClr>
                <a:schemeClr val="dk1"/>
              </a:buClr>
            </a:pPr>
            <a:r>
              <a:rPr lang="en-US">
                <a:solidFill>
                  <a:schemeClr val="dk1"/>
                </a:solidFill>
              </a:rPr>
              <a:t>IBS Earnings Indicator - logic update</a:t>
            </a:r>
          </a:p>
          <a:p>
            <a:pPr marL="1371600" lvl="2" indent="-228600" rtl="0">
              <a:spcBef>
                <a:spcPts val="0"/>
              </a:spcBef>
              <a:buClr>
                <a:schemeClr val="dk1"/>
              </a:buClr>
            </a:pPr>
            <a:r>
              <a:rPr lang="en-US">
                <a:solidFill>
                  <a:schemeClr val="dk1"/>
                </a:solidFill>
              </a:rPr>
              <a:t>Salary Amounts - logic updates</a:t>
            </a:r>
          </a:p>
          <a:p>
            <a:pPr marL="1371600" lvl="2" indent="-228600" rtl="0">
              <a:spcBef>
                <a:spcPts val="0"/>
              </a:spcBef>
              <a:buClr>
                <a:schemeClr val="dk1"/>
              </a:buClr>
            </a:pPr>
            <a:r>
              <a:rPr lang="en-US">
                <a:solidFill>
                  <a:schemeClr val="dk1"/>
                </a:solidFill>
              </a:rPr>
              <a:t>Benefit Exemption Status cannot be identified for Professional staff, so users will be prompted to verify benefit exemptions</a:t>
            </a:r>
          </a:p>
          <a:p>
            <a:pPr marL="1371600" lvl="2" indent="-228600" rtl="0">
              <a:spcBef>
                <a:spcPts val="0"/>
              </a:spcBef>
              <a:buClr>
                <a:schemeClr val="dk1"/>
              </a:buClr>
            </a:pPr>
            <a:r>
              <a:rPr lang="en-US">
                <a:solidFill>
                  <a:schemeClr val="dk1"/>
                </a:solidFill>
              </a:rPr>
              <a:t>Adding TBD or non-Workday personnel</a:t>
            </a:r>
          </a:p>
          <a:p>
            <a:pPr marL="457200" marR="0" lvl="0" indent="-381000" algn="l" rtl="0">
              <a:lnSpc>
                <a:spcPct val="100000"/>
              </a:lnSpc>
              <a:spcBef>
                <a:spcPts val="0"/>
              </a:spcBef>
              <a:spcAft>
                <a:spcPts val="0"/>
              </a:spcAft>
              <a:buClr>
                <a:schemeClr val="dk1"/>
              </a:buClr>
              <a:buSzPct val="100000"/>
              <a:buFont typeface="Merriweather Sans"/>
            </a:pPr>
            <a:r>
              <a:rPr lang="en-US">
                <a:solidFill>
                  <a:schemeClr val="dk1"/>
                </a:solidFill>
              </a:rPr>
              <a:t>Highlighted today:</a:t>
            </a:r>
          </a:p>
          <a:p>
            <a:pPr marL="914400" lvl="1" indent="-228600" rtl="0">
              <a:spcBef>
                <a:spcPts val="0"/>
              </a:spcBef>
              <a:buClr>
                <a:schemeClr val="dk1"/>
              </a:buClr>
            </a:pPr>
            <a:r>
              <a:rPr lang="en-US">
                <a:solidFill>
                  <a:schemeClr val="dk1"/>
                </a:solidFill>
              </a:rPr>
              <a:t>Changes:</a:t>
            </a:r>
          </a:p>
          <a:p>
            <a:pPr marL="1371600" lvl="2" indent="-228600" rtl="0">
              <a:spcBef>
                <a:spcPts val="0"/>
              </a:spcBef>
              <a:buClr>
                <a:schemeClr val="dk1"/>
              </a:buClr>
              <a:buFont typeface="Merriweather Sans"/>
            </a:pPr>
            <a:r>
              <a:rPr lang="en-US" sz="1800">
                <a:solidFill>
                  <a:schemeClr val="dk1"/>
                </a:solidFill>
              </a:rPr>
              <a:t>Personnel source data</a:t>
            </a:r>
          </a:p>
          <a:p>
            <a:pPr marL="1371600" lvl="2" indent="-228600" rtl="0">
              <a:spcBef>
                <a:spcPts val="0"/>
              </a:spcBef>
              <a:buClr>
                <a:schemeClr val="dk1"/>
              </a:buClr>
              <a:buFont typeface="Merriweather Sans"/>
            </a:pPr>
            <a:r>
              <a:rPr lang="en-US" sz="1800">
                <a:solidFill>
                  <a:schemeClr val="dk1"/>
                </a:solidFill>
              </a:rPr>
              <a:t>Convert/Update Salary</a:t>
            </a:r>
          </a:p>
          <a:p>
            <a:pPr marL="914400" lvl="1" indent="-228600" rtl="0">
              <a:spcBef>
                <a:spcPts val="0"/>
              </a:spcBef>
              <a:buClr>
                <a:schemeClr val="dk1"/>
              </a:buClr>
              <a:buFont typeface="Merriweather Sans"/>
            </a:pPr>
            <a:r>
              <a:rPr lang="en-US">
                <a:solidFill>
                  <a:schemeClr val="dk1"/>
                </a:solidFill>
              </a:rPr>
              <a:t>Bonus!</a:t>
            </a:r>
          </a:p>
          <a:p>
            <a:pPr marL="1371600" lvl="2" indent="-228600" rtl="0">
              <a:spcBef>
                <a:spcPts val="0"/>
              </a:spcBef>
              <a:buClr>
                <a:schemeClr val="dk1"/>
              </a:buClr>
              <a:buFont typeface="Arial"/>
            </a:pPr>
            <a:r>
              <a:rPr lang="en-US" sz="2000">
                <a:solidFill>
                  <a:schemeClr val="dk1"/>
                </a:solidFill>
              </a:rPr>
              <a:t>Apply salary and wages to multiple periods                    on the same screen</a:t>
            </a:r>
          </a:p>
        </p:txBody>
      </p:sp>
    </p:spTree>
    <p:extLst>
      <p:ext uri="{BB962C8B-B14F-4D97-AF65-F5344CB8AC3E}">
        <p14:creationId xmlns:p14="http://schemas.microsoft.com/office/powerpoint/2010/main" val="4274801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SAGE BUDGET - Personnel Source Data</a:t>
            </a:r>
          </a:p>
        </p:txBody>
      </p:sp>
      <p:sp>
        <p:nvSpPr>
          <p:cNvPr id="149" name="Shape 149"/>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txBox="1"/>
          <p:nvPr/>
        </p:nvSpPr>
        <p:spPr>
          <a:xfrm>
            <a:off x="5546100" y="1736725"/>
            <a:ext cx="3597900" cy="2917500"/>
          </a:xfrm>
          <a:prstGeom prst="rect">
            <a:avLst/>
          </a:prstGeom>
          <a:noFill/>
          <a:ln>
            <a:noFill/>
          </a:ln>
        </p:spPr>
        <p:txBody>
          <a:bodyPr lIns="91425" tIns="91425" rIns="91425" bIns="91425" anchor="t" anchorCtr="0">
            <a:noAutofit/>
          </a:bodyPr>
          <a:lstStyle/>
          <a:p>
            <a:pPr defTabSz="914400"/>
            <a:r>
              <a:rPr lang="en-US" sz="1600" kern="0">
                <a:solidFill>
                  <a:srgbClr val="33006F"/>
                </a:solidFill>
                <a:cs typeface="Arial"/>
                <a:sym typeface="Arial"/>
              </a:rPr>
              <a:t>Changes:</a:t>
            </a:r>
          </a:p>
          <a:p>
            <a:pPr marL="457200" indent="-330200" defTabSz="914400">
              <a:buClr>
                <a:srgbClr val="33006F"/>
              </a:buClr>
              <a:buSzPct val="100000"/>
              <a:buFontTx/>
              <a:buChar char="●"/>
            </a:pPr>
            <a:r>
              <a:rPr lang="en-US" sz="1600" kern="0">
                <a:solidFill>
                  <a:srgbClr val="33006F"/>
                </a:solidFill>
                <a:cs typeface="Arial"/>
                <a:sym typeface="Arial"/>
              </a:rPr>
              <a:t>An ‘H’ will display for personnel added using HEPPS data, an indicator displays next to each record</a:t>
            </a:r>
          </a:p>
          <a:p>
            <a:pPr marL="457200" indent="-330200" defTabSz="914400">
              <a:buClr>
                <a:srgbClr val="33006F"/>
              </a:buClr>
              <a:buSzPct val="100000"/>
              <a:buFontTx/>
              <a:buChar char="●"/>
            </a:pPr>
            <a:r>
              <a:rPr lang="en-US" sz="1600" kern="0">
                <a:solidFill>
                  <a:srgbClr val="33006F"/>
                </a:solidFill>
                <a:cs typeface="Arial"/>
                <a:sym typeface="Arial"/>
              </a:rPr>
              <a:t>Personnel added/converted using Workday data will not have an ‘H’ displayed</a:t>
            </a:r>
          </a:p>
        </p:txBody>
      </p:sp>
      <p:pic>
        <p:nvPicPr>
          <p:cNvPr id="151" name="Shape 151"/>
          <p:cNvPicPr preferRelativeResize="0"/>
          <p:nvPr/>
        </p:nvPicPr>
        <p:blipFill>
          <a:blip r:embed="rId3">
            <a:alphaModFix/>
          </a:blip>
          <a:stretch>
            <a:fillRect/>
          </a:stretch>
        </p:blipFill>
        <p:spPr>
          <a:xfrm>
            <a:off x="241150" y="1783300"/>
            <a:ext cx="5214302" cy="4740275"/>
          </a:xfrm>
          <a:prstGeom prst="rect">
            <a:avLst/>
          </a:prstGeom>
          <a:noFill/>
          <a:ln w="9525" cap="flat" cmpd="sng">
            <a:solidFill>
              <a:srgbClr val="999999"/>
            </a:solidFill>
            <a:prstDash val="solid"/>
            <a:round/>
            <a:headEnd type="none" w="med" len="med"/>
            <a:tailEnd type="none" w="med" len="med"/>
          </a:ln>
        </p:spPr>
      </p:pic>
    </p:spTree>
    <p:extLst>
      <p:ext uri="{BB962C8B-B14F-4D97-AF65-F5344CB8AC3E}">
        <p14:creationId xmlns:p14="http://schemas.microsoft.com/office/powerpoint/2010/main" val="852700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rtl="0">
              <a:spcBef>
                <a:spcPts val="0"/>
              </a:spcBef>
              <a:buNone/>
            </a:pPr>
            <a:r>
              <a:rPr lang="en-US"/>
              <a:t>SAGE BUDGET - Convert/Update Salary</a:t>
            </a:r>
          </a:p>
        </p:txBody>
      </p:sp>
      <p:sp>
        <p:nvSpPr>
          <p:cNvPr id="157" name="Shape 157"/>
          <p:cNvSpPr txBox="1">
            <a:spLocks noGrp="1"/>
          </p:cNvSpPr>
          <p:nvPr>
            <p:ph type="body" idx="2"/>
          </p:nvPr>
        </p:nvSpPr>
        <p:spPr>
          <a:xfrm>
            <a:off x="659304" y="1736725"/>
            <a:ext cx="8196300" cy="4015500"/>
          </a:xfrm>
          <a:prstGeom prst="rect">
            <a:avLst/>
          </a:prstGeom>
        </p:spPr>
        <p:txBody>
          <a:bodyPr lIns="91425" tIns="91425" rIns="91425" bIns="91425" anchor="t" anchorCtr="0">
            <a:noAutofit/>
          </a:bodyPr>
          <a:lstStyle/>
          <a:p>
            <a:pPr lvl="0" rtl="0">
              <a:spcBef>
                <a:spcPts val="0"/>
              </a:spcBef>
              <a:buNone/>
            </a:pPr>
            <a:endParaRPr/>
          </a:p>
        </p:txBody>
      </p:sp>
      <p:sp>
        <p:nvSpPr>
          <p:cNvPr id="158" name="Shape 158"/>
          <p:cNvSpPr txBox="1"/>
          <p:nvPr/>
        </p:nvSpPr>
        <p:spPr>
          <a:xfrm>
            <a:off x="5546100" y="1736725"/>
            <a:ext cx="3597900" cy="2259600"/>
          </a:xfrm>
          <a:prstGeom prst="rect">
            <a:avLst/>
          </a:prstGeom>
          <a:noFill/>
          <a:ln>
            <a:noFill/>
          </a:ln>
        </p:spPr>
        <p:txBody>
          <a:bodyPr lIns="91425" tIns="91425" rIns="91425" bIns="91425" anchor="t" anchorCtr="0">
            <a:noAutofit/>
          </a:bodyPr>
          <a:lstStyle/>
          <a:p>
            <a:pPr defTabSz="914400"/>
            <a:r>
              <a:rPr lang="en-US" sz="1600" kern="0">
                <a:solidFill>
                  <a:srgbClr val="33006F"/>
                </a:solidFill>
                <a:cs typeface="Arial"/>
                <a:sym typeface="Arial"/>
              </a:rPr>
              <a:t>Changes:</a:t>
            </a:r>
          </a:p>
          <a:p>
            <a:pPr marL="457200" indent="-330200" defTabSz="914400">
              <a:buClr>
                <a:srgbClr val="33006F"/>
              </a:buClr>
              <a:buSzPct val="100000"/>
              <a:buFontTx/>
              <a:buChar char="●"/>
            </a:pPr>
            <a:r>
              <a:rPr lang="en-US" sz="1600" kern="0">
                <a:solidFill>
                  <a:srgbClr val="33006F"/>
                </a:solidFill>
                <a:cs typeface="Arial"/>
                <a:sym typeface="Arial"/>
              </a:rPr>
              <a:t>Opening HEPPS line items will give you the option to Convert Salary (convert/update salary using Workday data)</a:t>
            </a:r>
          </a:p>
          <a:p>
            <a:pPr marL="457200" indent="-330200" defTabSz="914400">
              <a:buClr>
                <a:srgbClr val="33006F"/>
              </a:buClr>
              <a:buSzPct val="100000"/>
              <a:buFontTx/>
              <a:buChar char="●"/>
            </a:pPr>
            <a:r>
              <a:rPr lang="en-US" sz="1600" kern="0">
                <a:solidFill>
                  <a:srgbClr val="33006F"/>
                </a:solidFill>
                <a:cs typeface="Arial"/>
                <a:sym typeface="Arial"/>
              </a:rPr>
              <a:t>Opening Workday line items will give you the option to Update Salary (current state)</a:t>
            </a:r>
          </a:p>
        </p:txBody>
      </p:sp>
      <p:pic>
        <p:nvPicPr>
          <p:cNvPr id="159" name="Shape 159"/>
          <p:cNvPicPr preferRelativeResize="0"/>
          <p:nvPr/>
        </p:nvPicPr>
        <p:blipFill>
          <a:blip r:embed="rId3">
            <a:alphaModFix/>
          </a:blip>
          <a:stretch>
            <a:fillRect/>
          </a:stretch>
        </p:blipFill>
        <p:spPr>
          <a:xfrm>
            <a:off x="187301" y="1799197"/>
            <a:ext cx="4215952" cy="3070800"/>
          </a:xfrm>
          <a:prstGeom prst="rect">
            <a:avLst/>
          </a:prstGeom>
          <a:noFill/>
          <a:ln w="9525" cap="flat" cmpd="sng">
            <a:solidFill>
              <a:srgbClr val="999999"/>
            </a:solidFill>
            <a:prstDash val="solid"/>
            <a:round/>
            <a:headEnd type="none" w="med" len="med"/>
            <a:tailEnd type="none" w="med" len="med"/>
          </a:ln>
        </p:spPr>
      </p:pic>
      <p:sp>
        <p:nvSpPr>
          <p:cNvPr id="160" name="Shape 160"/>
          <p:cNvSpPr txBox="1">
            <a:spLocks noGrp="1"/>
          </p:cNvSpPr>
          <p:nvPr>
            <p:ph type="body" idx="2"/>
          </p:nvPr>
        </p:nvSpPr>
        <p:spPr>
          <a:xfrm>
            <a:off x="1032970" y="1449893"/>
            <a:ext cx="1470299" cy="278999"/>
          </a:xfrm>
          <a:prstGeom prst="rect">
            <a:avLst/>
          </a:prstGeom>
        </p:spPr>
        <p:txBody>
          <a:bodyPr lIns="91425" tIns="91425" rIns="91425" bIns="91425" anchor="t" anchorCtr="0">
            <a:noAutofit/>
          </a:bodyPr>
          <a:lstStyle/>
          <a:p>
            <a:pPr lvl="0" algn="ctr" rtl="0">
              <a:spcBef>
                <a:spcPts val="0"/>
              </a:spcBef>
              <a:buNone/>
            </a:pPr>
            <a:r>
              <a:rPr lang="en-US" sz="1400">
                <a:solidFill>
                  <a:schemeClr val="dk1"/>
                </a:solidFill>
              </a:rPr>
              <a:t>HEPPS record</a:t>
            </a:r>
          </a:p>
        </p:txBody>
      </p:sp>
      <p:sp>
        <p:nvSpPr>
          <p:cNvPr id="161" name="Shape 161"/>
          <p:cNvSpPr txBox="1">
            <a:spLocks noGrp="1"/>
          </p:cNvSpPr>
          <p:nvPr>
            <p:ph type="body" idx="2"/>
          </p:nvPr>
        </p:nvSpPr>
        <p:spPr>
          <a:xfrm>
            <a:off x="187312" y="5242575"/>
            <a:ext cx="1926600" cy="279000"/>
          </a:xfrm>
          <a:prstGeom prst="rect">
            <a:avLst/>
          </a:prstGeom>
        </p:spPr>
        <p:txBody>
          <a:bodyPr lIns="91425" tIns="91425" rIns="91425" bIns="91425" anchor="t" anchorCtr="0">
            <a:noAutofit/>
          </a:bodyPr>
          <a:lstStyle/>
          <a:p>
            <a:pPr lvl="0" algn="ctr" rtl="0">
              <a:spcBef>
                <a:spcPts val="0"/>
              </a:spcBef>
              <a:buNone/>
            </a:pPr>
            <a:r>
              <a:rPr lang="en-US" sz="1400">
                <a:solidFill>
                  <a:schemeClr val="dk1"/>
                </a:solidFill>
              </a:rPr>
              <a:t>WORKDAY record</a:t>
            </a:r>
          </a:p>
        </p:txBody>
      </p:sp>
      <p:cxnSp>
        <p:nvCxnSpPr>
          <p:cNvPr id="162" name="Shape 162"/>
          <p:cNvCxnSpPr/>
          <p:nvPr/>
        </p:nvCxnSpPr>
        <p:spPr>
          <a:xfrm flipH="1">
            <a:off x="2649325" y="3201887"/>
            <a:ext cx="139800" cy="454200"/>
          </a:xfrm>
          <a:prstGeom prst="straightConnector1">
            <a:avLst/>
          </a:prstGeom>
          <a:noFill/>
          <a:ln w="19050" cap="flat" cmpd="sng">
            <a:solidFill>
              <a:schemeClr val="dk1"/>
            </a:solidFill>
            <a:prstDash val="solid"/>
            <a:round/>
            <a:headEnd type="none" w="lg" len="lg"/>
            <a:tailEnd type="triangle" w="lg" len="lg"/>
          </a:ln>
        </p:spPr>
      </p:cxnSp>
      <p:pic>
        <p:nvPicPr>
          <p:cNvPr id="163" name="Shape 163"/>
          <p:cNvPicPr preferRelativeResize="0"/>
          <p:nvPr/>
        </p:nvPicPr>
        <p:blipFill>
          <a:blip r:embed="rId4">
            <a:alphaModFix/>
          </a:blip>
          <a:stretch>
            <a:fillRect/>
          </a:stretch>
        </p:blipFill>
        <p:spPr>
          <a:xfrm>
            <a:off x="187300" y="6006650"/>
            <a:ext cx="6810375" cy="619125"/>
          </a:xfrm>
          <a:prstGeom prst="rect">
            <a:avLst/>
          </a:prstGeom>
          <a:noFill/>
          <a:ln>
            <a:noFill/>
          </a:ln>
        </p:spPr>
      </p:pic>
      <p:cxnSp>
        <p:nvCxnSpPr>
          <p:cNvPr id="164" name="Shape 164"/>
          <p:cNvCxnSpPr/>
          <p:nvPr/>
        </p:nvCxnSpPr>
        <p:spPr>
          <a:xfrm flipH="1">
            <a:off x="1172750" y="5620650"/>
            <a:ext cx="139800" cy="454200"/>
          </a:xfrm>
          <a:prstGeom prst="straightConnector1">
            <a:avLst/>
          </a:prstGeom>
          <a:noFill/>
          <a:ln w="19050" cap="flat" cmpd="sng">
            <a:solidFill>
              <a:schemeClr val="dk1"/>
            </a:solidFill>
            <a:prstDash val="solid"/>
            <a:round/>
            <a:headEnd type="none" w="lg" len="lg"/>
            <a:tailEnd type="triangle" w="lg" len="lg"/>
          </a:ln>
        </p:spPr>
      </p:cxnSp>
    </p:spTree>
    <p:extLst>
      <p:ext uri="{BB962C8B-B14F-4D97-AF65-F5344CB8AC3E}">
        <p14:creationId xmlns:p14="http://schemas.microsoft.com/office/powerpoint/2010/main" val="2024002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descr="210.jpg"/>
          <p:cNvPicPr preferRelativeResize="0"/>
          <p:nvPr/>
        </p:nvPicPr>
        <p:blipFill>
          <a:blip r:embed="rId3">
            <a:alphaModFix/>
          </a:blip>
          <a:stretch>
            <a:fillRect/>
          </a:stretch>
        </p:blipFill>
        <p:spPr>
          <a:xfrm>
            <a:off x="1240422" y="1571547"/>
            <a:ext cx="6663149" cy="4180674"/>
          </a:xfrm>
          <a:prstGeom prst="rect">
            <a:avLst/>
          </a:prstGeom>
          <a:noFill/>
          <a:ln>
            <a:noFill/>
          </a:ln>
        </p:spPr>
      </p:pic>
      <p:sp>
        <p:nvSpPr>
          <p:cNvPr id="170" name="Shape 170"/>
          <p:cNvSpPr txBox="1">
            <a:spLocks noGrp="1"/>
          </p:cNvSpPr>
          <p:nvPr>
            <p:ph type="body" idx="1"/>
          </p:nvPr>
        </p:nvSpPr>
        <p:spPr>
          <a:xfrm>
            <a:off x="671756" y="371510"/>
            <a:ext cx="8184600" cy="992100"/>
          </a:xfrm>
          <a:prstGeom prst="rect">
            <a:avLst/>
          </a:prstGeom>
        </p:spPr>
        <p:txBody>
          <a:bodyPr lIns="91425" tIns="91425" rIns="91425" bIns="91425" anchor="t" anchorCtr="0">
            <a:noAutofit/>
          </a:bodyPr>
          <a:lstStyle/>
          <a:p>
            <a:pPr lvl="0">
              <a:spcBef>
                <a:spcPts val="0"/>
              </a:spcBef>
              <a:buNone/>
            </a:pPr>
            <a:r>
              <a:rPr lang="en-US"/>
              <a:t>SAGE BUDGET - Apply Salary and Wages to Periods</a:t>
            </a:r>
          </a:p>
        </p:txBody>
      </p:sp>
      <p:sp>
        <p:nvSpPr>
          <p:cNvPr id="171" name="Shape 171"/>
          <p:cNvSpPr txBox="1"/>
          <p:nvPr/>
        </p:nvSpPr>
        <p:spPr>
          <a:xfrm>
            <a:off x="291075" y="5752225"/>
            <a:ext cx="7175400" cy="1105800"/>
          </a:xfrm>
          <a:prstGeom prst="rect">
            <a:avLst/>
          </a:prstGeom>
          <a:noFill/>
          <a:ln>
            <a:noFill/>
          </a:ln>
        </p:spPr>
        <p:txBody>
          <a:bodyPr lIns="91425" tIns="91425" rIns="91425" bIns="91425" anchor="t" anchorCtr="0">
            <a:noAutofit/>
          </a:bodyPr>
          <a:lstStyle/>
          <a:p>
            <a:pPr defTabSz="914400"/>
            <a:r>
              <a:rPr lang="en-US" sz="1600" kern="0">
                <a:solidFill>
                  <a:srgbClr val="33006F"/>
                </a:solidFill>
                <a:cs typeface="Arial"/>
                <a:sym typeface="Arial"/>
              </a:rPr>
              <a:t>Bonus!</a:t>
            </a:r>
          </a:p>
          <a:p>
            <a:pPr marL="457200" indent="-330200" defTabSz="914400">
              <a:buClr>
                <a:srgbClr val="33006F"/>
              </a:buClr>
              <a:buSzPct val="100000"/>
              <a:buFontTx/>
              <a:buChar char="●"/>
            </a:pPr>
            <a:r>
              <a:rPr lang="en-US" sz="1600" kern="0">
                <a:solidFill>
                  <a:srgbClr val="33006F"/>
                </a:solidFill>
                <a:cs typeface="Arial"/>
                <a:sym typeface="Arial"/>
              </a:rPr>
              <a:t>Apply salary and wages to multiple periods in one place!</a:t>
            </a:r>
          </a:p>
          <a:p>
            <a:pPr marL="457200" indent="-330200" defTabSz="914400">
              <a:buClr>
                <a:srgbClr val="33006F"/>
              </a:buClr>
              <a:buSzPct val="100000"/>
              <a:buFontTx/>
              <a:buChar char="●"/>
            </a:pPr>
            <a:r>
              <a:rPr lang="en-US" sz="1600" kern="0">
                <a:solidFill>
                  <a:srgbClr val="33006F"/>
                </a:solidFill>
                <a:cs typeface="Arial"/>
                <a:sym typeface="Arial"/>
              </a:rPr>
              <a:t>Update Salary for personnel records using Workday data (the Update Salary link will not display records with HEPPS data)</a:t>
            </a:r>
          </a:p>
        </p:txBody>
      </p:sp>
      <p:cxnSp>
        <p:nvCxnSpPr>
          <p:cNvPr id="172" name="Shape 172"/>
          <p:cNvCxnSpPr/>
          <p:nvPr/>
        </p:nvCxnSpPr>
        <p:spPr>
          <a:xfrm flipH="1">
            <a:off x="7218775" y="2533112"/>
            <a:ext cx="139800" cy="454200"/>
          </a:xfrm>
          <a:prstGeom prst="straightConnector1">
            <a:avLst/>
          </a:prstGeom>
          <a:noFill/>
          <a:ln w="19050" cap="flat" cmpd="sng">
            <a:solidFill>
              <a:schemeClr val="dk1"/>
            </a:solidFill>
            <a:prstDash val="solid"/>
            <a:round/>
            <a:headEnd type="none" w="lg" len="lg"/>
            <a:tailEnd type="triangle" w="lg" len="lg"/>
          </a:ln>
        </p:spPr>
      </p:cxnSp>
    </p:spTree>
    <p:extLst>
      <p:ext uri="{BB962C8B-B14F-4D97-AF65-F5344CB8AC3E}">
        <p14:creationId xmlns:p14="http://schemas.microsoft.com/office/powerpoint/2010/main" val="4044113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71756" y="371510"/>
            <a:ext cx="8184600" cy="9921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33006F"/>
              </a:buClr>
              <a:buSzPct val="25000"/>
              <a:buFont typeface="Arial"/>
              <a:buNone/>
            </a:pPr>
            <a:r>
              <a:rPr lang="en-US"/>
              <a:t>THANK YOU!</a:t>
            </a:r>
          </a:p>
        </p:txBody>
      </p:sp>
      <p:sp>
        <p:nvSpPr>
          <p:cNvPr id="178" name="Shape 178"/>
          <p:cNvSpPr txBox="1">
            <a:spLocks noGrp="1"/>
          </p:cNvSpPr>
          <p:nvPr>
            <p:ph type="body" idx="2"/>
          </p:nvPr>
        </p:nvSpPr>
        <p:spPr>
          <a:xfrm>
            <a:off x="659300" y="1736725"/>
            <a:ext cx="8390700" cy="4015500"/>
          </a:xfrm>
          <a:prstGeom prst="rect">
            <a:avLst/>
          </a:prstGeom>
          <a:noFill/>
          <a:ln>
            <a:noFill/>
          </a:ln>
        </p:spPr>
        <p:txBody>
          <a:bodyPr lIns="91425" tIns="45700" rIns="91425" bIns="45700" anchor="t" anchorCtr="0">
            <a:noAutofit/>
          </a:bodyPr>
          <a:lstStyle/>
          <a:p>
            <a:pPr marL="457200" marR="0" lvl="0" indent="-381000" algn="l" rtl="0">
              <a:spcBef>
                <a:spcPts val="480"/>
              </a:spcBef>
              <a:spcAft>
                <a:spcPts val="1000"/>
              </a:spcAft>
              <a:buClr>
                <a:schemeClr val="dk1"/>
              </a:buClr>
              <a:buSzPct val="100000"/>
            </a:pPr>
            <a:r>
              <a:rPr lang="en-US">
                <a:solidFill>
                  <a:schemeClr val="dk1"/>
                </a:solidFill>
              </a:rPr>
              <a:t>See you at next MRAM</a:t>
            </a:r>
          </a:p>
          <a:p>
            <a:pPr marL="457200" marR="0" lvl="0" indent="-381000" algn="l" rtl="0">
              <a:spcBef>
                <a:spcPts val="480"/>
              </a:spcBef>
              <a:spcAft>
                <a:spcPts val="1000"/>
              </a:spcAft>
              <a:buClr>
                <a:schemeClr val="dk1"/>
              </a:buClr>
              <a:buSzPct val="100000"/>
            </a:pPr>
            <a:r>
              <a:rPr lang="en-US">
                <a:solidFill>
                  <a:schemeClr val="dk1"/>
                </a:solidFill>
              </a:rPr>
              <a:t>Keep an eye out for additional communications and training</a:t>
            </a:r>
          </a:p>
        </p:txBody>
      </p:sp>
    </p:spTree>
    <p:extLst>
      <p:ext uri="{BB962C8B-B14F-4D97-AF65-F5344CB8AC3E}">
        <p14:creationId xmlns:p14="http://schemas.microsoft.com/office/powerpoint/2010/main" val="2725589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When do you need to use an eGC1? </a:t>
            </a:r>
            <a:endParaRPr lang="en-US" dirty="0"/>
          </a:p>
        </p:txBody>
      </p:sp>
      <p:sp>
        <p:nvSpPr>
          <p:cNvPr id="5" name="Text Placeholder 1"/>
          <p:cNvSpPr txBox="1">
            <a:spLocks/>
          </p:cNvSpPr>
          <p:nvPr/>
        </p:nvSpPr>
        <p:spPr>
          <a:xfrm>
            <a:off x="684757" y="4794879"/>
            <a:ext cx="6656731" cy="1812601"/>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MRAM </a:t>
            </a:r>
            <a:r>
              <a:rPr lang="en-US"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May 2017</a:t>
            </a:r>
          </a:p>
          <a:p>
            <a:pPr>
              <a:lnSpc>
                <a:spcPct val="150000"/>
              </a:lnSpc>
            </a:pPr>
            <a:r>
              <a:rPr lang="en-US"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Carol Rhodes, Director</a:t>
            </a:r>
          </a:p>
          <a:p>
            <a:pPr>
              <a:lnSpc>
                <a:spcPct val="150000"/>
              </a:lnSpc>
            </a:pPr>
            <a:r>
              <a:rPr lang="en-US" sz="16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Office of Sponsored Programs</a:t>
            </a:r>
          </a:p>
          <a:p>
            <a:pPr>
              <a:lnSpc>
                <a:spcPct val="150000"/>
              </a:lnSpc>
            </a:pPr>
            <a:r>
              <a:rPr lang="en-US" sz="14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hlinkClick r:id="rId3"/>
              </a:rPr>
              <a:t>carhodes@uw.edu</a:t>
            </a:r>
            <a:r>
              <a:rPr lang="en-US" sz="1400"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769599061"/>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609600" y="1524000"/>
            <a:ext cx="8197114" cy="3810086"/>
          </a:xfrm>
        </p:spPr>
        <p:txBody>
          <a:bodyPr/>
          <a:lstStyle/>
          <a:p>
            <a:pPr>
              <a:spcBef>
                <a:spcPts val="600"/>
              </a:spcBef>
              <a:spcAft>
                <a:spcPts val="600"/>
              </a:spcAft>
            </a:pPr>
            <a:r>
              <a:rPr lang="en-US" dirty="0" smtClean="0"/>
              <a:t>Pre-Applications:  </a:t>
            </a:r>
          </a:p>
          <a:p>
            <a:pPr lvl="1">
              <a:spcBef>
                <a:spcPts val="600"/>
              </a:spcBef>
              <a:spcAft>
                <a:spcPts val="600"/>
              </a:spcAft>
            </a:pPr>
            <a:r>
              <a:rPr lang="en-US" dirty="0" smtClean="0"/>
              <a:t>when authorized official submission/sign off or budget details are needed</a:t>
            </a:r>
          </a:p>
          <a:p>
            <a:pPr>
              <a:spcBef>
                <a:spcPts val="600"/>
              </a:spcBef>
              <a:spcAft>
                <a:spcPts val="600"/>
              </a:spcAft>
            </a:pPr>
            <a:r>
              <a:rPr lang="en-US" dirty="0" smtClean="0"/>
              <a:t>Proposals for Research, Instruction or other </a:t>
            </a:r>
            <a:r>
              <a:rPr lang="en-US" dirty="0" smtClean="0">
                <a:hlinkClick r:id="rId3"/>
              </a:rPr>
              <a:t>Sponsored Activity</a:t>
            </a:r>
            <a:endParaRPr lang="en-US" dirty="0" smtClean="0"/>
          </a:p>
          <a:p>
            <a:pPr>
              <a:spcBef>
                <a:spcPts val="600"/>
              </a:spcBef>
              <a:spcAft>
                <a:spcPts val="600"/>
              </a:spcAft>
            </a:pPr>
            <a:r>
              <a:rPr lang="en-US" dirty="0" smtClean="0"/>
              <a:t>Noncompeting Renewals  (Progress Reports)</a:t>
            </a:r>
          </a:p>
          <a:p>
            <a:pPr>
              <a:spcBef>
                <a:spcPts val="600"/>
              </a:spcBef>
              <a:spcAft>
                <a:spcPts val="600"/>
              </a:spcAft>
            </a:pPr>
            <a:r>
              <a:rPr lang="en-US" dirty="0" smtClean="0"/>
              <a:t>Revised Applications</a:t>
            </a:r>
          </a:p>
          <a:p>
            <a:pPr>
              <a:spcBef>
                <a:spcPts val="600"/>
              </a:spcBef>
              <a:spcAft>
                <a:spcPts val="600"/>
              </a:spcAft>
            </a:pPr>
            <a:r>
              <a:rPr lang="en-US" dirty="0" smtClean="0"/>
              <a:t>After-the-Fact (ATF) Awards</a:t>
            </a:r>
          </a:p>
          <a:p>
            <a:pPr>
              <a:spcBef>
                <a:spcPts val="600"/>
              </a:spcBef>
              <a:spcAft>
                <a:spcPts val="600"/>
              </a:spcAft>
            </a:pPr>
            <a:r>
              <a:rPr lang="en-US" dirty="0" smtClean="0"/>
              <a:t>Non-Award Agreements</a:t>
            </a:r>
          </a:p>
          <a:p>
            <a:endParaRPr lang="en-US" dirty="0" smtClean="0"/>
          </a:p>
          <a:p>
            <a:endParaRPr lang="en-US" dirty="0"/>
          </a:p>
        </p:txBody>
      </p:sp>
      <p:sp>
        <p:nvSpPr>
          <p:cNvPr id="4" name="Title 3"/>
          <p:cNvSpPr>
            <a:spLocks noGrp="1"/>
          </p:cNvSpPr>
          <p:nvPr>
            <p:ph type="title"/>
          </p:nvPr>
        </p:nvSpPr>
        <p:spPr/>
        <p:txBody>
          <a:bodyPr/>
          <a:lstStyle/>
          <a:p>
            <a:pPr algn="l"/>
            <a:r>
              <a:rPr lang="en-US" dirty="0" smtClean="0"/>
              <a:t>When to use an eGC1</a:t>
            </a:r>
            <a:endParaRPr lang="en-US" dirty="0"/>
          </a:p>
        </p:txBody>
      </p:sp>
    </p:spTree>
    <p:extLst>
      <p:ext uri="{BB962C8B-B14F-4D97-AF65-F5344CB8AC3E}">
        <p14:creationId xmlns:p14="http://schemas.microsoft.com/office/powerpoint/2010/main" val="3458411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533400" y="1981200"/>
            <a:ext cx="8305800" cy="3810086"/>
          </a:xfrm>
        </p:spPr>
        <p:txBody>
          <a:bodyPr/>
          <a:lstStyle/>
          <a:p>
            <a:pPr>
              <a:spcBef>
                <a:spcPts val="600"/>
              </a:spcBef>
              <a:spcAft>
                <a:spcPts val="600"/>
              </a:spcAft>
            </a:pPr>
            <a:r>
              <a:rPr lang="en-US" dirty="0" smtClean="0"/>
              <a:t>Cumulative </a:t>
            </a:r>
            <a:r>
              <a:rPr lang="en-US" dirty="0"/>
              <a:t>amount of </a:t>
            </a:r>
            <a:r>
              <a:rPr lang="en-US" dirty="0" smtClean="0"/>
              <a:t>award exceeds 25% or more of cumulative amount of eGC1(s) on file</a:t>
            </a:r>
          </a:p>
          <a:p>
            <a:pPr>
              <a:spcBef>
                <a:spcPts val="600"/>
              </a:spcBef>
              <a:spcAft>
                <a:spcPts val="600"/>
              </a:spcAft>
            </a:pPr>
            <a:r>
              <a:rPr lang="en-US" dirty="0" smtClean="0"/>
              <a:t>PI or sponsor determines significant change in scope:</a:t>
            </a:r>
          </a:p>
          <a:p>
            <a:pPr lvl="1">
              <a:spcBef>
                <a:spcPts val="600"/>
              </a:spcBef>
              <a:spcAft>
                <a:spcPts val="600"/>
              </a:spcAft>
            </a:pPr>
            <a:r>
              <a:rPr lang="en-US" dirty="0" smtClean="0"/>
              <a:t>Change in direction, aims, objectives, purposes, types </a:t>
            </a:r>
          </a:p>
          <a:p>
            <a:pPr marL="457200" lvl="1" indent="0">
              <a:spcBef>
                <a:spcPts val="600"/>
              </a:spcBef>
              <a:spcAft>
                <a:spcPts val="600"/>
              </a:spcAft>
              <a:buNone/>
            </a:pPr>
            <a:r>
              <a:rPr lang="en-US" dirty="0" smtClean="0"/>
              <a:t>     of research </a:t>
            </a:r>
          </a:p>
          <a:p>
            <a:pPr lvl="1">
              <a:spcBef>
                <a:spcPts val="600"/>
              </a:spcBef>
              <a:spcAft>
                <a:spcPts val="600"/>
              </a:spcAft>
            </a:pPr>
            <a:r>
              <a:rPr lang="en-US" dirty="0" smtClean="0"/>
              <a:t>New compliance requirements not on earlier eGC1 (animals, human subjects, cost share etc..)</a:t>
            </a:r>
            <a:endParaRPr lang="en-US" dirty="0"/>
          </a:p>
          <a:p>
            <a:pPr marL="57150" indent="0">
              <a:spcBef>
                <a:spcPts val="600"/>
              </a:spcBef>
              <a:spcAft>
                <a:spcPts val="600"/>
              </a:spcAft>
              <a:buNone/>
            </a:pPr>
            <a:endParaRPr lang="en-US" dirty="0" smtClean="0"/>
          </a:p>
          <a:p>
            <a:pPr marL="57150" indent="0">
              <a:spcBef>
                <a:spcPts val="600"/>
              </a:spcBef>
              <a:spcAft>
                <a:spcPts val="600"/>
              </a:spcAft>
              <a:buNone/>
            </a:pPr>
            <a:r>
              <a:rPr lang="en-US" sz="2300" dirty="0" smtClean="0"/>
              <a:t>OSP may determine unique situations requiring an eGC1</a:t>
            </a:r>
          </a:p>
        </p:txBody>
      </p:sp>
      <p:sp>
        <p:nvSpPr>
          <p:cNvPr id="4" name="Title 3"/>
          <p:cNvSpPr>
            <a:spLocks noGrp="1"/>
          </p:cNvSpPr>
          <p:nvPr>
            <p:ph type="title"/>
          </p:nvPr>
        </p:nvSpPr>
        <p:spPr/>
        <p:txBody>
          <a:bodyPr/>
          <a:lstStyle/>
          <a:p>
            <a:pPr algn="l"/>
            <a:r>
              <a:rPr lang="en-US" dirty="0" smtClean="0"/>
              <a:t>Changes in Scope</a:t>
            </a:r>
            <a:endParaRPr lang="en-US" dirty="0"/>
          </a:p>
        </p:txBody>
      </p:sp>
      <p:sp>
        <p:nvSpPr>
          <p:cNvPr id="5" name="Text Placeholder 11"/>
          <p:cNvSpPr>
            <a:spLocks noGrp="1"/>
          </p:cNvSpPr>
          <p:nvPr>
            <p:ph type="body" sz="quarter" idx="12"/>
          </p:nvPr>
        </p:nvSpPr>
        <p:spPr>
          <a:xfrm>
            <a:off x="609600" y="1371601"/>
            <a:ext cx="8246819" cy="381000"/>
          </a:xfrm>
        </p:spPr>
        <p:txBody>
          <a:bodyPr/>
          <a:lstStyle/>
          <a:p>
            <a:r>
              <a:rPr lang="en-US" dirty="0" smtClean="0"/>
              <a:t>Even if there is an eGC1 on file...</a:t>
            </a:r>
            <a:endParaRPr lang="en-US" dirty="0"/>
          </a:p>
        </p:txBody>
      </p:sp>
    </p:spTree>
    <p:extLst>
      <p:ext uri="{BB962C8B-B14F-4D97-AF65-F5344CB8AC3E}">
        <p14:creationId xmlns:p14="http://schemas.microsoft.com/office/powerpoint/2010/main" val="252025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457200" y="2057400"/>
            <a:ext cx="8458200" cy="3810086"/>
          </a:xfrm>
        </p:spPr>
        <p:txBody>
          <a:bodyPr/>
          <a:lstStyle/>
          <a:p>
            <a:pPr marL="0" indent="0">
              <a:buNone/>
            </a:pPr>
            <a:r>
              <a:rPr lang="en-US" dirty="0" smtClean="0"/>
              <a:t>An agreement </a:t>
            </a:r>
            <a:r>
              <a:rPr lang="en-US" dirty="0"/>
              <a:t>between </a:t>
            </a:r>
            <a:r>
              <a:rPr lang="en-US" dirty="0" smtClean="0"/>
              <a:t>UW </a:t>
            </a:r>
            <a:r>
              <a:rPr lang="en-US" dirty="0"/>
              <a:t>and another party that</a:t>
            </a:r>
            <a:r>
              <a:rPr lang="en-US" dirty="0" smtClean="0"/>
              <a:t>:</a:t>
            </a:r>
          </a:p>
          <a:p>
            <a:r>
              <a:rPr lang="en-US" dirty="0" smtClean="0"/>
              <a:t>Is related </a:t>
            </a:r>
            <a:r>
              <a:rPr lang="en-US" dirty="0"/>
              <a:t>to research </a:t>
            </a:r>
            <a:endParaRPr lang="en-US" dirty="0" smtClean="0"/>
          </a:p>
          <a:p>
            <a:r>
              <a:rPr lang="en-US" dirty="0"/>
              <a:t>O</a:t>
            </a:r>
            <a:r>
              <a:rPr lang="en-US" dirty="0" smtClean="0"/>
              <a:t>bligates </a:t>
            </a:r>
            <a:r>
              <a:rPr lang="en-US" dirty="0"/>
              <a:t>UW resources or </a:t>
            </a:r>
            <a:r>
              <a:rPr lang="en-US" dirty="0" smtClean="0"/>
              <a:t>makes </a:t>
            </a:r>
            <a:r>
              <a:rPr lang="en-US" dirty="0"/>
              <a:t>legal obligations on behalf of the </a:t>
            </a:r>
            <a:r>
              <a:rPr lang="en-US" dirty="0" smtClean="0"/>
              <a:t>UW </a:t>
            </a:r>
          </a:p>
          <a:p>
            <a:pPr marL="0" indent="0" algn="ctr">
              <a:buNone/>
            </a:pPr>
            <a:r>
              <a:rPr lang="en-US" b="1" dirty="0" smtClean="0"/>
              <a:t>and</a:t>
            </a:r>
          </a:p>
          <a:p>
            <a:r>
              <a:rPr lang="en-US" dirty="0"/>
              <a:t>D</a:t>
            </a:r>
            <a:r>
              <a:rPr lang="en-US" dirty="0" smtClean="0"/>
              <a:t>oes </a:t>
            </a:r>
            <a:r>
              <a:rPr lang="en-US" b="1" dirty="0"/>
              <a:t>not</a:t>
            </a:r>
            <a:r>
              <a:rPr lang="en-US" dirty="0"/>
              <a:t> include external </a:t>
            </a:r>
            <a:r>
              <a:rPr lang="en-US" dirty="0" smtClean="0"/>
              <a:t>funding </a:t>
            </a:r>
          </a:p>
          <a:p>
            <a:r>
              <a:rPr lang="en-US" dirty="0" smtClean="0"/>
              <a:t>Requires </a:t>
            </a:r>
            <a:r>
              <a:rPr lang="en-US" dirty="0"/>
              <a:t>institutional sign-off</a:t>
            </a:r>
            <a:endParaRPr lang="en-US" dirty="0" smtClean="0"/>
          </a:p>
          <a:p>
            <a:pPr marL="0" indent="0">
              <a:buNone/>
            </a:pPr>
            <a:endParaRPr lang="en-US" dirty="0"/>
          </a:p>
          <a:p>
            <a:pPr marL="0" indent="0">
              <a:buNone/>
            </a:pPr>
            <a:r>
              <a:rPr lang="en-US" sz="1800" dirty="0" smtClean="0"/>
              <a:t>More information </a:t>
            </a:r>
            <a:r>
              <a:rPr lang="en-US" sz="1800" dirty="0"/>
              <a:t>on </a:t>
            </a:r>
            <a:r>
              <a:rPr lang="en-US" sz="1800" dirty="0">
                <a:hlinkClick r:id="rId3"/>
              </a:rPr>
              <a:t>Agreement </a:t>
            </a:r>
            <a:r>
              <a:rPr lang="en-US" sz="1800" dirty="0" smtClean="0">
                <a:hlinkClick r:id="rId3"/>
              </a:rPr>
              <a:t>Types</a:t>
            </a:r>
            <a:endParaRPr lang="en-US" sz="1800" dirty="0"/>
          </a:p>
        </p:txBody>
      </p:sp>
      <p:sp>
        <p:nvSpPr>
          <p:cNvPr id="4" name="Title 3"/>
          <p:cNvSpPr>
            <a:spLocks noGrp="1"/>
          </p:cNvSpPr>
          <p:nvPr>
            <p:ph type="title"/>
          </p:nvPr>
        </p:nvSpPr>
        <p:spPr/>
        <p:txBody>
          <a:bodyPr/>
          <a:lstStyle/>
          <a:p>
            <a:pPr algn="l"/>
            <a:r>
              <a:rPr lang="en-US" dirty="0" smtClean="0"/>
              <a:t>What is an NAA?</a:t>
            </a:r>
            <a:endParaRPr lang="en-US" dirty="0"/>
          </a:p>
        </p:txBody>
      </p:sp>
      <p:sp>
        <p:nvSpPr>
          <p:cNvPr id="5" name="Text Placeholder 11"/>
          <p:cNvSpPr>
            <a:spLocks noGrp="1"/>
          </p:cNvSpPr>
          <p:nvPr>
            <p:ph type="body" sz="quarter" idx="12"/>
          </p:nvPr>
        </p:nvSpPr>
        <p:spPr>
          <a:xfrm>
            <a:off x="609600" y="1447800"/>
            <a:ext cx="8246819" cy="381000"/>
          </a:xfrm>
        </p:spPr>
        <p:txBody>
          <a:bodyPr/>
          <a:lstStyle/>
          <a:p>
            <a:r>
              <a:rPr lang="en-US" dirty="0" smtClean="0"/>
              <a:t>Non-Award Agreements are</a:t>
            </a:r>
            <a:endParaRPr lang="en-US" dirty="0"/>
          </a:p>
        </p:txBody>
      </p:sp>
    </p:spTree>
    <p:extLst>
      <p:ext uri="{BB962C8B-B14F-4D97-AF65-F5344CB8AC3E}">
        <p14:creationId xmlns:p14="http://schemas.microsoft.com/office/powerpoint/2010/main" val="246514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609600" y="2209800"/>
            <a:ext cx="8305800" cy="3810086"/>
          </a:xfrm>
        </p:spPr>
        <p:txBody>
          <a:bodyPr/>
          <a:lstStyle/>
          <a:p>
            <a:r>
              <a:rPr lang="en-US" dirty="0"/>
              <a:t>D</a:t>
            </a:r>
            <a:r>
              <a:rPr lang="en-US" dirty="0" smtClean="0"/>
              <a:t>ata Use Agreements </a:t>
            </a:r>
            <a:r>
              <a:rPr lang="en-US" dirty="0"/>
              <a:t>(DUA</a:t>
            </a:r>
            <a:r>
              <a:rPr lang="en-US" dirty="0" smtClean="0"/>
              <a:t>)</a:t>
            </a:r>
          </a:p>
          <a:p>
            <a:r>
              <a:rPr lang="en-US" dirty="0"/>
              <a:t>C</a:t>
            </a:r>
            <a:r>
              <a:rPr lang="en-US" dirty="0" smtClean="0"/>
              <a:t>onfidentiality Agreements </a:t>
            </a:r>
            <a:r>
              <a:rPr lang="en-US" dirty="0"/>
              <a:t>(CDA</a:t>
            </a:r>
            <a:r>
              <a:rPr lang="en-US" dirty="0" smtClean="0"/>
              <a:t>)</a:t>
            </a:r>
          </a:p>
          <a:p>
            <a:r>
              <a:rPr lang="en-US" dirty="0"/>
              <a:t>M</a:t>
            </a:r>
            <a:r>
              <a:rPr lang="en-US" dirty="0" smtClean="0"/>
              <a:t>aster Agreements</a:t>
            </a:r>
          </a:p>
          <a:p>
            <a:r>
              <a:rPr lang="en-US" dirty="0"/>
              <a:t>M</a:t>
            </a:r>
            <a:r>
              <a:rPr lang="en-US" dirty="0" smtClean="0"/>
              <a:t>aterial Transfer Agreements </a:t>
            </a:r>
            <a:r>
              <a:rPr lang="en-US" dirty="0"/>
              <a:t>(MTA) </a:t>
            </a:r>
            <a:endParaRPr lang="en-US" dirty="0" smtClean="0"/>
          </a:p>
          <a:p>
            <a:r>
              <a:rPr lang="en-US" dirty="0" smtClean="0"/>
              <a:t>Unfunded Research </a:t>
            </a:r>
            <a:r>
              <a:rPr lang="en-US" dirty="0"/>
              <a:t>A</a:t>
            </a:r>
            <a:r>
              <a:rPr lang="en-US" dirty="0" smtClean="0"/>
              <a:t>greements</a:t>
            </a:r>
          </a:p>
          <a:p>
            <a:pPr marL="0" indent="0">
              <a:buNone/>
            </a:pPr>
            <a:endParaRPr lang="en-US" dirty="0" smtClean="0"/>
          </a:p>
          <a:p>
            <a:pPr marL="0" indent="0">
              <a:buNone/>
            </a:pPr>
            <a:endParaRPr lang="en-US" dirty="0"/>
          </a:p>
          <a:p>
            <a:pPr marL="0" indent="0">
              <a:buNone/>
            </a:pPr>
            <a:r>
              <a:rPr lang="en-US" sz="1800" dirty="0" smtClean="0"/>
              <a:t>More information </a:t>
            </a:r>
            <a:r>
              <a:rPr lang="en-US" sz="1800" dirty="0"/>
              <a:t>on </a:t>
            </a:r>
            <a:r>
              <a:rPr lang="en-US" sz="1800" dirty="0">
                <a:hlinkClick r:id="rId3"/>
              </a:rPr>
              <a:t>Agreement </a:t>
            </a:r>
            <a:r>
              <a:rPr lang="en-US" sz="1800" dirty="0" smtClean="0">
                <a:hlinkClick r:id="rId3"/>
              </a:rPr>
              <a:t>Types</a:t>
            </a:r>
            <a:endParaRPr lang="en-US" sz="1800" dirty="0"/>
          </a:p>
        </p:txBody>
      </p:sp>
      <p:sp>
        <p:nvSpPr>
          <p:cNvPr id="4" name="Title 3"/>
          <p:cNvSpPr>
            <a:spLocks noGrp="1"/>
          </p:cNvSpPr>
          <p:nvPr>
            <p:ph type="title"/>
          </p:nvPr>
        </p:nvSpPr>
        <p:spPr/>
        <p:txBody>
          <a:bodyPr/>
          <a:lstStyle/>
          <a:p>
            <a:pPr algn="l"/>
            <a:r>
              <a:rPr lang="en-US" dirty="0" smtClean="0"/>
              <a:t>Examples: </a:t>
            </a:r>
            <a:br>
              <a:rPr lang="en-US" dirty="0" smtClean="0"/>
            </a:br>
            <a:r>
              <a:rPr lang="en-US" dirty="0" smtClean="0"/>
              <a:t>Non-Award Agreements (NAA)</a:t>
            </a:r>
            <a:endParaRPr lang="en-US" dirty="0"/>
          </a:p>
        </p:txBody>
      </p:sp>
    </p:spTree>
    <p:extLst>
      <p:ext uri="{BB962C8B-B14F-4D97-AF65-F5344CB8AC3E}">
        <p14:creationId xmlns:p14="http://schemas.microsoft.com/office/powerpoint/2010/main" val="167840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THESE </a:t>
            </a:r>
            <a:r>
              <a:rPr lang="en-US" strike="sngStrike" dirty="0" smtClean="0">
                <a:latin typeface="Arial" panose="020B0604020202020204" pitchFamily="34" charset="0"/>
                <a:cs typeface="Arial" panose="020B0604020202020204" pitchFamily="34" charset="0"/>
              </a:rPr>
              <a:t>WERE</a:t>
            </a:r>
            <a:r>
              <a:rPr lang="en-US" dirty="0" smtClean="0">
                <a:latin typeface="Arial" panose="020B0604020202020204" pitchFamily="34" charset="0"/>
                <a:cs typeface="Arial" panose="020B0604020202020204" pitchFamily="34" charset="0"/>
              </a:rPr>
              <a:t> ARE OUR GOALS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r>
              <a:rPr lang="en-US" dirty="0" smtClean="0">
                <a:latin typeface="Arial" panose="020B0604020202020204" pitchFamily="34" charset="0"/>
                <a:cs typeface="Arial" panose="020B0604020202020204" pitchFamily="34" charset="0"/>
              </a:rPr>
              <a:t>Hub for UW research community</a:t>
            </a:r>
          </a:p>
          <a:p>
            <a:r>
              <a:rPr lang="en-US" dirty="0" smtClean="0">
                <a:latin typeface="Arial" panose="020B0604020202020204" pitchFamily="34" charset="0"/>
                <a:cs typeface="Arial" panose="020B0604020202020204" pitchFamily="34" charset="0"/>
              </a:rPr>
              <a:t>Enhance the UW research enterprise</a:t>
            </a:r>
          </a:p>
          <a:p>
            <a:r>
              <a:rPr lang="en-US" dirty="0" smtClean="0">
                <a:latin typeface="Arial" panose="020B0604020202020204" pitchFamily="34" charset="0"/>
                <a:cs typeface="Arial" panose="020B0604020202020204" pitchFamily="34" charset="0"/>
              </a:rPr>
              <a:t>User focused, activity based</a:t>
            </a:r>
          </a:p>
          <a:p>
            <a:r>
              <a:rPr lang="en-US" dirty="0" smtClean="0">
                <a:latin typeface="Arial" panose="020B0604020202020204" pitchFamily="34" charset="0"/>
                <a:cs typeface="Arial" panose="020B0604020202020204" pitchFamily="34" charset="0"/>
              </a:rPr>
              <a:t>Sustainable</a:t>
            </a:r>
          </a:p>
          <a:p>
            <a:endParaRPr lang="en-US" dirty="0" smtClean="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Joe – Office of Research</a:t>
            </a:r>
          </a:p>
        </p:txBody>
      </p:sp>
    </p:spTree>
    <p:extLst>
      <p:ext uri="{BB962C8B-B14F-4D97-AF65-F5344CB8AC3E}">
        <p14:creationId xmlns:p14="http://schemas.microsoft.com/office/powerpoint/2010/main" val="38617218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ext Placeholder 1"/>
          <p:cNvSpPr>
            <a:spLocks noGrp="1"/>
          </p:cNvSpPr>
          <p:nvPr>
            <p:ph type="body" sz="quarter" idx="11"/>
          </p:nvPr>
        </p:nvSpPr>
        <p:spPr>
          <a:xfrm>
            <a:off x="533400" y="2362114"/>
            <a:ext cx="8305800" cy="3810086"/>
          </a:xfrm>
        </p:spPr>
        <p:txBody>
          <a:bodyPr/>
          <a:lstStyle/>
          <a:p>
            <a:r>
              <a:rPr lang="en-US" dirty="0" smtClean="0"/>
              <a:t>Pre-Clinical Trial Confidentiality Agreements (CDAs)</a:t>
            </a:r>
          </a:p>
          <a:p>
            <a:pPr lvl="1"/>
            <a:r>
              <a:rPr lang="en-US" dirty="0" smtClean="0"/>
              <a:t>Email these directly to </a:t>
            </a:r>
            <a:r>
              <a:rPr lang="en-US" dirty="0" smtClean="0">
                <a:hlinkClick r:id="rId3"/>
              </a:rPr>
              <a:t>osp@uw.edu</a:t>
            </a:r>
            <a:r>
              <a:rPr lang="en-US" dirty="0" smtClean="0"/>
              <a:t> </a:t>
            </a:r>
          </a:p>
          <a:p>
            <a:pPr marL="457200" lvl="1" indent="0">
              <a:buNone/>
            </a:pPr>
            <a:endParaRPr lang="en-US" dirty="0" smtClean="0"/>
          </a:p>
          <a:p>
            <a:r>
              <a:rPr lang="en-US" dirty="0" smtClean="0"/>
              <a:t>When the UW is running a registry and a high volume of Data Use Agreements (DUA) are needed for incoming data from multiple sites.</a:t>
            </a:r>
          </a:p>
          <a:p>
            <a:pPr lvl="1"/>
            <a:r>
              <a:rPr lang="en-US" dirty="0" smtClean="0"/>
              <a:t>Contact OSP to arrange process on handling.</a:t>
            </a:r>
            <a:endParaRPr lang="en-US" dirty="0"/>
          </a:p>
        </p:txBody>
      </p:sp>
      <p:sp>
        <p:nvSpPr>
          <p:cNvPr id="4" name="Title 3"/>
          <p:cNvSpPr>
            <a:spLocks noGrp="1"/>
          </p:cNvSpPr>
          <p:nvPr>
            <p:ph type="title"/>
          </p:nvPr>
        </p:nvSpPr>
        <p:spPr/>
        <p:txBody>
          <a:bodyPr/>
          <a:lstStyle/>
          <a:p>
            <a:pPr algn="l"/>
            <a:r>
              <a:rPr lang="en-US" dirty="0" smtClean="0"/>
              <a:t>Exceptions: </a:t>
            </a:r>
            <a:br>
              <a:rPr lang="en-US" dirty="0" smtClean="0"/>
            </a:br>
            <a:r>
              <a:rPr lang="en-US" sz="4200" dirty="0" smtClean="0"/>
              <a:t>Non-Award Agreement</a:t>
            </a:r>
            <a:endParaRPr lang="en-US" sz="4200" dirty="0"/>
          </a:p>
        </p:txBody>
      </p:sp>
      <p:sp>
        <p:nvSpPr>
          <p:cNvPr id="3" name="Text Placeholder 2"/>
          <p:cNvSpPr>
            <a:spLocks noGrp="1"/>
          </p:cNvSpPr>
          <p:nvPr>
            <p:ph type="body" sz="quarter" idx="12"/>
          </p:nvPr>
        </p:nvSpPr>
        <p:spPr>
          <a:xfrm>
            <a:off x="671757" y="1798629"/>
            <a:ext cx="8184662" cy="411171"/>
          </a:xfrm>
        </p:spPr>
        <p:txBody>
          <a:bodyPr/>
          <a:lstStyle/>
          <a:p>
            <a:r>
              <a:rPr lang="en-US" dirty="0" smtClean="0"/>
              <a:t>eGC1s are NOT required for:</a:t>
            </a:r>
            <a:endParaRPr lang="en-US" dirty="0"/>
          </a:p>
        </p:txBody>
      </p:sp>
    </p:spTree>
    <p:extLst>
      <p:ext uri="{BB962C8B-B14F-4D97-AF65-F5344CB8AC3E}">
        <p14:creationId xmlns:p14="http://schemas.microsoft.com/office/powerpoint/2010/main" val="12721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Shape 126"/>
          <p:cNvSpPr txBox="1">
            <a:spLocks noGrp="1"/>
          </p:cNvSpPr>
          <p:nvPr>
            <p:ph type="title"/>
          </p:nvPr>
        </p:nvSpPr>
        <p:spPr>
          <a:xfrm>
            <a:off x="685800" y="862658"/>
            <a:ext cx="6324600" cy="3676984"/>
          </a:xfrm>
          <a:prstGeom prst="rect">
            <a:avLst/>
          </a:prstGeom>
          <a:noFill/>
          <a:ln>
            <a:noFill/>
          </a:ln>
        </p:spPr>
        <p:txBody>
          <a:bodyPr lIns="91425" tIns="45700" rIns="91425" bIns="45700" anchor="t" anchorCtr="0">
            <a:noAutofit/>
          </a:bodyPr>
          <a:lstStyle/>
          <a:p>
            <a:pPr lvl="0">
              <a:spcBef>
                <a:spcPts val="0"/>
              </a:spcBef>
              <a:buClr>
                <a:schemeClr val="dk1"/>
              </a:buClr>
              <a:buSzPct val="25000"/>
            </a:pPr>
            <a:r>
              <a:rPr lang="en-US" sz="4400" b="1" u="none" strike="noStrike" cap="none" dirty="0" smtClean="0">
                <a:solidFill>
                  <a:schemeClr val="dk1"/>
                </a:solidFill>
                <a:latin typeface="Open Sans" panose="020B0606030504020204" pitchFamily="34" charset="0"/>
                <a:sym typeface="Arial"/>
              </a:rPr>
              <a:t>Resources</a:t>
            </a:r>
            <a:r>
              <a:rPr lang="en-US" sz="1800" b="1" i="1" dirty="0">
                <a:solidFill>
                  <a:schemeClr val="dk1"/>
                </a:solidFill>
                <a:sym typeface="Arial"/>
              </a:rPr>
              <a:t/>
            </a:r>
            <a:br>
              <a:rPr lang="en-US" sz="1800" b="1" i="1" dirty="0">
                <a:solidFill>
                  <a:schemeClr val="dk1"/>
                </a:solidFill>
                <a:sym typeface="Arial"/>
              </a:rPr>
            </a:br>
            <a:r>
              <a:rPr lang="en-US" sz="1400" dirty="0" smtClean="0">
                <a:solidFill>
                  <a:schemeClr val="dk1"/>
                </a:solidFill>
                <a:sym typeface="Arial"/>
              </a:rPr>
              <a:t>Proposal Routing:</a:t>
            </a:r>
            <a:r>
              <a:rPr lang="en-US" sz="1400" i="1" dirty="0" smtClean="0">
                <a:solidFill>
                  <a:schemeClr val="dk1"/>
                </a:solidFill>
                <a:sym typeface="Arial"/>
              </a:rPr>
              <a:t> </a:t>
            </a:r>
            <a:r>
              <a:rPr lang="en-US" sz="1400" dirty="0" smtClean="0">
                <a:solidFill>
                  <a:schemeClr val="dk1"/>
                </a:solidFill>
                <a:sym typeface="Arial"/>
                <a:hlinkClick r:id="rId3"/>
              </a:rPr>
              <a:t>https</a:t>
            </a:r>
            <a:r>
              <a:rPr lang="en-US" sz="1400" dirty="0">
                <a:solidFill>
                  <a:schemeClr val="dk1"/>
                </a:solidFill>
                <a:sym typeface="Arial"/>
                <a:hlinkClick r:id="rId3"/>
              </a:rPr>
              <a:t>://www.washington.edu/research/myresearch-lifecycle/plan-and-propose/submit-proposal/#</a:t>
            </a:r>
            <a:r>
              <a:rPr lang="en-US" sz="1400" dirty="0" smtClean="0">
                <a:solidFill>
                  <a:schemeClr val="dk1"/>
                </a:solidFill>
                <a:sym typeface="Arial"/>
                <a:hlinkClick r:id="rId3"/>
              </a:rPr>
              <a:t>proposal-routing</a:t>
            </a:r>
            <a:r>
              <a:rPr lang="en-US" sz="1400" dirty="0" smtClean="0">
                <a:solidFill>
                  <a:schemeClr val="dk1"/>
                </a:solidFill>
                <a:sym typeface="Arial"/>
              </a:rPr>
              <a:t> </a:t>
            </a:r>
            <a:br>
              <a:rPr lang="en-US" sz="1400" dirty="0" smtClean="0">
                <a:solidFill>
                  <a:schemeClr val="dk1"/>
                </a:solidFill>
                <a:sym typeface="Arial"/>
              </a:rPr>
            </a:br>
            <a:r>
              <a:rPr lang="en-US" sz="1400" dirty="0" smtClean="0">
                <a:solidFill>
                  <a:schemeClr val="dk1"/>
                </a:solidFill>
                <a:sym typeface="Arial"/>
              </a:rPr>
              <a:t/>
            </a:r>
            <a:br>
              <a:rPr lang="en-US" sz="1400" dirty="0" smtClean="0">
                <a:solidFill>
                  <a:schemeClr val="dk1"/>
                </a:solidFill>
                <a:sym typeface="Arial"/>
              </a:rPr>
            </a:br>
            <a:r>
              <a:rPr lang="en-US" sz="1400" dirty="0">
                <a:solidFill>
                  <a:schemeClr val="dk1"/>
                </a:solidFill>
                <a:sym typeface="Arial"/>
              </a:rPr>
              <a:t>Agreement Types:</a:t>
            </a:r>
            <a:br>
              <a:rPr lang="en-US" sz="1400" dirty="0">
                <a:solidFill>
                  <a:schemeClr val="dk1"/>
                </a:solidFill>
                <a:sym typeface="Arial"/>
              </a:rPr>
            </a:br>
            <a:r>
              <a:rPr lang="en-US" sz="1400" dirty="0">
                <a:solidFill>
                  <a:schemeClr val="dk1"/>
                </a:solidFill>
                <a:sym typeface="Arial"/>
                <a:hlinkClick r:id="rId4"/>
              </a:rPr>
              <a:t>https://www.washington.edu/research/myresearch-lifecycle/setup/collaborations/agreement-types</a:t>
            </a:r>
            <a:r>
              <a:rPr lang="en-US" sz="1400" dirty="0" smtClean="0">
                <a:solidFill>
                  <a:schemeClr val="dk1"/>
                </a:solidFill>
                <a:sym typeface="Arial"/>
                <a:hlinkClick r:id="rId4"/>
              </a:rPr>
              <a:t>/</a:t>
            </a:r>
            <a:r>
              <a:rPr lang="en-US" sz="1400" dirty="0" smtClean="0">
                <a:solidFill>
                  <a:schemeClr val="dk1"/>
                </a:solidFill>
                <a:sym typeface="Arial"/>
              </a:rPr>
              <a:t> </a:t>
            </a:r>
            <a:br>
              <a:rPr lang="en-US" sz="1400" dirty="0" smtClean="0">
                <a:solidFill>
                  <a:schemeClr val="dk1"/>
                </a:solidFill>
                <a:sym typeface="Arial"/>
              </a:rPr>
            </a:br>
            <a:r>
              <a:rPr lang="en-US" sz="1400" dirty="0">
                <a:solidFill>
                  <a:schemeClr val="dk1"/>
                </a:solidFill>
                <a:sym typeface="Arial"/>
              </a:rPr>
              <a:t/>
            </a:r>
            <a:br>
              <a:rPr lang="en-US" sz="1400" dirty="0">
                <a:solidFill>
                  <a:schemeClr val="dk1"/>
                </a:solidFill>
                <a:sym typeface="Arial"/>
              </a:rPr>
            </a:br>
            <a:r>
              <a:rPr lang="en-US" sz="1400" dirty="0">
                <a:solidFill>
                  <a:schemeClr val="dk1"/>
                </a:solidFill>
                <a:sym typeface="Arial"/>
              </a:rPr>
              <a:t>GIM 01: </a:t>
            </a:r>
            <a:r>
              <a:rPr lang="en-US" sz="1400" dirty="0" smtClean="0">
                <a:solidFill>
                  <a:schemeClr val="dk1"/>
                </a:solidFill>
                <a:sym typeface="Arial"/>
              </a:rPr>
              <a:t/>
            </a:r>
            <a:br>
              <a:rPr lang="en-US" sz="1400" dirty="0" smtClean="0">
                <a:solidFill>
                  <a:schemeClr val="dk1"/>
                </a:solidFill>
                <a:sym typeface="Arial"/>
              </a:rPr>
            </a:br>
            <a:r>
              <a:rPr lang="en-US" sz="1400" dirty="0" smtClean="0">
                <a:solidFill>
                  <a:schemeClr val="dk1"/>
                </a:solidFill>
                <a:sym typeface="Arial"/>
              </a:rPr>
              <a:t>Review </a:t>
            </a:r>
            <a:r>
              <a:rPr lang="en-US" sz="1400" dirty="0">
                <a:solidFill>
                  <a:schemeClr val="dk1"/>
                </a:solidFill>
                <a:sym typeface="Arial"/>
              </a:rPr>
              <a:t>&amp; Submission Requirements for Proposals</a:t>
            </a:r>
            <a:r>
              <a:rPr lang="en-US" sz="1400" b="1" dirty="0">
                <a:solidFill>
                  <a:schemeClr val="dk1"/>
                </a:solidFill>
                <a:sym typeface="Arial"/>
              </a:rPr>
              <a:t/>
            </a:r>
            <a:br>
              <a:rPr lang="en-US" sz="1400" b="1" dirty="0">
                <a:solidFill>
                  <a:schemeClr val="dk1"/>
                </a:solidFill>
                <a:sym typeface="Arial"/>
              </a:rPr>
            </a:br>
            <a:r>
              <a:rPr lang="en-US" sz="1400" dirty="0">
                <a:solidFill>
                  <a:schemeClr val="dk1"/>
                </a:solidFill>
                <a:sym typeface="Arial"/>
                <a:hlinkClick r:id="rId5"/>
              </a:rPr>
              <a:t>https://</a:t>
            </a:r>
            <a:r>
              <a:rPr lang="en-US" sz="1400" dirty="0" smtClean="0">
                <a:solidFill>
                  <a:schemeClr val="dk1"/>
                </a:solidFill>
                <a:sym typeface="Arial"/>
                <a:hlinkClick r:id="rId5"/>
              </a:rPr>
              <a:t>www.washington.edu/research/policies/gim-1</a:t>
            </a:r>
            <a:r>
              <a:rPr lang="en-US" sz="1400" dirty="0" smtClean="0">
                <a:solidFill>
                  <a:schemeClr val="dk1"/>
                </a:solidFill>
                <a:sym typeface="Arial"/>
              </a:rPr>
              <a:t> </a:t>
            </a:r>
            <a:br>
              <a:rPr lang="en-US" sz="1400" dirty="0" smtClean="0">
                <a:solidFill>
                  <a:schemeClr val="dk1"/>
                </a:solidFill>
                <a:sym typeface="Arial"/>
              </a:rPr>
            </a:br>
            <a:r>
              <a:rPr lang="en-US" sz="1400" dirty="0">
                <a:solidFill>
                  <a:schemeClr val="dk1"/>
                </a:solidFill>
                <a:sym typeface="Arial"/>
              </a:rPr>
              <a:t/>
            </a:r>
            <a:br>
              <a:rPr lang="en-US" sz="1400" dirty="0">
                <a:solidFill>
                  <a:schemeClr val="dk1"/>
                </a:solidFill>
                <a:sym typeface="Arial"/>
              </a:rPr>
            </a:br>
            <a:r>
              <a:rPr lang="en-US" sz="1400" dirty="0">
                <a:solidFill>
                  <a:schemeClr val="dk1"/>
                </a:solidFill>
                <a:sym typeface="Arial"/>
              </a:rPr>
              <a:t>Sponsored program Activity Types</a:t>
            </a:r>
            <a:br>
              <a:rPr lang="en-US" sz="1400" dirty="0">
                <a:solidFill>
                  <a:schemeClr val="dk1"/>
                </a:solidFill>
                <a:sym typeface="Arial"/>
              </a:rPr>
            </a:br>
            <a:r>
              <a:rPr lang="en-US" sz="1400" dirty="0">
                <a:solidFill>
                  <a:schemeClr val="dk1"/>
                </a:solidFill>
                <a:sym typeface="Arial"/>
                <a:hlinkClick r:id="rId6"/>
              </a:rPr>
              <a:t>https://www.washington.edu/research/policies/gim-13-facilities-and-administrative-fa-rates/#</a:t>
            </a:r>
            <a:r>
              <a:rPr lang="en-US" sz="1400" dirty="0" smtClean="0">
                <a:solidFill>
                  <a:schemeClr val="dk1"/>
                </a:solidFill>
                <a:sym typeface="Arial"/>
                <a:hlinkClick r:id="rId6"/>
              </a:rPr>
              <a:t>activity-types</a:t>
            </a:r>
            <a:r>
              <a:rPr lang="en-US" sz="1400" dirty="0" smtClean="0">
                <a:solidFill>
                  <a:schemeClr val="dk1"/>
                </a:solidFill>
                <a:sym typeface="Arial"/>
              </a:rPr>
              <a:t> </a:t>
            </a:r>
            <a:endParaRPr lang="en-US" sz="1400" dirty="0">
              <a:solidFill>
                <a:schemeClr val="dk1"/>
              </a:solidFill>
              <a:sym typeface="Arial"/>
            </a:endParaRPr>
          </a:p>
        </p:txBody>
      </p:sp>
    </p:spTree>
    <p:extLst>
      <p:ext uri="{BB962C8B-B14F-4D97-AF65-F5344CB8AC3E}">
        <p14:creationId xmlns:p14="http://schemas.microsoft.com/office/powerpoint/2010/main" val="2159404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4" name="Title 3"/>
          <p:cNvSpPr>
            <a:spLocks noGrp="1"/>
          </p:cNvSpPr>
          <p:nvPr>
            <p:ph type="title"/>
          </p:nvPr>
        </p:nvSpPr>
        <p:spPr>
          <a:xfrm>
            <a:off x="609600" y="1657016"/>
            <a:ext cx="6731888" cy="3014900"/>
          </a:xfrm>
        </p:spPr>
        <p:txBody>
          <a:bodyPr/>
          <a:lstStyle/>
          <a:p>
            <a:pPr algn="l"/>
            <a:r>
              <a:rPr lang="en-US" dirty="0" smtClean="0"/>
              <a:t>NIH: </a:t>
            </a:r>
            <a:br>
              <a:rPr lang="en-US" dirty="0" smtClean="0"/>
            </a:br>
            <a:r>
              <a:rPr lang="en-US" dirty="0" smtClean="0"/>
              <a:t>Research Performance Progress Reports (RPPR)</a:t>
            </a:r>
            <a:br>
              <a:rPr lang="en-US" dirty="0" smtClean="0"/>
            </a:br>
            <a:r>
              <a:rPr lang="en-US" dirty="0" smtClean="0"/>
              <a:t>Final &amp; Interim</a:t>
            </a:r>
            <a:endParaRPr lang="en-US" dirty="0"/>
          </a:p>
        </p:txBody>
      </p:sp>
      <p:sp>
        <p:nvSpPr>
          <p:cNvPr id="5" name="Text Placeholder 1"/>
          <p:cNvSpPr txBox="1">
            <a:spLocks/>
          </p:cNvSpPr>
          <p:nvPr/>
        </p:nvSpPr>
        <p:spPr>
          <a:xfrm>
            <a:off x="684757" y="4794879"/>
            <a:ext cx="6656731" cy="1812601"/>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dirty="0" smtClean="0">
                <a:solidFill>
                  <a:srgbClr val="33006F"/>
                </a:solidFill>
                <a:latin typeface="Open Sans" panose="020B0606030504020204" pitchFamily="34" charset="0"/>
                <a:ea typeface="Open Sans" panose="020B0606030504020204" pitchFamily="34" charset="0"/>
                <a:cs typeface="Open Sans" panose="020B0606030504020204" pitchFamily="34" charset="0"/>
              </a:rPr>
              <a:t>MRAM </a:t>
            </a:r>
            <a:r>
              <a:rPr lang="en-US" sz="1600" dirty="0" smtClean="0">
                <a:solidFill>
                  <a:srgbClr val="33006F"/>
                </a:solidFill>
                <a:latin typeface="Open Sans" panose="020B0606030504020204" pitchFamily="34" charset="0"/>
                <a:ea typeface="Open Sans" panose="020B0606030504020204" pitchFamily="34" charset="0"/>
                <a:cs typeface="Open Sans" panose="020B0606030504020204" pitchFamily="34" charset="0"/>
              </a:rPr>
              <a:t>May 2017</a:t>
            </a:r>
          </a:p>
          <a:p>
            <a:pPr>
              <a:lnSpc>
                <a:spcPct val="150000"/>
              </a:lnSpc>
            </a:pPr>
            <a:r>
              <a:rPr lang="en-US" sz="1600" dirty="0" smtClean="0">
                <a:solidFill>
                  <a:srgbClr val="33006F"/>
                </a:solidFill>
                <a:latin typeface="Open Sans" panose="020B0606030504020204" pitchFamily="34" charset="0"/>
                <a:ea typeface="Open Sans" panose="020B0606030504020204" pitchFamily="34" charset="0"/>
                <a:cs typeface="Open Sans" panose="020B0606030504020204" pitchFamily="34" charset="0"/>
              </a:rPr>
              <a:t>Adelia Yee</a:t>
            </a:r>
          </a:p>
          <a:p>
            <a:pPr>
              <a:lnSpc>
                <a:spcPct val="150000"/>
              </a:lnSpc>
            </a:pPr>
            <a:r>
              <a:rPr lang="en-US" sz="1600" dirty="0" smtClean="0">
                <a:solidFill>
                  <a:srgbClr val="33006F"/>
                </a:solidFill>
                <a:latin typeface="Open Sans" panose="020B0606030504020204" pitchFamily="34" charset="0"/>
                <a:ea typeface="Open Sans" panose="020B0606030504020204" pitchFamily="34" charset="0"/>
                <a:cs typeface="Open Sans" panose="020B0606030504020204" pitchFamily="34" charset="0"/>
              </a:rPr>
              <a:t>Office of Sponsored Programs</a:t>
            </a:r>
          </a:p>
          <a:p>
            <a:pPr>
              <a:lnSpc>
                <a:spcPct val="150000"/>
              </a:lnSpc>
            </a:pPr>
            <a:r>
              <a:rPr lang="en-US" sz="1400" dirty="0" smtClean="0">
                <a:solidFill>
                  <a:srgbClr val="33006F"/>
                </a:solidFill>
                <a:latin typeface="Open Sans" panose="020B0606030504020204" pitchFamily="34" charset="0"/>
                <a:ea typeface="Open Sans" panose="020B0606030504020204" pitchFamily="34" charset="0"/>
                <a:cs typeface="Open Sans" panose="020B0606030504020204" pitchFamily="34" charset="0"/>
                <a:hlinkClick r:id="rId3"/>
              </a:rPr>
              <a:t>ayee@uw.edu</a:t>
            </a:r>
            <a:r>
              <a:rPr lang="en-US" sz="1400" dirty="0" smtClean="0">
                <a:solidFill>
                  <a:srgbClr val="33006F"/>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901571460"/>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2" name="Text Placeholder 1"/>
          <p:cNvSpPr>
            <a:spLocks noGrp="1"/>
          </p:cNvSpPr>
          <p:nvPr>
            <p:ph type="body" sz="quarter" idx="11"/>
          </p:nvPr>
        </p:nvSpPr>
        <p:spPr>
          <a:xfrm>
            <a:off x="659305" y="1267326"/>
            <a:ext cx="8027495" cy="4712687"/>
          </a:xfrm>
        </p:spPr>
        <p:txBody>
          <a:bodyPr/>
          <a:lstStyle/>
          <a:p>
            <a:r>
              <a:rPr lang="en-US" sz="1800" b="1" dirty="0">
                <a:solidFill>
                  <a:srgbClr val="33006F"/>
                </a:solidFill>
                <a:ea typeface="+mj-ea"/>
                <a:cs typeface="+mj-cs"/>
              </a:rPr>
              <a:t>How Do I Fill Out the RPPR Forms?</a:t>
            </a:r>
            <a:r>
              <a:rPr lang="en-US" sz="1800" dirty="0">
                <a:solidFill>
                  <a:srgbClr val="33006F"/>
                </a:solidFill>
                <a:ea typeface="+mj-ea"/>
                <a:cs typeface="+mj-cs"/>
              </a:rPr>
              <a:t/>
            </a:r>
            <a:br>
              <a:rPr lang="en-US" sz="1800" dirty="0">
                <a:solidFill>
                  <a:srgbClr val="33006F"/>
                </a:solidFill>
                <a:ea typeface="+mj-ea"/>
                <a:cs typeface="+mj-cs"/>
              </a:rPr>
            </a:br>
            <a:r>
              <a:rPr lang="en-US" sz="1700" u="sng" dirty="0">
                <a:solidFill>
                  <a:srgbClr val="33006F"/>
                </a:solidFill>
                <a:ea typeface="+mj-ea"/>
                <a:cs typeface="+mj-cs"/>
                <a:hlinkClick r:id="rId3"/>
              </a:rPr>
              <a:t>https://era.nih.gov/erahelp/commons/Commons/rppr/rppr_fields.htm</a:t>
            </a:r>
            <a:r>
              <a:rPr lang="en-US" sz="1800" dirty="0">
                <a:solidFill>
                  <a:srgbClr val="33006F"/>
                </a:solidFill>
                <a:ea typeface="+mj-ea"/>
                <a:cs typeface="+mj-cs"/>
              </a:rPr>
              <a:t/>
            </a:r>
            <a:br>
              <a:rPr lang="en-US" sz="1800" dirty="0">
                <a:solidFill>
                  <a:srgbClr val="33006F"/>
                </a:solidFill>
                <a:ea typeface="+mj-ea"/>
                <a:cs typeface="+mj-cs"/>
              </a:rPr>
            </a:br>
            <a:r>
              <a:rPr lang="en-US" sz="1800" dirty="0">
                <a:solidFill>
                  <a:srgbClr val="33006F"/>
                </a:solidFill>
                <a:ea typeface="+mj-ea"/>
                <a:cs typeface="+mj-cs"/>
              </a:rPr>
              <a:t> </a:t>
            </a:r>
            <a:br>
              <a:rPr lang="en-US" sz="1800" dirty="0">
                <a:solidFill>
                  <a:srgbClr val="33006F"/>
                </a:solidFill>
                <a:ea typeface="+mj-ea"/>
                <a:cs typeface="+mj-cs"/>
              </a:rPr>
            </a:br>
            <a:r>
              <a:rPr lang="en-US" sz="1800" b="1" dirty="0">
                <a:solidFill>
                  <a:srgbClr val="33006F"/>
                </a:solidFill>
                <a:ea typeface="+mj-ea"/>
                <a:cs typeface="+mj-cs"/>
              </a:rPr>
              <a:t>Submitting Your Final Research Performance Progress Report</a:t>
            </a:r>
            <a:r>
              <a:rPr lang="en-US" sz="1800" dirty="0">
                <a:solidFill>
                  <a:srgbClr val="33006F"/>
                </a:solidFill>
                <a:ea typeface="+mj-ea"/>
                <a:cs typeface="+mj-cs"/>
              </a:rPr>
              <a:t/>
            </a:r>
            <a:br>
              <a:rPr lang="en-US" sz="1800" dirty="0">
                <a:solidFill>
                  <a:srgbClr val="33006F"/>
                </a:solidFill>
                <a:ea typeface="+mj-ea"/>
                <a:cs typeface="+mj-cs"/>
              </a:rPr>
            </a:br>
            <a:r>
              <a:rPr lang="en-US" sz="1700" u="sng" dirty="0">
                <a:solidFill>
                  <a:srgbClr val="33006F"/>
                </a:solidFill>
                <a:ea typeface="+mj-ea"/>
                <a:cs typeface="+mj-cs"/>
                <a:hlinkClick r:id="rId4"/>
              </a:rPr>
              <a:t>https://era.nih.gov/erahelp/commons/Commons/status/closeout/Final_RPPR.htm</a:t>
            </a:r>
            <a:r>
              <a:rPr lang="en-US" sz="1800" dirty="0">
                <a:solidFill>
                  <a:srgbClr val="33006F"/>
                </a:solidFill>
                <a:ea typeface="+mj-ea"/>
                <a:cs typeface="+mj-cs"/>
              </a:rPr>
              <a:t/>
            </a:r>
            <a:br>
              <a:rPr lang="en-US" sz="1800" dirty="0">
                <a:solidFill>
                  <a:srgbClr val="33006F"/>
                </a:solidFill>
                <a:ea typeface="+mj-ea"/>
                <a:cs typeface="+mj-cs"/>
              </a:rPr>
            </a:br>
            <a:r>
              <a:rPr lang="en-US" sz="1800" dirty="0">
                <a:solidFill>
                  <a:srgbClr val="33006F"/>
                </a:solidFill>
                <a:ea typeface="+mj-ea"/>
                <a:cs typeface="+mj-cs"/>
              </a:rPr>
              <a:t> </a:t>
            </a:r>
            <a:br>
              <a:rPr lang="en-US" sz="1800" dirty="0">
                <a:solidFill>
                  <a:srgbClr val="33006F"/>
                </a:solidFill>
                <a:ea typeface="+mj-ea"/>
                <a:cs typeface="+mj-cs"/>
              </a:rPr>
            </a:br>
            <a:r>
              <a:rPr lang="en-US" sz="1800" b="1" dirty="0">
                <a:solidFill>
                  <a:srgbClr val="33006F"/>
                </a:solidFill>
                <a:ea typeface="+mj-ea"/>
                <a:cs typeface="+mj-cs"/>
              </a:rPr>
              <a:t>Overview of the Interim RPPR</a:t>
            </a:r>
            <a:r>
              <a:rPr lang="en-US" sz="1800" dirty="0">
                <a:solidFill>
                  <a:srgbClr val="33006F"/>
                </a:solidFill>
                <a:ea typeface="+mj-ea"/>
                <a:cs typeface="+mj-cs"/>
              </a:rPr>
              <a:t/>
            </a:r>
            <a:br>
              <a:rPr lang="en-US" sz="1800" dirty="0">
                <a:solidFill>
                  <a:srgbClr val="33006F"/>
                </a:solidFill>
                <a:ea typeface="+mj-ea"/>
                <a:cs typeface="+mj-cs"/>
              </a:rPr>
            </a:br>
            <a:r>
              <a:rPr lang="en-US" sz="1700" u="sng" dirty="0">
                <a:solidFill>
                  <a:srgbClr val="33006F"/>
                </a:solidFill>
                <a:ea typeface="+mj-ea"/>
                <a:cs typeface="+mj-cs"/>
                <a:hlinkClick r:id="rId5"/>
              </a:rPr>
              <a:t>https://era.nih.gov/erahelp/commons/Commons/rppr/Interim_RPPR/interim_RPPR_overview.htm</a:t>
            </a:r>
            <a:r>
              <a:rPr lang="en-US" sz="1800" dirty="0">
                <a:solidFill>
                  <a:srgbClr val="33006F"/>
                </a:solidFill>
                <a:ea typeface="+mj-ea"/>
                <a:cs typeface="+mj-cs"/>
              </a:rPr>
              <a:t/>
            </a:r>
            <a:br>
              <a:rPr lang="en-US" sz="1800" dirty="0">
                <a:solidFill>
                  <a:srgbClr val="33006F"/>
                </a:solidFill>
                <a:ea typeface="+mj-ea"/>
                <a:cs typeface="+mj-cs"/>
              </a:rPr>
            </a:br>
            <a:r>
              <a:rPr lang="en-US" sz="1800" dirty="0">
                <a:solidFill>
                  <a:srgbClr val="33006F"/>
                </a:solidFill>
                <a:ea typeface="+mj-ea"/>
                <a:cs typeface="+mj-cs"/>
              </a:rPr>
              <a:t> </a:t>
            </a:r>
            <a:br>
              <a:rPr lang="en-US" sz="1800" dirty="0">
                <a:solidFill>
                  <a:srgbClr val="33006F"/>
                </a:solidFill>
                <a:ea typeface="+mj-ea"/>
                <a:cs typeface="+mj-cs"/>
              </a:rPr>
            </a:br>
            <a:r>
              <a:rPr lang="en-US" sz="1800" b="1" dirty="0">
                <a:solidFill>
                  <a:srgbClr val="33006F"/>
                </a:solidFill>
                <a:ea typeface="+mj-ea"/>
                <a:cs typeface="+mj-cs"/>
              </a:rPr>
              <a:t>Submitting Your Interim RPPR </a:t>
            </a:r>
            <a:r>
              <a:rPr lang="en-US" sz="1700" u="sng" dirty="0">
                <a:solidFill>
                  <a:srgbClr val="33006F"/>
                </a:solidFill>
                <a:ea typeface="+mj-ea"/>
                <a:cs typeface="+mj-cs"/>
                <a:hlinkClick r:id="rId6"/>
              </a:rPr>
              <a:t>https://era.nih.gov/erahelp/commons/#Commons/rppr/Interim_RPPR/intermin_RPPR_steps.htm</a:t>
            </a:r>
            <a:r>
              <a:rPr lang="en-US" sz="1800" dirty="0">
                <a:solidFill>
                  <a:srgbClr val="33006F"/>
                </a:solidFill>
                <a:ea typeface="+mj-ea"/>
                <a:cs typeface="+mj-cs"/>
              </a:rPr>
              <a:t/>
            </a:r>
            <a:br>
              <a:rPr lang="en-US" sz="1800" dirty="0">
                <a:solidFill>
                  <a:srgbClr val="33006F"/>
                </a:solidFill>
                <a:ea typeface="+mj-ea"/>
                <a:cs typeface="+mj-cs"/>
              </a:rPr>
            </a:br>
            <a:r>
              <a:rPr lang="en-US" sz="1800" dirty="0">
                <a:solidFill>
                  <a:srgbClr val="33006F"/>
                </a:solidFill>
                <a:ea typeface="+mj-ea"/>
                <a:cs typeface="+mj-cs"/>
              </a:rPr>
              <a:t> </a:t>
            </a:r>
            <a:br>
              <a:rPr lang="en-US" sz="1800" dirty="0">
                <a:solidFill>
                  <a:srgbClr val="33006F"/>
                </a:solidFill>
                <a:ea typeface="+mj-ea"/>
                <a:cs typeface="+mj-cs"/>
              </a:rPr>
            </a:br>
            <a:r>
              <a:rPr lang="en-US" sz="1800" b="1" dirty="0">
                <a:solidFill>
                  <a:srgbClr val="33006F"/>
                </a:solidFill>
                <a:ea typeface="+mj-ea"/>
                <a:cs typeface="+mj-cs"/>
              </a:rPr>
              <a:t>GIM 39: Closeout of Sponsored Programs</a:t>
            </a:r>
            <a:r>
              <a:rPr lang="en-US" sz="1800" dirty="0">
                <a:solidFill>
                  <a:srgbClr val="33006F"/>
                </a:solidFill>
                <a:ea typeface="+mj-ea"/>
                <a:cs typeface="+mj-cs"/>
              </a:rPr>
              <a:t/>
            </a:r>
            <a:br>
              <a:rPr lang="en-US" sz="1800" dirty="0">
                <a:solidFill>
                  <a:srgbClr val="33006F"/>
                </a:solidFill>
                <a:ea typeface="+mj-ea"/>
                <a:cs typeface="+mj-cs"/>
              </a:rPr>
            </a:br>
            <a:r>
              <a:rPr lang="en-US" sz="1700" u="sng" dirty="0">
                <a:solidFill>
                  <a:srgbClr val="33006F"/>
                </a:solidFill>
                <a:ea typeface="+mj-ea"/>
                <a:cs typeface="+mj-cs"/>
                <a:hlinkClick r:id="rId7"/>
              </a:rPr>
              <a:t>http://www.washington.edu/research/policies/gim-39-closeout-of-sponsored-programs</a:t>
            </a:r>
            <a:r>
              <a:rPr lang="en-US" sz="1700" u="sng" dirty="0" smtClean="0">
                <a:solidFill>
                  <a:srgbClr val="33006F"/>
                </a:solidFill>
                <a:ea typeface="+mj-ea"/>
                <a:cs typeface="+mj-cs"/>
                <a:hlinkClick r:id="rId7"/>
              </a:rPr>
              <a:t>/</a:t>
            </a:r>
            <a:endParaRPr lang="en-US" sz="1700" dirty="0"/>
          </a:p>
        </p:txBody>
      </p:sp>
      <p:sp>
        <p:nvSpPr>
          <p:cNvPr id="126" name="Shape 126"/>
          <p:cNvSpPr txBox="1">
            <a:spLocks noGrp="1"/>
          </p:cNvSpPr>
          <p:nvPr>
            <p:ph type="title"/>
          </p:nvPr>
        </p:nvSpPr>
        <p:spPr>
          <a:prstGeom prst="rect">
            <a:avLst/>
          </a:prstGeom>
          <a:noFill/>
          <a:ln>
            <a:noFill/>
          </a:ln>
        </p:spPr>
        <p:txBody>
          <a:bodyPr lIns="91425" tIns="45700" rIns="91425" bIns="45700" anchor="t" anchorCtr="0">
            <a:noAutofit/>
          </a:bodyPr>
          <a:lstStyle/>
          <a:p>
            <a:pPr algn="l"/>
            <a:r>
              <a:rPr lang="en-US" sz="4400" b="1" u="none" strike="noStrike" cap="none" dirty="0" smtClean="0">
                <a:solidFill>
                  <a:schemeClr val="dk1"/>
                </a:solidFill>
                <a:latin typeface="Open Sans" panose="020B0606030504020204" pitchFamily="34" charset="0"/>
                <a:sym typeface="Arial"/>
              </a:rPr>
              <a:t>RPPR Resources</a:t>
            </a:r>
            <a:endParaRPr lang="en-US" sz="1400" dirty="0">
              <a:solidFill>
                <a:schemeClr val="dk1"/>
              </a:solidFill>
              <a:sym typeface="Arial"/>
            </a:endParaRPr>
          </a:p>
        </p:txBody>
      </p:sp>
    </p:spTree>
    <p:extLst>
      <p:ext uri="{BB962C8B-B14F-4D97-AF65-F5344CB8AC3E}">
        <p14:creationId xmlns:p14="http://schemas.microsoft.com/office/powerpoint/2010/main" val="1159943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886200"/>
            <a:ext cx="3966013" cy="2628900"/>
          </a:xfrm>
          <a:prstGeom prst="rect">
            <a:avLst/>
          </a:prstGeom>
        </p:spPr>
      </p:pic>
      <p:sp>
        <p:nvSpPr>
          <p:cNvPr id="2" name="Title 1"/>
          <p:cNvSpPr>
            <a:spLocks noGrp="1"/>
          </p:cNvSpPr>
          <p:nvPr>
            <p:ph type="ctrTitle"/>
          </p:nvPr>
        </p:nvSpPr>
        <p:spPr/>
        <p:txBody>
          <a:bodyPr/>
          <a:lstStyle/>
          <a:p>
            <a:r>
              <a:rPr lang="en-US" cap="none" dirty="0" smtClean="0"/>
              <a:t>The Single IRB Policy</a:t>
            </a:r>
            <a:br>
              <a:rPr lang="en-US" cap="none" dirty="0" smtClean="0"/>
            </a:br>
            <a:r>
              <a:rPr lang="en-US" sz="2400" cap="none" dirty="0">
                <a:solidFill>
                  <a:schemeClr val="bg1"/>
                </a:solidFill>
              </a:rPr>
              <a:t>d</a:t>
            </a:r>
            <a:endParaRPr lang="en-US" sz="4800" cap="none" dirty="0">
              <a:solidFill>
                <a:schemeClr val="bg1"/>
              </a:solidFill>
            </a:endParaRPr>
          </a:p>
        </p:txBody>
      </p:sp>
      <p:sp>
        <p:nvSpPr>
          <p:cNvPr id="3" name="Subtitle 2"/>
          <p:cNvSpPr>
            <a:spLocks noGrp="1"/>
          </p:cNvSpPr>
          <p:nvPr>
            <p:ph type="subTitle" idx="1"/>
          </p:nvPr>
        </p:nvSpPr>
        <p:spPr/>
        <p:txBody>
          <a:bodyPr>
            <a:normAutofit fontScale="70000" lnSpcReduction="20000"/>
          </a:bodyPr>
          <a:lstStyle/>
          <a:p>
            <a:r>
              <a:rPr lang="en-US" dirty="0" smtClean="0"/>
              <a:t>Karen Moe, PhD</a:t>
            </a:r>
          </a:p>
          <a:p>
            <a:r>
              <a:rPr lang="en-US" dirty="0" smtClean="0"/>
              <a:t>Director, Human Subjects Division</a:t>
            </a:r>
          </a:p>
          <a:p>
            <a:r>
              <a:rPr lang="en-US" dirty="0" smtClean="0"/>
              <a:t>MRAM Meeting; May 11, 2017</a:t>
            </a:r>
          </a:p>
          <a:p>
            <a:endParaRPr lang="en-US" dirty="0"/>
          </a:p>
          <a:p>
            <a:r>
              <a:rPr lang="en-US" dirty="0" smtClean="0">
                <a:hlinkClick r:id="rId3"/>
              </a:rPr>
              <a:t>kemoe@uw.edu</a:t>
            </a:r>
            <a:endParaRPr lang="en-US" dirty="0" smtClean="0"/>
          </a:p>
          <a:p>
            <a:r>
              <a:rPr lang="en-US" dirty="0" smtClean="0">
                <a:hlinkClick r:id="rId4"/>
              </a:rPr>
              <a:t>hsdinfo@uw.edu</a:t>
            </a:r>
            <a:r>
              <a:rPr lang="en-US" dirty="0" smtClean="0"/>
              <a:t> </a:t>
            </a:r>
          </a:p>
        </p:txBody>
      </p:sp>
      <p:sp>
        <p:nvSpPr>
          <p:cNvPr id="5" name="Slide Number Placeholder 4"/>
          <p:cNvSpPr>
            <a:spLocks noGrp="1"/>
          </p:cNvSpPr>
          <p:nvPr>
            <p:ph type="sldNum" sz="quarter" idx="12"/>
          </p:nvPr>
        </p:nvSpPr>
        <p:spPr/>
        <p:txBody>
          <a:bodyPr/>
          <a:lstStyle/>
          <a:p>
            <a:fld id="{416E3278-1DBB-44AD-9CA3-DC0D0B11AE2C}" type="slidenum">
              <a:rPr lang="en-US" smtClean="0"/>
              <a:pPr/>
              <a:t>34</a:t>
            </a:fld>
            <a:endParaRPr lang="en-US" dirty="0"/>
          </a:p>
        </p:txBody>
      </p:sp>
    </p:spTree>
    <p:extLst>
      <p:ext uri="{BB962C8B-B14F-4D97-AF65-F5344CB8AC3E}">
        <p14:creationId xmlns:p14="http://schemas.microsoft.com/office/powerpoint/2010/main" val="3246730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pPr algn="ctr"/>
            <a:r>
              <a:rPr lang="en-US" dirty="0" smtClean="0">
                <a:solidFill>
                  <a:srgbClr val="3333CC"/>
                </a:solidFill>
              </a:rPr>
              <a:t>What is the Single IRB Policy?</a:t>
            </a:r>
            <a:endParaRPr lang="en-US" dirty="0">
              <a:solidFill>
                <a:srgbClr val="3333CC"/>
              </a:solidFill>
            </a:endParaRPr>
          </a:p>
        </p:txBody>
      </p:sp>
      <p:sp>
        <p:nvSpPr>
          <p:cNvPr id="3" name="Content Placeholder 2"/>
          <p:cNvSpPr>
            <a:spLocks noGrp="1"/>
          </p:cNvSpPr>
          <p:nvPr>
            <p:ph idx="1"/>
          </p:nvPr>
        </p:nvSpPr>
        <p:spPr>
          <a:xfrm>
            <a:off x="457200" y="1498779"/>
            <a:ext cx="8229600" cy="4876800"/>
          </a:xfrm>
        </p:spPr>
        <p:txBody>
          <a:bodyPr/>
          <a:lstStyle/>
          <a:p>
            <a:pPr marL="0" indent="0">
              <a:buNone/>
            </a:pPr>
            <a:endParaRPr lang="en-US" sz="1000" dirty="0" smtClean="0"/>
          </a:p>
          <a:p>
            <a:pPr marL="0" indent="0" algn="ctr">
              <a:buNone/>
            </a:pPr>
            <a:r>
              <a:rPr lang="en-US" sz="3200" dirty="0" smtClean="0"/>
              <a:t>Two complementary federal policies</a:t>
            </a:r>
          </a:p>
          <a:p>
            <a:pPr marL="0" indent="0" algn="ctr">
              <a:buNone/>
            </a:pPr>
            <a:endParaRPr lang="en-US" sz="1600" dirty="0" smtClean="0"/>
          </a:p>
          <a:p>
            <a:pPr marL="0" indent="0" algn="ctr">
              <a:buNone/>
            </a:pPr>
            <a:r>
              <a:rPr lang="en-US" sz="3200" u="sng" dirty="0" smtClean="0"/>
              <a:t>Require</a:t>
            </a:r>
            <a:r>
              <a:rPr lang="en-US" sz="3200" dirty="0" smtClean="0"/>
              <a:t> the institutions participating in certain kinds of studies to rely on the same (single) IRB</a:t>
            </a:r>
            <a:endParaRPr lang="en-US" sz="3200" dirty="0"/>
          </a:p>
        </p:txBody>
      </p:sp>
      <p:sp>
        <p:nvSpPr>
          <p:cNvPr id="5" name="Slide Number Placeholder 4"/>
          <p:cNvSpPr>
            <a:spLocks noGrp="1"/>
          </p:cNvSpPr>
          <p:nvPr>
            <p:ph type="sldNum" sz="quarter" idx="12"/>
          </p:nvPr>
        </p:nvSpPr>
        <p:spPr/>
        <p:txBody>
          <a:bodyPr/>
          <a:lstStyle/>
          <a:p>
            <a:fld id="{416E3278-1DBB-44AD-9CA3-DC0D0B11AE2C}" type="slidenum">
              <a:rPr lang="en-US" smtClean="0"/>
              <a:pPr/>
              <a:t>35</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0288" y="4038600"/>
            <a:ext cx="1831364" cy="2463620"/>
          </a:xfrm>
          <a:prstGeom prst="rect">
            <a:avLst/>
          </a:prstGeom>
        </p:spPr>
      </p:pic>
    </p:spTree>
    <p:extLst>
      <p:ext uri="{BB962C8B-B14F-4D97-AF65-F5344CB8AC3E}">
        <p14:creationId xmlns:p14="http://schemas.microsoft.com/office/powerpoint/2010/main" val="2443076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536" y="762000"/>
            <a:ext cx="8229600" cy="990600"/>
          </a:xfrm>
        </p:spPr>
        <p:txBody>
          <a:bodyPr>
            <a:normAutofit/>
          </a:bodyPr>
          <a:lstStyle/>
          <a:p>
            <a:pPr algn="ctr"/>
            <a:r>
              <a:rPr lang="en-US" dirty="0" smtClean="0"/>
              <a:t>IRB review for current clinical trials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7448273"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16E3278-1DBB-44AD-9CA3-DC0D0B11AE2C}" type="slidenum">
              <a:rPr lang="en-US" smtClean="0"/>
              <a:pPr/>
              <a:t>36</a:t>
            </a:fld>
            <a:endParaRPr lang="en-US" dirty="0"/>
          </a:p>
        </p:txBody>
      </p:sp>
    </p:spTree>
    <p:extLst>
      <p:ext uri="{BB962C8B-B14F-4D97-AF65-F5344CB8AC3E}">
        <p14:creationId xmlns:p14="http://schemas.microsoft.com/office/powerpoint/2010/main" val="1906341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t>
            </a:r>
            <a:r>
              <a:rPr lang="en-US" dirty="0" smtClean="0"/>
              <a:t>ingle IRB policy</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283209"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416E3278-1DBB-44AD-9CA3-DC0D0B11AE2C}" type="slidenum">
              <a:rPr lang="en-US" smtClean="0"/>
              <a:pPr/>
              <a:t>37</a:t>
            </a:fld>
            <a:endParaRPr lang="en-US" dirty="0"/>
          </a:p>
        </p:txBody>
      </p:sp>
    </p:spTree>
    <p:extLst>
      <p:ext uri="{BB962C8B-B14F-4D97-AF65-F5344CB8AC3E}">
        <p14:creationId xmlns:p14="http://schemas.microsoft.com/office/powerpoint/2010/main" val="600158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Faster overall startup time</a:t>
            </a:r>
          </a:p>
          <a:p>
            <a:pPr marL="0" indent="0">
              <a:buNone/>
            </a:pPr>
            <a:r>
              <a:rPr lang="en-US" sz="2800" dirty="0" smtClean="0"/>
              <a:t>More efficient</a:t>
            </a:r>
          </a:p>
          <a:p>
            <a:pPr marL="0" indent="0">
              <a:buNone/>
            </a:pPr>
            <a:r>
              <a:rPr lang="en-US" sz="2800" dirty="0" smtClean="0"/>
              <a:t>More consistent</a:t>
            </a:r>
            <a:endParaRPr lang="en-US" sz="2800" dirty="0"/>
          </a:p>
        </p:txBody>
      </p:sp>
      <p:sp>
        <p:nvSpPr>
          <p:cNvPr id="4" name="Slide Number Placeholder 3"/>
          <p:cNvSpPr>
            <a:spLocks noGrp="1"/>
          </p:cNvSpPr>
          <p:nvPr>
            <p:ph type="sldNum" sz="quarter" idx="12"/>
          </p:nvPr>
        </p:nvSpPr>
        <p:spPr/>
        <p:txBody>
          <a:bodyPr/>
          <a:lstStyle/>
          <a:p>
            <a:fld id="{416E3278-1DBB-44AD-9CA3-DC0D0B11AE2C}" type="slidenum">
              <a:rPr lang="en-US" smtClean="0"/>
              <a:pPr/>
              <a:t>38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581400"/>
            <a:ext cx="3810000" cy="2857500"/>
          </a:xfrm>
          <a:prstGeom prst="rect">
            <a:avLst/>
          </a:prstGeom>
        </p:spPr>
      </p:pic>
    </p:spTree>
    <p:extLst>
      <p:ext uri="{BB962C8B-B14F-4D97-AF65-F5344CB8AC3E}">
        <p14:creationId xmlns:p14="http://schemas.microsoft.com/office/powerpoint/2010/main" val="295150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Single IRB policy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8509009"/>
              </p:ext>
            </p:extLst>
          </p:nvPr>
        </p:nvGraphicFramePr>
        <p:xfrm>
          <a:off x="457200" y="1524000"/>
          <a:ext cx="8229600" cy="4480560"/>
        </p:xfrm>
        <a:graphic>
          <a:graphicData uri="http://schemas.openxmlformats.org/drawingml/2006/table">
            <a:tbl>
              <a:tblPr firstRow="1" bandRow="1">
                <a:tableStyleId>{5C22544A-7EE6-4342-B048-85BDC9FD1C3A}</a:tableStyleId>
              </a:tblPr>
              <a:tblGrid>
                <a:gridCol w="2286000"/>
                <a:gridCol w="2971800"/>
                <a:gridCol w="2971800"/>
              </a:tblGrid>
              <a:tr h="370840">
                <a:tc>
                  <a:txBody>
                    <a:bodyPr/>
                    <a:lstStyle/>
                    <a:p>
                      <a:endParaRPr lang="en-US" sz="2400" dirty="0"/>
                    </a:p>
                  </a:txBody>
                  <a:tcPr/>
                </a:tc>
                <a:tc>
                  <a:txBody>
                    <a:bodyPr/>
                    <a:lstStyle/>
                    <a:p>
                      <a:r>
                        <a:rPr lang="en-US" sz="2400" dirty="0" smtClean="0"/>
                        <a:t>NIH</a:t>
                      </a:r>
                      <a:endParaRPr lang="en-US" sz="2400" dirty="0"/>
                    </a:p>
                  </a:txBody>
                  <a:tcPr/>
                </a:tc>
                <a:tc>
                  <a:txBody>
                    <a:bodyPr/>
                    <a:lstStyle/>
                    <a:p>
                      <a:r>
                        <a:rPr lang="en-US" sz="2400" dirty="0" smtClean="0"/>
                        <a:t>Common</a:t>
                      </a:r>
                      <a:r>
                        <a:rPr lang="en-US" sz="2400" baseline="0" dirty="0" smtClean="0"/>
                        <a:t> Rule</a:t>
                      </a:r>
                      <a:endParaRPr lang="en-US" sz="2400" dirty="0"/>
                    </a:p>
                  </a:txBody>
                  <a:tcPr/>
                </a:tc>
              </a:tr>
              <a:tr h="370840">
                <a:tc>
                  <a:txBody>
                    <a:bodyPr/>
                    <a:lstStyle/>
                    <a:p>
                      <a:r>
                        <a:rPr lang="en-US" sz="2400" dirty="0" smtClean="0"/>
                        <a:t>Implementation</a:t>
                      </a:r>
                      <a:r>
                        <a:rPr lang="en-US" sz="2400" baseline="0" dirty="0" smtClean="0"/>
                        <a:t> date</a:t>
                      </a:r>
                      <a:endParaRPr lang="en-US" sz="2400" dirty="0"/>
                    </a:p>
                  </a:txBody>
                  <a:tcPr/>
                </a:tc>
                <a:tc>
                  <a:txBody>
                    <a:bodyPr/>
                    <a:lstStyle/>
                    <a:p>
                      <a:r>
                        <a:rPr lang="en-US" sz="2400" b="1" dirty="0" smtClean="0">
                          <a:solidFill>
                            <a:srgbClr val="C00000"/>
                          </a:solidFill>
                        </a:rPr>
                        <a:t>New</a:t>
                      </a:r>
                      <a:r>
                        <a:rPr lang="en-US" sz="2400" b="1" baseline="0" dirty="0" smtClean="0">
                          <a:solidFill>
                            <a:srgbClr val="C00000"/>
                          </a:solidFill>
                        </a:rPr>
                        <a:t> grants on or after Sept 25, 2017 </a:t>
                      </a:r>
                      <a:endParaRPr lang="en-US" sz="2400" b="1" dirty="0">
                        <a:solidFill>
                          <a:srgbClr val="C00000"/>
                        </a:solidFill>
                      </a:endParaRPr>
                    </a:p>
                  </a:txBody>
                  <a:tcPr/>
                </a:tc>
                <a:tc>
                  <a:txBody>
                    <a:bodyPr/>
                    <a:lstStyle/>
                    <a:p>
                      <a:r>
                        <a:rPr lang="en-US" sz="2400" dirty="0" smtClean="0"/>
                        <a:t>Jan 20,</a:t>
                      </a:r>
                      <a:r>
                        <a:rPr lang="en-US" sz="2400" baseline="0" dirty="0" smtClean="0"/>
                        <a:t> 2020</a:t>
                      </a:r>
                      <a:endParaRPr lang="en-US" sz="2400" dirty="0"/>
                    </a:p>
                  </a:txBody>
                  <a:tcPr/>
                </a:tc>
              </a:tr>
              <a:tr h="370840">
                <a:tc>
                  <a:txBody>
                    <a:bodyPr/>
                    <a:lstStyle/>
                    <a:p>
                      <a:r>
                        <a:rPr lang="en-US" sz="2400" dirty="0" smtClean="0"/>
                        <a:t>Applies to </a:t>
                      </a:r>
                      <a:endParaRPr lang="en-US" sz="2400" dirty="0"/>
                    </a:p>
                  </a:txBody>
                  <a:tcPr/>
                </a:tc>
                <a:tc>
                  <a:txBody>
                    <a:bodyPr/>
                    <a:lstStyle/>
                    <a:p>
                      <a:r>
                        <a:rPr lang="en-US" sz="2400" dirty="0" smtClean="0"/>
                        <a:t>NIH-funded multi-site clinical trials</a:t>
                      </a:r>
                      <a:endParaRPr lang="en-US" sz="2400" dirty="0"/>
                    </a:p>
                  </a:txBody>
                  <a:tcPr/>
                </a:tc>
                <a:tc>
                  <a:txBody>
                    <a:bodyPr/>
                    <a:lstStyle/>
                    <a:p>
                      <a:endParaRPr lang="en-US" sz="2400" dirty="0">
                        <a:solidFill>
                          <a:schemeClr val="bg1">
                            <a:lumMod val="65000"/>
                          </a:schemeClr>
                        </a:solidFill>
                      </a:endParaRPr>
                    </a:p>
                  </a:txBody>
                  <a:tcPr/>
                </a:tc>
              </a:tr>
              <a:tr h="370840">
                <a:tc>
                  <a:txBody>
                    <a:bodyPr/>
                    <a:lstStyle/>
                    <a:p>
                      <a:r>
                        <a:rPr lang="en-US" sz="2400" dirty="0" smtClean="0"/>
                        <a:t>Exceptions</a:t>
                      </a:r>
                      <a:endParaRPr lang="en-US" sz="2400" dirty="0"/>
                    </a:p>
                  </a:txBody>
                  <a:tcPr/>
                </a:tc>
                <a:tc>
                  <a:txBody>
                    <a:bodyPr/>
                    <a:lstStyle/>
                    <a:p>
                      <a:pPr marL="342900" indent="-342900">
                        <a:buFont typeface="Arial" panose="020B0604020202020204" pitchFamily="34" charset="0"/>
                        <a:buChar char="•"/>
                      </a:pPr>
                      <a:r>
                        <a:rPr lang="en-US" sz="2400" dirty="0" smtClean="0"/>
                        <a:t>Not international </a:t>
                      </a:r>
                    </a:p>
                    <a:p>
                      <a:pPr marL="342900" indent="-342900">
                        <a:buFont typeface="Arial" panose="020B0604020202020204" pitchFamily="34" charset="0"/>
                        <a:buChar char="•"/>
                      </a:pPr>
                      <a:r>
                        <a:rPr lang="en-US" sz="2400" dirty="0" smtClean="0"/>
                        <a:t>Not VA</a:t>
                      </a:r>
                    </a:p>
                    <a:p>
                      <a:pPr marL="342900" indent="-342900">
                        <a:buFont typeface="Arial" panose="020B0604020202020204" pitchFamily="34" charset="0"/>
                        <a:buChar char="•"/>
                      </a:pPr>
                      <a:r>
                        <a:rPr lang="en-US" sz="2400" dirty="0" smtClean="0"/>
                        <a:t>Not tribal</a:t>
                      </a:r>
                      <a:r>
                        <a:rPr lang="en-US" sz="2400" baseline="0" dirty="0" smtClean="0"/>
                        <a:t> involvement</a:t>
                      </a:r>
                      <a:endParaRPr lang="en-US" sz="2400" dirty="0"/>
                    </a:p>
                  </a:txBody>
                  <a:tcPr/>
                </a:tc>
                <a:tc>
                  <a:txBody>
                    <a:bodyPr/>
                    <a:lstStyle/>
                    <a:p>
                      <a:pPr marL="342900" indent="-342900">
                        <a:buFont typeface="Arial" panose="020B0604020202020204" pitchFamily="34" charset="0"/>
                        <a:buChar char="•"/>
                      </a:pPr>
                      <a:endParaRPr lang="en-US" sz="2400" dirty="0" smtClean="0">
                        <a:solidFill>
                          <a:schemeClr val="bg1">
                            <a:lumMod val="65000"/>
                          </a:schemeClr>
                        </a:solidFill>
                      </a:endParaRPr>
                    </a:p>
                  </a:txBody>
                  <a:tcPr/>
                </a:tc>
              </a:tr>
              <a:tr h="370840">
                <a:tc>
                  <a:txBody>
                    <a:bodyPr/>
                    <a:lstStyle/>
                    <a:p>
                      <a:r>
                        <a:rPr lang="en-US" sz="2400" dirty="0" smtClean="0"/>
                        <a:t>Affects current studies?</a:t>
                      </a:r>
                      <a:endParaRPr lang="en-US" sz="2400" dirty="0"/>
                    </a:p>
                  </a:txBody>
                  <a:tcPr/>
                </a:tc>
                <a:tc>
                  <a:txBody>
                    <a:bodyPr/>
                    <a:lstStyle/>
                    <a:p>
                      <a:pPr marL="0" indent="0">
                        <a:buFont typeface="Arial" panose="020B0604020202020204" pitchFamily="34" charset="0"/>
                        <a:buNone/>
                      </a:pPr>
                      <a:r>
                        <a:rPr lang="en-US" sz="2400" dirty="0" smtClean="0"/>
                        <a:t>No</a:t>
                      </a:r>
                      <a:endParaRPr lang="en-US" sz="2400" dirty="0"/>
                    </a:p>
                  </a:txBody>
                  <a:tcPr/>
                </a:tc>
                <a:tc>
                  <a:txBody>
                    <a:bodyPr/>
                    <a:lstStyle/>
                    <a:p>
                      <a:pPr marL="0" indent="0">
                        <a:buFont typeface="Arial" panose="020B0604020202020204" pitchFamily="34" charset="0"/>
                        <a:buNone/>
                      </a:pPr>
                      <a:endParaRPr lang="en-US" sz="2400" dirty="0" smtClean="0">
                        <a:solidFill>
                          <a:schemeClr val="bg1">
                            <a:lumMod val="65000"/>
                          </a:schemeClr>
                        </a:solidFill>
                      </a:endParaRPr>
                    </a:p>
                  </a:txBody>
                  <a:tcPr/>
                </a:tc>
              </a:tr>
            </a:tbl>
          </a:graphicData>
        </a:graphic>
      </p:graphicFrame>
      <p:sp>
        <p:nvSpPr>
          <p:cNvPr id="7" name="Slide Number Placeholder 6"/>
          <p:cNvSpPr>
            <a:spLocks noGrp="1"/>
          </p:cNvSpPr>
          <p:nvPr>
            <p:ph type="sldNum" sz="quarter" idx="12"/>
          </p:nvPr>
        </p:nvSpPr>
        <p:spPr/>
        <p:txBody>
          <a:bodyPr/>
          <a:lstStyle/>
          <a:p>
            <a:fld id="{416E3278-1DBB-44AD-9CA3-DC0D0B11AE2C}" type="slidenum">
              <a:rPr lang="en-US" smtClean="0"/>
              <a:pPr/>
              <a:t>39</a:t>
            </a:fld>
            <a:endParaRPr lang="en-US" dirty="0"/>
          </a:p>
        </p:txBody>
      </p:sp>
    </p:spTree>
    <p:extLst>
      <p:ext uri="{BB962C8B-B14F-4D97-AF65-F5344CB8AC3E}">
        <p14:creationId xmlns:p14="http://schemas.microsoft.com/office/powerpoint/2010/main" val="3736351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Arial" panose="020B0604020202020204" pitchFamily="34" charset="0"/>
                <a:cs typeface="Arial" panose="020B0604020202020204" pitchFamily="34" charset="0"/>
              </a:rPr>
              <a:t>THESE </a:t>
            </a:r>
            <a:r>
              <a:rPr lang="en-US" strike="sngStrike" dirty="0" smtClean="0">
                <a:latin typeface="Arial" panose="020B0604020202020204" pitchFamily="34" charset="0"/>
                <a:cs typeface="Arial" panose="020B0604020202020204" pitchFamily="34" charset="0"/>
              </a:rPr>
              <a:t>WERE</a:t>
            </a:r>
            <a:r>
              <a:rPr lang="en-US" dirty="0" smtClean="0">
                <a:latin typeface="Arial" panose="020B0604020202020204" pitchFamily="34" charset="0"/>
                <a:cs typeface="Arial" panose="020B0604020202020204" pitchFamily="34" charset="0"/>
              </a:rPr>
              <a:t> ARE OUR PARTNERS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1"/>
          </p:nvPr>
        </p:nvSpPr>
        <p:spPr/>
        <p:txBody>
          <a:bodyPr/>
          <a:lstStyle/>
          <a:p>
            <a:pPr marL="0" indent="0">
              <a:buNone/>
            </a:pPr>
            <a:r>
              <a:rPr lang="en-US" sz="2000" dirty="0" smtClean="0">
                <a:latin typeface="Arial" panose="020B0604020202020204" pitchFamily="34" charset="0"/>
                <a:cs typeface="Arial" panose="020B0604020202020204" pitchFamily="34" charset="0"/>
              </a:rPr>
              <a:t>Office of Research</a:t>
            </a:r>
          </a:p>
          <a:p>
            <a:pPr marL="0" indent="0">
              <a:buNone/>
            </a:pPr>
            <a:r>
              <a:rPr lang="en-US" sz="2000" dirty="0" smtClean="0">
                <a:latin typeface="Arial" panose="020B0604020202020204" pitchFamily="34" charset="0"/>
                <a:cs typeface="Arial" panose="020B0604020202020204" pitchFamily="34" charset="0"/>
              </a:rPr>
              <a:t>Office of Research Information Systems</a:t>
            </a:r>
            <a:endParaRPr lang="en-US"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Office of Sponsored Programs</a:t>
            </a:r>
          </a:p>
          <a:p>
            <a:pPr marL="0" indent="0">
              <a:buNone/>
            </a:pPr>
            <a:r>
              <a:rPr lang="en-US" sz="2000" dirty="0" smtClean="0">
                <a:latin typeface="Arial" panose="020B0604020202020204" pitchFamily="34" charset="0"/>
                <a:cs typeface="Arial" panose="020B0604020202020204" pitchFamily="34" charset="0"/>
              </a:rPr>
              <a:t>Human Subjects Division</a:t>
            </a:r>
          </a:p>
          <a:p>
            <a:pPr marL="0" indent="0">
              <a:buNone/>
            </a:pPr>
            <a:r>
              <a:rPr lang="en-US" sz="2000" dirty="0" smtClean="0">
                <a:latin typeface="Arial" panose="020B0604020202020204" pitchFamily="34" charset="0"/>
                <a:cs typeface="Arial" panose="020B0604020202020204" pitchFamily="34" charset="0"/>
              </a:rPr>
              <a:t>Grant and Contract Accounting</a:t>
            </a:r>
          </a:p>
          <a:p>
            <a:pPr marL="0" indent="0">
              <a:buNone/>
            </a:pPr>
            <a:r>
              <a:rPr lang="en-US" sz="2000" dirty="0" smtClean="0">
                <a:latin typeface="Arial" panose="020B0604020202020204" pitchFamily="34" charset="0"/>
                <a:cs typeface="Arial" panose="020B0604020202020204" pitchFamily="34" charset="0"/>
              </a:rPr>
              <a:t>Post Award Financial Compliance</a:t>
            </a:r>
          </a:p>
          <a:p>
            <a:pPr marL="0" indent="0">
              <a:buNone/>
            </a:pPr>
            <a:r>
              <a:rPr lang="en-US" sz="2000" dirty="0" smtClean="0">
                <a:latin typeface="Arial" panose="020B0604020202020204" pitchFamily="34" charset="0"/>
                <a:cs typeface="Arial" panose="020B0604020202020204" pitchFamily="34" charset="0"/>
              </a:rPr>
              <a:t>Management Accounting and Analysis</a:t>
            </a:r>
          </a:p>
          <a:p>
            <a:pPr marL="0" indent="0">
              <a:buNone/>
            </a:pPr>
            <a:r>
              <a:rPr lang="en-US" sz="2000" dirty="0" smtClean="0">
                <a:latin typeface="Arial" panose="020B0604020202020204" pitchFamily="34" charset="0"/>
                <a:cs typeface="Arial" panose="020B0604020202020204" pitchFamily="34" charset="0"/>
              </a:rPr>
              <a:t>Environmental Health and Safety</a:t>
            </a:r>
          </a:p>
          <a:p>
            <a:pPr marL="0" indent="0">
              <a:buNone/>
            </a:pPr>
            <a:r>
              <a:rPr lang="en-US" sz="2000" dirty="0" smtClean="0">
                <a:latin typeface="Arial" panose="020B0604020202020204" pitchFamily="34" charset="0"/>
                <a:cs typeface="Arial" panose="020B0604020202020204" pitchFamily="34" charset="0"/>
              </a:rPr>
              <a:t>Office of Animal Welfare</a:t>
            </a:r>
          </a:p>
          <a:p>
            <a:pPr marL="0" indent="0">
              <a:buNone/>
            </a:pPr>
            <a:r>
              <a:rPr lang="en-US" sz="2000" dirty="0" smtClean="0">
                <a:latin typeface="Arial" panose="020B0604020202020204" pitchFamily="34" charset="0"/>
                <a:cs typeface="Arial" panose="020B0604020202020204" pitchFamily="34" charset="0"/>
              </a:rPr>
              <a:t>UW Researchers</a:t>
            </a:r>
          </a:p>
          <a:p>
            <a:pPr marL="0" indent="0">
              <a:buNone/>
            </a:pPr>
            <a:r>
              <a:rPr lang="en-US" sz="2000" dirty="0" smtClean="0">
                <a:latin typeface="Arial" panose="020B0604020202020204" pitchFamily="34" charset="0"/>
                <a:cs typeface="Arial" panose="020B0604020202020204" pitchFamily="34" charset="0"/>
              </a:rPr>
              <a:t>UW Research Administrators</a:t>
            </a:r>
          </a:p>
          <a:p>
            <a:pPr marL="0" indent="0">
              <a:buNone/>
            </a:pPr>
            <a:r>
              <a:rPr lang="en-US" sz="2000" dirty="0" smtClean="0">
                <a:latin typeface="Arial" panose="020B0604020202020204" pitchFamily="34" charset="0"/>
                <a:cs typeface="Arial" panose="020B0604020202020204" pitchFamily="34" charset="0"/>
              </a:rPr>
              <a:t>University Marketing and Communications</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Text Placeholder 1"/>
          <p:cNvSpPr txBox="1">
            <a:spLocks/>
          </p:cNvSpPr>
          <p:nvPr/>
        </p:nvSpPr>
        <p:spPr>
          <a:xfrm>
            <a:off x="671758" y="6301355"/>
            <a:ext cx="7229368" cy="330868"/>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b="1" dirty="0" smtClean="0">
                <a:solidFill>
                  <a:srgbClr val="4B2E83"/>
                </a:solidFill>
                <a:latin typeface="Arial" panose="020B0604020202020204" pitchFamily="34" charset="0"/>
                <a:cs typeface="Arial" panose="020B0604020202020204" pitchFamily="34" charset="0"/>
              </a:rPr>
              <a:t>MRAM - Joe – Office of Research</a:t>
            </a:r>
          </a:p>
        </p:txBody>
      </p:sp>
    </p:spTree>
    <p:extLst>
      <p:ext uri="{BB962C8B-B14F-4D97-AF65-F5344CB8AC3E}">
        <p14:creationId xmlns:p14="http://schemas.microsoft.com/office/powerpoint/2010/main" val="1429162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normAutofit fontScale="90000"/>
          </a:bodyPr>
          <a:lstStyle/>
          <a:p>
            <a:pPr algn="ctr"/>
            <a:r>
              <a:rPr lang="en-US" b="1" dirty="0" smtClean="0">
                <a:solidFill>
                  <a:srgbClr val="C00000"/>
                </a:solidFill>
              </a:rPr>
              <a:t>Why are we talking about this now?</a:t>
            </a:r>
            <a:br>
              <a:rPr lang="en-US" b="1" dirty="0" smtClean="0">
                <a:solidFill>
                  <a:srgbClr val="C00000"/>
                </a:solidFill>
              </a:rPr>
            </a:br>
            <a:endParaRPr lang="en-US" dirty="0"/>
          </a:p>
        </p:txBody>
      </p:sp>
      <p:sp>
        <p:nvSpPr>
          <p:cNvPr id="3" name="Content Placeholder 2"/>
          <p:cNvSpPr>
            <a:spLocks noGrp="1"/>
          </p:cNvSpPr>
          <p:nvPr>
            <p:ph idx="1"/>
          </p:nvPr>
        </p:nvSpPr>
        <p:spPr>
          <a:xfrm>
            <a:off x="457200" y="1828800"/>
            <a:ext cx="8229600" cy="4648200"/>
          </a:xfrm>
        </p:spPr>
        <p:txBody>
          <a:bodyPr/>
          <a:lstStyle/>
          <a:p>
            <a:pPr marL="0" indent="0" algn="ctr">
              <a:buClrTx/>
              <a:buNone/>
            </a:pPr>
            <a:r>
              <a:rPr lang="en-US" sz="2800" dirty="0" smtClean="0"/>
              <a:t>The grants submitted to NIH this fall</a:t>
            </a:r>
          </a:p>
          <a:p>
            <a:pPr marL="0" indent="0" algn="ctr">
              <a:buClrTx/>
              <a:buNone/>
            </a:pPr>
            <a:r>
              <a:rPr lang="en-US" sz="2800" dirty="0" smtClean="0"/>
              <a:t>for multi-site clinical trials </a:t>
            </a:r>
            <a:r>
              <a:rPr lang="en-US" sz="2800" b="1" u="sng" dirty="0" smtClean="0"/>
              <a:t>must</a:t>
            </a:r>
            <a:r>
              <a:rPr lang="en-US" sz="2800" dirty="0" smtClean="0"/>
              <a:t> include</a:t>
            </a:r>
          </a:p>
          <a:p>
            <a:pPr marL="0" indent="0" algn="ctr">
              <a:buClrTx/>
              <a:buNone/>
            </a:pPr>
            <a:r>
              <a:rPr lang="en-US" sz="2800" dirty="0" smtClean="0"/>
              <a:t>specific single IRB information</a:t>
            </a:r>
          </a:p>
          <a:p>
            <a:pPr marL="0" indent="0" algn="ctr">
              <a:buClrTx/>
              <a:buNone/>
            </a:pPr>
            <a:r>
              <a:rPr lang="en-US" sz="2800" dirty="0" smtClean="0"/>
              <a:t>including </a:t>
            </a:r>
            <a:r>
              <a:rPr lang="en-US" sz="2800" b="1" dirty="0" smtClean="0">
                <a:solidFill>
                  <a:srgbClr val="C00000"/>
                </a:solidFill>
              </a:rPr>
              <a:t>budget information</a:t>
            </a:r>
            <a:r>
              <a:rPr lang="en-US" sz="2800" dirty="0" smtClean="0"/>
              <a:t>.</a:t>
            </a:r>
          </a:p>
        </p:txBody>
      </p:sp>
      <p:sp>
        <p:nvSpPr>
          <p:cNvPr id="4" name="Slide Number Placeholder 3"/>
          <p:cNvSpPr>
            <a:spLocks noGrp="1"/>
          </p:cNvSpPr>
          <p:nvPr>
            <p:ph type="sldNum" sz="quarter" idx="12"/>
          </p:nvPr>
        </p:nvSpPr>
        <p:spPr/>
        <p:txBody>
          <a:bodyPr/>
          <a:lstStyle/>
          <a:p>
            <a:fld id="{416E3278-1DBB-44AD-9CA3-DC0D0B11AE2C}" type="slidenum">
              <a:rPr lang="en-US" smtClean="0"/>
              <a:pPr/>
              <a:t>40</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4139697"/>
            <a:ext cx="2286000" cy="2286000"/>
          </a:xfrm>
          <a:prstGeom prst="rect">
            <a:avLst/>
          </a:prstGeom>
        </p:spPr>
      </p:pic>
    </p:spTree>
    <p:extLst>
      <p:ext uri="{BB962C8B-B14F-4D97-AF65-F5344CB8AC3E}">
        <p14:creationId xmlns:p14="http://schemas.microsoft.com/office/powerpoint/2010/main" val="2488964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Autofit/>
          </a:bodyPr>
          <a:lstStyle/>
          <a:p>
            <a:pPr algn="ctr"/>
            <a:r>
              <a:rPr lang="en-US" sz="3600" b="1" dirty="0" smtClean="0">
                <a:solidFill>
                  <a:schemeClr val="tx1"/>
                </a:solidFill>
              </a:rPr>
              <a:t>UW IRB as the single IRB?</a:t>
            </a:r>
            <a:endParaRPr lang="en-US" sz="3600" b="1" dirty="0">
              <a:solidFill>
                <a:schemeClr val="tx1"/>
              </a:solidFill>
            </a:endParaRPr>
          </a:p>
        </p:txBody>
      </p:sp>
      <p:sp>
        <p:nvSpPr>
          <p:cNvPr id="3" name="Content Placeholder 2"/>
          <p:cNvSpPr>
            <a:spLocks noGrp="1"/>
          </p:cNvSpPr>
          <p:nvPr>
            <p:ph idx="1"/>
          </p:nvPr>
        </p:nvSpPr>
        <p:spPr>
          <a:xfrm>
            <a:off x="457200" y="1828800"/>
            <a:ext cx="8229600" cy="4648200"/>
          </a:xfrm>
        </p:spPr>
        <p:txBody>
          <a:bodyPr>
            <a:normAutofit/>
          </a:bodyPr>
          <a:lstStyle/>
          <a:p>
            <a:pPr marL="0" indent="0">
              <a:buClrTx/>
              <a:buNone/>
            </a:pPr>
            <a:r>
              <a:rPr lang="en-US" sz="2800" b="1" dirty="0" smtClean="0">
                <a:solidFill>
                  <a:srgbClr val="C00000"/>
                </a:solidFill>
              </a:rPr>
              <a:t>UW IRB will not be the single IRB</a:t>
            </a:r>
          </a:p>
          <a:p>
            <a:pPr>
              <a:buClrTx/>
            </a:pPr>
            <a:r>
              <a:rPr lang="en-US" sz="2800" dirty="0" smtClean="0"/>
              <a:t>For the first 2 years of the single IRB policy </a:t>
            </a:r>
          </a:p>
          <a:p>
            <a:pPr>
              <a:buClrTx/>
            </a:pPr>
            <a:r>
              <a:rPr lang="en-US" sz="2800" dirty="0" smtClean="0"/>
              <a:t>Collect data re workload &amp; cost, then decide</a:t>
            </a:r>
          </a:p>
          <a:p>
            <a:pPr marL="0" indent="0">
              <a:buClrTx/>
              <a:buNone/>
            </a:pPr>
            <a:endParaRPr lang="en-US" sz="2800" dirty="0" smtClean="0"/>
          </a:p>
          <a:p>
            <a:pPr marL="0" indent="0" algn="ctr">
              <a:buNone/>
            </a:pPr>
            <a:endParaRPr lang="en-US" sz="2800" dirty="0" smtClean="0"/>
          </a:p>
          <a:p>
            <a:pPr marL="0" indent="0" algn="ctr">
              <a:buNone/>
            </a:pPr>
            <a:r>
              <a:rPr lang="en-US" sz="2800" dirty="0" smtClean="0"/>
              <a:t>HSD will work with the PI to select a large independent IRB (e.g., WIRB)</a:t>
            </a:r>
            <a:endParaRPr lang="en-US" sz="2800" dirty="0"/>
          </a:p>
        </p:txBody>
      </p:sp>
      <p:sp>
        <p:nvSpPr>
          <p:cNvPr id="4" name="Slide Number Placeholder 3"/>
          <p:cNvSpPr>
            <a:spLocks noGrp="1"/>
          </p:cNvSpPr>
          <p:nvPr>
            <p:ph type="sldNum" sz="quarter" idx="12"/>
          </p:nvPr>
        </p:nvSpPr>
        <p:spPr/>
        <p:txBody>
          <a:bodyPr/>
          <a:lstStyle/>
          <a:p>
            <a:fld id="{416E3278-1DBB-44AD-9CA3-DC0D0B11AE2C}" type="slidenum">
              <a:rPr lang="en-US" smtClean="0"/>
              <a:pPr/>
              <a:t>41</a:t>
            </a:fld>
            <a:endParaRPr lang="en-US" dirty="0"/>
          </a:p>
        </p:txBody>
      </p:sp>
      <p:cxnSp>
        <p:nvCxnSpPr>
          <p:cNvPr id="9" name="Straight Connector 8"/>
          <p:cNvCxnSpPr/>
          <p:nvPr/>
        </p:nvCxnSpPr>
        <p:spPr>
          <a:xfrm>
            <a:off x="457200" y="3962400"/>
            <a:ext cx="810006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58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pPr algn="ctr"/>
            <a:r>
              <a:rPr lang="en-US" b="1" dirty="0" smtClean="0">
                <a:solidFill>
                  <a:srgbClr val="C00000"/>
                </a:solidFill>
              </a:rPr>
              <a:t>Why?</a:t>
            </a:r>
            <a:endParaRPr lang="en-US" b="1" dirty="0">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5778631"/>
              </p:ext>
            </p:extLst>
          </p:nvPr>
        </p:nvGraphicFramePr>
        <p:xfrm>
          <a:off x="825374" y="1447800"/>
          <a:ext cx="7696200" cy="2590800"/>
        </p:xfrm>
        <a:graphic>
          <a:graphicData uri="http://schemas.openxmlformats.org/drawingml/2006/table">
            <a:tbl>
              <a:tblPr firstRow="1" bandRow="1">
                <a:tableStyleId>{5C22544A-7EE6-4342-B048-85BDC9FD1C3A}</a:tableStyleId>
              </a:tblPr>
              <a:tblGrid>
                <a:gridCol w="7696200"/>
              </a:tblGrid>
              <a:tr h="370840">
                <a:tc>
                  <a:txBody>
                    <a:bodyPr/>
                    <a:lstStyle/>
                    <a:p>
                      <a:r>
                        <a:rPr lang="en-US" sz="2800" dirty="0" smtClean="0"/>
                        <a:t>Advantages</a:t>
                      </a:r>
                      <a:r>
                        <a:rPr lang="en-US" sz="2800" baseline="0" dirty="0" smtClean="0"/>
                        <a:t> of large independent IRBs</a:t>
                      </a:r>
                      <a:endParaRPr lang="en-US" sz="2800" dirty="0"/>
                    </a:p>
                  </a:txBody>
                  <a:tcPr/>
                </a:tc>
              </a:tr>
              <a:tr h="370840">
                <a:tc>
                  <a:txBody>
                    <a:bodyPr/>
                    <a:lstStyle/>
                    <a:p>
                      <a:r>
                        <a:rPr lang="en-US" sz="2800" dirty="0" smtClean="0"/>
                        <a:t>Expertise (number &amp; type of IRB members)</a:t>
                      </a:r>
                      <a:endParaRPr lang="en-US" sz="2800" dirty="0"/>
                    </a:p>
                  </a:txBody>
                  <a:tcPr/>
                </a:tc>
              </a:tr>
              <a:tr h="370840">
                <a:tc>
                  <a:txBody>
                    <a:bodyPr/>
                    <a:lstStyle/>
                    <a:p>
                      <a:r>
                        <a:rPr lang="en-US" sz="2800" dirty="0" smtClean="0"/>
                        <a:t>Can quickly “scale up” for large studies </a:t>
                      </a:r>
                      <a:endParaRPr lang="en-US" sz="2800" dirty="0"/>
                    </a:p>
                  </a:txBody>
                  <a:tcPr/>
                </a:tc>
              </a:tr>
              <a:tr h="370840">
                <a:tc>
                  <a:txBody>
                    <a:bodyPr/>
                    <a:lstStyle/>
                    <a:p>
                      <a:r>
                        <a:rPr lang="en-US" sz="2800" dirty="0" smtClean="0"/>
                        <a:t>Faster</a:t>
                      </a:r>
                      <a:r>
                        <a:rPr lang="en-US" sz="2800" baseline="0" dirty="0" smtClean="0"/>
                        <a:t> t</a:t>
                      </a:r>
                      <a:r>
                        <a:rPr lang="en-US" sz="2800" dirty="0" smtClean="0"/>
                        <a:t>urnaround time</a:t>
                      </a:r>
                      <a:endParaRPr lang="en-US" sz="2800" dirty="0"/>
                    </a:p>
                  </a:txBody>
                  <a:tcPr/>
                </a:tc>
              </a:tr>
              <a:tr h="370840">
                <a:tc>
                  <a:txBody>
                    <a:bodyPr/>
                    <a:lstStyle/>
                    <a:p>
                      <a:r>
                        <a:rPr lang="en-US" sz="2800" dirty="0" smtClean="0"/>
                        <a:t>Our</a:t>
                      </a:r>
                      <a:r>
                        <a:rPr lang="en-US" sz="2800" baseline="0" dirty="0" smtClean="0"/>
                        <a:t> p</a:t>
                      </a:r>
                      <a:r>
                        <a:rPr lang="en-US" sz="2800" dirty="0" smtClean="0"/>
                        <a:t>eer institutions taking</a:t>
                      </a:r>
                      <a:r>
                        <a:rPr lang="en-US" sz="2800" baseline="0" dirty="0" smtClean="0"/>
                        <a:t> the same approach</a:t>
                      </a:r>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416E3278-1DBB-44AD-9CA3-DC0D0B11AE2C}" type="slidenum">
              <a:rPr lang="en-US" smtClean="0"/>
              <a:pPr/>
              <a:t>42</a:t>
            </a:fld>
            <a:endParaRPr lang="en-US" dirty="0"/>
          </a:p>
        </p:txBody>
      </p:sp>
      <p:sp>
        <p:nvSpPr>
          <p:cNvPr id="6" name="Rectangle 5"/>
          <p:cNvSpPr/>
          <p:nvPr/>
        </p:nvSpPr>
        <p:spPr>
          <a:xfrm>
            <a:off x="838200" y="4572000"/>
            <a:ext cx="5715000" cy="461665"/>
          </a:xfrm>
          <a:prstGeom prst="rect">
            <a:avLst/>
          </a:prstGeom>
        </p:spPr>
        <p:txBody>
          <a:bodyPr wrap="square">
            <a:spAutoFit/>
          </a:bodyPr>
          <a:lstStyle/>
          <a:p>
            <a:pPr defTabSz="914400"/>
            <a:r>
              <a:rPr lang="en-US" sz="2400" b="1" dirty="0">
                <a:solidFill>
                  <a:srgbClr val="3B8AFF"/>
                </a:solidFill>
              </a:rPr>
              <a:t>HSD staff will still be available to help</a:t>
            </a:r>
            <a:endParaRPr lang="en-US" sz="2400" dirty="0">
              <a:solidFill>
                <a:srgbClr val="3B8AFF"/>
              </a:solidFill>
            </a:endParaRPr>
          </a:p>
        </p:txBody>
      </p:sp>
      <p:pic>
        <p:nvPicPr>
          <p:cNvPr id="1027" name="Picture 3" descr="C:\Users\kemoe\Pictures\telephoning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209550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57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E3278-1DBB-44AD-9CA3-DC0D0B11AE2C}" type="slidenum">
              <a:rPr lang="en-US" smtClean="0"/>
              <a:pPr/>
              <a:t>43</a:t>
            </a:fld>
            <a:endParaRPr lang="en-US" dirty="0"/>
          </a:p>
        </p:txBody>
      </p:sp>
      <p:sp>
        <p:nvSpPr>
          <p:cNvPr id="3" name="Content Placeholder 2"/>
          <p:cNvSpPr>
            <a:spLocks noGrp="1"/>
          </p:cNvSpPr>
          <p:nvPr>
            <p:ph idx="4294967295"/>
          </p:nvPr>
        </p:nvSpPr>
        <p:spPr>
          <a:xfrm>
            <a:off x="399472" y="990600"/>
            <a:ext cx="8229600" cy="4876800"/>
          </a:xfrm>
        </p:spPr>
        <p:txBody>
          <a:bodyPr/>
          <a:lstStyle/>
          <a:p>
            <a:pPr marL="0" indent="0">
              <a:buNone/>
            </a:pPr>
            <a:endParaRPr lang="en-US" dirty="0" smtClean="0"/>
          </a:p>
          <a:p>
            <a:pPr marL="0" indent="0" algn="ctr">
              <a:buNone/>
            </a:pPr>
            <a:r>
              <a:rPr lang="en-US" sz="3600" b="1" dirty="0" smtClean="0"/>
              <a:t>Preparing a NIH grant application</a:t>
            </a:r>
          </a:p>
          <a:p>
            <a:pPr marL="0" indent="0" algn="ctr">
              <a:buNone/>
            </a:pPr>
            <a:r>
              <a:rPr lang="en-US" sz="3600" b="1" dirty="0" smtClean="0"/>
              <a:t>for a multi-site clinical trial</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3810000"/>
            <a:ext cx="3104035" cy="188699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006" y="3657600"/>
            <a:ext cx="2700526" cy="2348697"/>
          </a:xfrm>
          <a:prstGeom prst="rect">
            <a:avLst/>
          </a:prstGeom>
        </p:spPr>
      </p:pic>
    </p:spTree>
    <p:extLst>
      <p:ext uri="{BB962C8B-B14F-4D97-AF65-F5344CB8AC3E}">
        <p14:creationId xmlns:p14="http://schemas.microsoft.com/office/powerpoint/2010/main" val="2109707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685800"/>
          </a:xfrm>
        </p:spPr>
        <p:txBody>
          <a:bodyPr>
            <a:normAutofit/>
          </a:bodyPr>
          <a:lstStyle/>
          <a:p>
            <a:pPr algn="ctr"/>
            <a:r>
              <a:rPr lang="en-US" sz="3600" b="1" dirty="0" smtClean="0">
                <a:solidFill>
                  <a:srgbClr val="C00000"/>
                </a:solidFill>
              </a:rPr>
              <a:t>Basic steps: UW PI is Lead PI</a:t>
            </a:r>
            <a:endParaRPr lang="en-US" sz="3600" b="1" dirty="0">
              <a:solidFill>
                <a:srgbClr val="C00000"/>
              </a:solidFill>
            </a:endParaRPr>
          </a:p>
        </p:txBody>
      </p:sp>
      <p:sp>
        <p:nvSpPr>
          <p:cNvPr id="5" name="Text Placeholder 4"/>
          <p:cNvSpPr>
            <a:spLocks noGrp="1"/>
          </p:cNvSpPr>
          <p:nvPr>
            <p:ph type="body" idx="1"/>
          </p:nvPr>
        </p:nvSpPr>
        <p:spPr>
          <a:xfrm>
            <a:off x="457200" y="1295400"/>
            <a:ext cx="3931920" cy="639762"/>
          </a:xfrm>
        </p:spPr>
        <p:txBody>
          <a:bodyPr>
            <a:normAutofit/>
          </a:bodyPr>
          <a:lstStyle/>
          <a:p>
            <a:r>
              <a:rPr lang="en-US" sz="2800" b="1" dirty="0" smtClean="0">
                <a:solidFill>
                  <a:srgbClr val="0066FF"/>
                </a:solidFill>
              </a:rPr>
              <a:t>Grant preparation</a:t>
            </a:r>
            <a:endParaRPr lang="en-US" sz="2800" b="1" dirty="0">
              <a:solidFill>
                <a:srgbClr val="0066FF"/>
              </a:solidFill>
            </a:endParaRPr>
          </a:p>
        </p:txBody>
      </p:sp>
      <p:sp>
        <p:nvSpPr>
          <p:cNvPr id="6" name="Content Placeholder 5"/>
          <p:cNvSpPr>
            <a:spLocks noGrp="1"/>
          </p:cNvSpPr>
          <p:nvPr>
            <p:ph sz="half" idx="2"/>
          </p:nvPr>
        </p:nvSpPr>
        <p:spPr>
          <a:xfrm>
            <a:off x="457200" y="1981200"/>
            <a:ext cx="3931920" cy="4408488"/>
          </a:xfrm>
        </p:spPr>
        <p:txBody>
          <a:bodyPr>
            <a:normAutofit/>
          </a:bodyPr>
          <a:lstStyle/>
          <a:p>
            <a:pPr>
              <a:buClrTx/>
            </a:pPr>
            <a:r>
              <a:rPr lang="en-US" u="sng" dirty="0" smtClean="0"/>
              <a:t>Choose the IRB</a:t>
            </a:r>
            <a:r>
              <a:rPr lang="en-US" dirty="0" smtClean="0"/>
              <a:t> (with HSD)</a:t>
            </a:r>
            <a:endParaRPr lang="en-US" u="sng" dirty="0" smtClean="0"/>
          </a:p>
          <a:p>
            <a:pPr>
              <a:buClrTx/>
            </a:pPr>
            <a:r>
              <a:rPr lang="en-US" u="sng" dirty="0" smtClean="0"/>
              <a:t>HSD Letter of Suppo</a:t>
            </a:r>
            <a:r>
              <a:rPr lang="en-US" dirty="0" smtClean="0"/>
              <a:t>rt</a:t>
            </a:r>
          </a:p>
          <a:p>
            <a:pPr>
              <a:buClrTx/>
            </a:pPr>
            <a:r>
              <a:rPr lang="en-US" u="sng" dirty="0" smtClean="0"/>
              <a:t>Letter of Support</a:t>
            </a:r>
            <a:r>
              <a:rPr lang="en-US" dirty="0" smtClean="0"/>
              <a:t> for single IRB from participating sites</a:t>
            </a:r>
          </a:p>
          <a:p>
            <a:pPr>
              <a:buClrTx/>
            </a:pPr>
            <a:r>
              <a:rPr lang="en-US" u="sng" dirty="0" smtClean="0"/>
              <a:t>Personnel</a:t>
            </a:r>
            <a:r>
              <a:rPr lang="en-US" dirty="0" smtClean="0"/>
              <a:t>: IRB liaison</a:t>
            </a:r>
          </a:p>
          <a:p>
            <a:pPr>
              <a:buClrTx/>
            </a:pPr>
            <a:r>
              <a:rPr lang="en-US" u="sng" dirty="0" smtClean="0"/>
              <a:t>Budge</a:t>
            </a:r>
            <a:r>
              <a:rPr lang="en-US" dirty="0" smtClean="0"/>
              <a:t>t: IRB fees</a:t>
            </a:r>
          </a:p>
          <a:p>
            <a:pPr>
              <a:buClrTx/>
            </a:pPr>
            <a:r>
              <a:rPr lang="en-US" u="sng" dirty="0" smtClean="0"/>
              <a:t>Budget</a:t>
            </a:r>
            <a:r>
              <a:rPr lang="en-US" dirty="0" smtClean="0"/>
              <a:t>: IRB liaison</a:t>
            </a:r>
          </a:p>
        </p:txBody>
      </p:sp>
      <p:sp>
        <p:nvSpPr>
          <p:cNvPr id="7" name="Text Placeholder 6"/>
          <p:cNvSpPr>
            <a:spLocks noGrp="1"/>
          </p:cNvSpPr>
          <p:nvPr>
            <p:ph type="body" sz="quarter" idx="3"/>
          </p:nvPr>
        </p:nvSpPr>
        <p:spPr>
          <a:xfrm>
            <a:off x="4800600" y="1295400"/>
            <a:ext cx="3931920" cy="639762"/>
          </a:xfrm>
        </p:spPr>
        <p:txBody>
          <a:bodyPr>
            <a:normAutofit/>
          </a:bodyPr>
          <a:lstStyle/>
          <a:p>
            <a:r>
              <a:rPr lang="en-US" sz="2800" b="1" dirty="0" smtClean="0">
                <a:solidFill>
                  <a:srgbClr val="0066FF"/>
                </a:solidFill>
              </a:rPr>
              <a:t>Post-award</a:t>
            </a:r>
            <a:endParaRPr lang="en-US" sz="2800" b="1" dirty="0">
              <a:solidFill>
                <a:srgbClr val="0066FF"/>
              </a:solidFill>
            </a:endParaRPr>
          </a:p>
        </p:txBody>
      </p:sp>
      <p:sp>
        <p:nvSpPr>
          <p:cNvPr id="8" name="Content Placeholder 7"/>
          <p:cNvSpPr>
            <a:spLocks noGrp="1"/>
          </p:cNvSpPr>
          <p:nvPr>
            <p:ph sz="quarter" idx="4"/>
          </p:nvPr>
        </p:nvSpPr>
        <p:spPr>
          <a:xfrm>
            <a:off x="4754880" y="1981200"/>
            <a:ext cx="3931920" cy="4408488"/>
          </a:xfrm>
        </p:spPr>
        <p:txBody>
          <a:bodyPr/>
          <a:lstStyle/>
          <a:p>
            <a:pPr>
              <a:buClrTx/>
            </a:pPr>
            <a:r>
              <a:rPr lang="en-US" u="sng" dirty="0" smtClean="0"/>
              <a:t>IRB liaison</a:t>
            </a:r>
            <a:r>
              <a:rPr lang="en-US" dirty="0" smtClean="0"/>
              <a:t>:  identify/hire</a:t>
            </a:r>
          </a:p>
          <a:p>
            <a:pPr>
              <a:buClrTx/>
            </a:pPr>
            <a:r>
              <a:rPr lang="en-US" u="sng" dirty="0" smtClean="0"/>
              <a:t>Zipline</a:t>
            </a:r>
            <a:r>
              <a:rPr lang="en-US" dirty="0" smtClean="0"/>
              <a:t>: request to use external IRB</a:t>
            </a:r>
          </a:p>
          <a:p>
            <a:pPr>
              <a:buClrTx/>
            </a:pPr>
            <a:r>
              <a:rPr lang="en-US" u="sng" dirty="0" smtClean="0"/>
              <a:t>Reliance agreement</a:t>
            </a:r>
            <a:r>
              <a:rPr lang="en-US" dirty="0" smtClean="0"/>
              <a:t> between IRB &amp; sites</a:t>
            </a:r>
          </a:p>
          <a:p>
            <a:pPr>
              <a:buClrTx/>
            </a:pPr>
            <a:r>
              <a:rPr lang="en-US" u="sng" dirty="0" smtClean="0"/>
              <a:t>Generic protocol</a:t>
            </a:r>
            <a:r>
              <a:rPr lang="en-US" dirty="0" smtClean="0"/>
              <a:t>: IRB review</a:t>
            </a:r>
          </a:p>
          <a:p>
            <a:pPr>
              <a:buClrTx/>
            </a:pPr>
            <a:r>
              <a:rPr lang="en-US" u="sng" dirty="0" smtClean="0"/>
              <a:t>Each site</a:t>
            </a:r>
            <a:r>
              <a:rPr lang="en-US" dirty="0" smtClean="0"/>
              <a:t>: IRB review</a:t>
            </a:r>
          </a:p>
          <a:p>
            <a:pPr>
              <a:buClrTx/>
            </a:pPr>
            <a:endParaRPr lang="en-US" dirty="0" smtClean="0"/>
          </a:p>
          <a:p>
            <a:pPr>
              <a:buClrTx/>
            </a:pPr>
            <a:endParaRPr lang="en-US" dirty="0" smtClean="0"/>
          </a:p>
          <a:p>
            <a:pPr>
              <a:buClrTx/>
            </a:pPr>
            <a:endParaRPr lang="en-US" dirty="0"/>
          </a:p>
        </p:txBody>
      </p:sp>
      <p:sp>
        <p:nvSpPr>
          <p:cNvPr id="2" name="Slide Number Placeholder 1"/>
          <p:cNvSpPr>
            <a:spLocks noGrp="1"/>
          </p:cNvSpPr>
          <p:nvPr>
            <p:ph type="sldNum" sz="quarter" idx="12"/>
          </p:nvPr>
        </p:nvSpPr>
        <p:spPr/>
        <p:txBody>
          <a:bodyPr/>
          <a:lstStyle/>
          <a:p>
            <a:fld id="{416E3278-1DBB-44AD-9CA3-DC0D0B11AE2C}" type="slidenum">
              <a:rPr lang="en-US" smtClean="0"/>
              <a:pPr/>
              <a:t>44</a:t>
            </a:fld>
            <a:endParaRPr lang="en-US" dirty="0"/>
          </a:p>
        </p:txBody>
      </p:sp>
    </p:spTree>
    <p:extLst>
      <p:ext uri="{BB962C8B-B14F-4D97-AF65-F5344CB8AC3E}">
        <p14:creationId xmlns:p14="http://schemas.microsoft.com/office/powerpoint/2010/main" val="925053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ctr"/>
            <a:r>
              <a:rPr lang="en-US" sz="3600" b="1" dirty="0" smtClean="0">
                <a:solidFill>
                  <a:srgbClr val="C00000"/>
                </a:solidFill>
              </a:rPr>
              <a:t>Cost of the single IRB review</a:t>
            </a:r>
            <a:r>
              <a:rPr lang="en-US" sz="3600" dirty="0" smtClean="0"/>
              <a:t/>
            </a:r>
            <a:br>
              <a:rPr lang="en-US" sz="3600" dirty="0" smtClean="0"/>
            </a:br>
            <a:endParaRPr lang="en-US" sz="3200" dirty="0"/>
          </a:p>
        </p:txBody>
      </p:sp>
      <p:sp>
        <p:nvSpPr>
          <p:cNvPr id="3" name="Content Placeholder 2"/>
          <p:cNvSpPr>
            <a:spLocks noGrp="1"/>
          </p:cNvSpPr>
          <p:nvPr>
            <p:ph idx="1"/>
          </p:nvPr>
        </p:nvSpPr>
        <p:spPr>
          <a:xfrm>
            <a:off x="457200" y="3124200"/>
            <a:ext cx="8229600" cy="3352800"/>
          </a:xfrm>
        </p:spPr>
        <p:txBody>
          <a:bodyPr>
            <a:normAutofit/>
          </a:bodyPr>
          <a:lstStyle/>
          <a:p>
            <a:pPr>
              <a:buClrTx/>
            </a:pPr>
            <a:r>
              <a:rPr lang="en-US" dirty="0" smtClean="0"/>
              <a:t>It costs money </a:t>
            </a:r>
          </a:p>
          <a:p>
            <a:pPr>
              <a:buClrTx/>
            </a:pPr>
            <a:r>
              <a:rPr lang="en-US" dirty="0" smtClean="0"/>
              <a:t>The grant (lead site) must pay</a:t>
            </a:r>
          </a:p>
          <a:p>
            <a:pPr>
              <a:buClrTx/>
            </a:pPr>
            <a:r>
              <a:rPr lang="en-US" dirty="0" smtClean="0"/>
              <a:t>The cost is </a:t>
            </a:r>
            <a:r>
              <a:rPr lang="en-US" b="1" dirty="0" smtClean="0"/>
              <a:t>not</a:t>
            </a:r>
            <a:r>
              <a:rPr lang="en-US" dirty="0" smtClean="0"/>
              <a:t> included in indirect costs (F&amp;A)</a:t>
            </a:r>
          </a:p>
          <a:p>
            <a:pPr>
              <a:buClrTx/>
            </a:pPr>
            <a:r>
              <a:rPr lang="en-US" dirty="0" smtClean="0"/>
              <a:t>Must be included in grant budget</a:t>
            </a:r>
          </a:p>
          <a:p>
            <a:pPr marL="0" indent="0">
              <a:buClrTx/>
              <a:buNone/>
            </a:pPr>
            <a:endParaRPr lang="en-US" dirty="0">
              <a:solidFill>
                <a:schemeClr val="accent6">
                  <a:lumMod val="75000"/>
                </a:schemeClr>
              </a:solidFill>
            </a:endParaRPr>
          </a:p>
          <a:p>
            <a:pPr marL="0" indent="0" algn="ctr">
              <a:buClrTx/>
              <a:buNone/>
            </a:pPr>
            <a:r>
              <a:rPr lang="en-US" b="1" dirty="0" smtClean="0">
                <a:solidFill>
                  <a:srgbClr val="C00000"/>
                </a:solidFill>
              </a:rPr>
              <a:t>See two NIH guidance documents </a:t>
            </a:r>
          </a:p>
          <a:p>
            <a:pPr marL="0" indent="0" algn="ctr">
              <a:buClrTx/>
              <a:buNone/>
            </a:pPr>
            <a:r>
              <a:rPr lang="en-US" dirty="0" smtClean="0"/>
              <a:t>(links on HSD Single IRB webpage)</a:t>
            </a:r>
          </a:p>
          <a:p>
            <a:pPr marL="0" indent="0">
              <a:buClrTx/>
              <a:buNone/>
            </a:pPr>
            <a:endParaRPr lang="en-US" dirty="0" smtClean="0"/>
          </a:p>
          <a:p>
            <a:pPr>
              <a:buClrTx/>
            </a:pPr>
            <a:endParaRPr lang="en-US" dirty="0"/>
          </a:p>
        </p:txBody>
      </p:sp>
      <p:sp>
        <p:nvSpPr>
          <p:cNvPr id="4" name="Slide Number Placeholder 3"/>
          <p:cNvSpPr>
            <a:spLocks noGrp="1"/>
          </p:cNvSpPr>
          <p:nvPr>
            <p:ph type="sldNum" sz="quarter" idx="12"/>
          </p:nvPr>
        </p:nvSpPr>
        <p:spPr/>
        <p:txBody>
          <a:bodyPr/>
          <a:lstStyle/>
          <a:p>
            <a:fld id="{416E3278-1DBB-44AD-9CA3-DC0D0B11AE2C}" type="slidenum">
              <a:rPr lang="en-US" smtClean="0"/>
              <a:pPr/>
              <a:t>45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016" y="1219200"/>
            <a:ext cx="4048125" cy="1562100"/>
          </a:xfrm>
          <a:prstGeom prst="rect">
            <a:avLst/>
          </a:prstGeom>
        </p:spPr>
      </p:pic>
    </p:spTree>
    <p:extLst>
      <p:ext uri="{BB962C8B-B14F-4D97-AF65-F5344CB8AC3E}">
        <p14:creationId xmlns:p14="http://schemas.microsoft.com/office/powerpoint/2010/main" val="26937478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pPr algn="ctr"/>
            <a:r>
              <a:rPr lang="en-US" sz="3600" b="1" dirty="0" smtClean="0">
                <a:solidFill>
                  <a:schemeClr val="accent6">
                    <a:lumMod val="75000"/>
                  </a:schemeClr>
                </a:solidFill>
              </a:rPr>
              <a:t>HSD Single IRB webpage</a:t>
            </a:r>
            <a:endParaRPr lang="en-US" sz="3600"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416E3278-1DBB-44AD-9CA3-DC0D0B11AE2C}" type="slidenum">
              <a:rPr lang="en-US" smtClean="0"/>
              <a:pPr/>
              <a:t>46</a:t>
            </a:fld>
            <a:endParaRPr lang="en-US" dirty="0"/>
          </a:p>
        </p:txBody>
      </p:sp>
      <p:sp>
        <p:nvSpPr>
          <p:cNvPr id="5" name="Content Placeholder 4"/>
          <p:cNvSpPr>
            <a:spLocks noGrp="1"/>
          </p:cNvSpPr>
          <p:nvPr>
            <p:ph idx="1"/>
          </p:nvPr>
        </p:nvSpPr>
        <p:spPr>
          <a:xfrm>
            <a:off x="457200" y="2286000"/>
            <a:ext cx="8229600" cy="4191000"/>
          </a:xfrm>
        </p:spPr>
        <p:txBody>
          <a:bodyPr>
            <a:normAutofit/>
          </a:bodyPr>
          <a:lstStyle/>
          <a:p>
            <a:pPr marL="0" indent="0">
              <a:buClrTx/>
              <a:buNone/>
            </a:pPr>
            <a:endParaRPr lang="en-US" sz="2800" b="1" dirty="0" smtClean="0"/>
          </a:p>
          <a:p>
            <a:pPr marL="0" indent="0">
              <a:buClrTx/>
              <a:buNone/>
            </a:pPr>
            <a:endParaRPr lang="en-US" sz="2800" b="1" dirty="0"/>
          </a:p>
          <a:p>
            <a:pPr marL="0" indent="0">
              <a:buClrTx/>
              <a:buNone/>
            </a:pPr>
            <a:endParaRPr lang="en-US" sz="2800" b="1" dirty="0" smtClean="0"/>
          </a:p>
          <a:p>
            <a:pPr marL="0" indent="0">
              <a:buClrTx/>
              <a:buNone/>
            </a:pPr>
            <a:endParaRPr lang="en-US" sz="2800" b="1" dirty="0"/>
          </a:p>
          <a:p>
            <a:pPr marL="0" indent="0" algn="ctr">
              <a:buClrTx/>
              <a:buNone/>
            </a:pPr>
            <a:r>
              <a:rPr lang="en-US" sz="2800" b="1" dirty="0" smtClean="0"/>
              <a:t>Template Letter of Support</a:t>
            </a:r>
            <a:r>
              <a:rPr lang="en-US" sz="2800" dirty="0" smtClean="0"/>
              <a:t> for participating sites</a:t>
            </a:r>
          </a:p>
          <a:p>
            <a:pPr marL="0" indent="0" algn="ctr">
              <a:buClrTx/>
              <a:buNone/>
            </a:pPr>
            <a:r>
              <a:rPr lang="en-US" sz="2800" b="1" dirty="0"/>
              <a:t>I</a:t>
            </a:r>
            <a:r>
              <a:rPr lang="en-US" sz="2800" b="1" dirty="0" smtClean="0"/>
              <a:t>RB Liaison description &amp; cost</a:t>
            </a:r>
            <a:endParaRPr lang="en-US" sz="2800" dirty="0" smtClean="0"/>
          </a:p>
          <a:p>
            <a:pPr marL="0" indent="0" algn="ctr">
              <a:buClrTx/>
              <a:buNone/>
            </a:pPr>
            <a:r>
              <a:rPr lang="en-US" sz="2800" b="1" dirty="0" smtClean="0"/>
              <a:t>IRB review fees</a:t>
            </a:r>
            <a:r>
              <a:rPr lang="en-US" sz="2800" dirty="0" smtClean="0"/>
              <a:t>:  How to budget</a:t>
            </a:r>
          </a:p>
          <a:p>
            <a:pPr marL="0" indent="0" algn="ctr">
              <a:buClrTx/>
              <a:buNone/>
            </a:pPr>
            <a:r>
              <a:rPr lang="en-US" sz="2800" b="1" dirty="0" smtClean="0"/>
              <a:t>Links to NIH guidance </a:t>
            </a:r>
            <a:r>
              <a:rPr lang="en-US" sz="2800" dirty="0" smtClean="0"/>
              <a:t>about review fees</a:t>
            </a:r>
          </a:p>
          <a:p>
            <a:pPr marL="0" indent="0">
              <a:buNone/>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046" y="1295400"/>
            <a:ext cx="7010400" cy="285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9228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6E3278-1DBB-44AD-9CA3-DC0D0B11AE2C}" type="slidenum">
              <a:rPr lang="en-US" smtClean="0"/>
              <a:pPr/>
              <a:t>47</a:t>
            </a:fld>
            <a:endParaRPr lang="en-US" dirty="0"/>
          </a:p>
        </p:txBody>
      </p:sp>
      <p:pic>
        <p:nvPicPr>
          <p:cNvPr id="1026" name="Picture 2" descr="C:\Users\kemoe\Pictures\q and 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1797050"/>
            <a:ext cx="5930900" cy="326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770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92028" y="1640263"/>
            <a:ext cx="7929457" cy="1593130"/>
          </a:xfrm>
        </p:spPr>
        <p:txBody>
          <a:bodyPr>
            <a:normAutofit lnSpcReduction="10000"/>
          </a:bodyPr>
          <a:lstStyle/>
          <a:p>
            <a:r>
              <a:rPr lang="en-US" dirty="0" smtClean="0">
                <a:latin typeface="Arial" panose="020B0604020202020204" pitchFamily="34" charset="0"/>
                <a:cs typeface="Arial" panose="020B0604020202020204" pitchFamily="34" charset="0"/>
              </a:rPr>
              <a:t>Research Terms &amp; Conditions (RTCs)</a:t>
            </a:r>
          </a:p>
        </p:txBody>
      </p:sp>
      <p:sp>
        <p:nvSpPr>
          <p:cNvPr id="6" name="Text Placeholder 1"/>
          <p:cNvSpPr txBox="1">
            <a:spLocks/>
          </p:cNvSpPr>
          <p:nvPr/>
        </p:nvSpPr>
        <p:spPr>
          <a:xfrm>
            <a:off x="692029" y="4308049"/>
            <a:ext cx="6656731" cy="1812601"/>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dirty="0" smtClean="0">
                <a:solidFill>
                  <a:srgbClr val="FFFFFF"/>
                </a:solidFill>
                <a:latin typeface="Arial" panose="020B0604020202020204" pitchFamily="34" charset="0"/>
                <a:cs typeface="Arial" panose="020B0604020202020204" pitchFamily="34" charset="0"/>
              </a:rPr>
              <a:t>MRAM</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May 2017</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Andra Sawyer &amp; Jasmine Campbell</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Research Accounting and Analysis/Office of Sponsored Programs</a:t>
            </a:r>
          </a:p>
        </p:txBody>
      </p:sp>
    </p:spTree>
    <p:extLst>
      <p:ext uri="{BB962C8B-B14F-4D97-AF65-F5344CB8AC3E}">
        <p14:creationId xmlns:p14="http://schemas.microsoft.com/office/powerpoint/2010/main" val="15231516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Research Terms &amp; Conditions (RTCs)</a:t>
            </a:r>
            <a:endParaRPr lang="en-US" dirty="0"/>
          </a:p>
        </p:txBody>
      </p:sp>
      <p:sp>
        <p:nvSpPr>
          <p:cNvPr id="3" name="Text Placeholder 2"/>
          <p:cNvSpPr>
            <a:spLocks noGrp="1"/>
          </p:cNvSpPr>
          <p:nvPr>
            <p:ph type="body" sz="quarter" idx="11"/>
          </p:nvPr>
        </p:nvSpPr>
        <p:spPr/>
        <p:txBody>
          <a:bodyPr/>
          <a:lstStyle/>
          <a:p>
            <a:pPr>
              <a:buFont typeface="Arial" panose="020B0604020202020204" pitchFamily="34" charset="0"/>
              <a:buChar char="•"/>
            </a:pPr>
            <a:r>
              <a:rPr lang="en-US" dirty="0" smtClean="0"/>
              <a:t>Requirements for research awards; intent is to reduce administrative burden</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Practical Application:  Prior Approval Waiver</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Not all federal agencies use the RTCs</a:t>
            </a:r>
          </a:p>
          <a:p>
            <a:pPr lvl="1"/>
            <a:r>
              <a:rPr lang="en-US" dirty="0" smtClean="0"/>
              <a:t>Participating agencies have different implementation dates; review the Award for notification</a:t>
            </a:r>
          </a:p>
          <a:p>
            <a:pPr lvl="1"/>
            <a:r>
              <a:rPr lang="en-US" dirty="0" smtClean="0"/>
              <a:t>Applicable to all NIH awards</a:t>
            </a:r>
          </a:p>
          <a:p>
            <a:pPr marL="457200" lvl="1" indent="0">
              <a:buNone/>
            </a:pPr>
            <a:endParaRPr lang="en-US" dirty="0"/>
          </a:p>
        </p:txBody>
      </p:sp>
    </p:spTree>
    <p:extLst>
      <p:ext uri="{BB962C8B-B14F-4D97-AF65-F5344CB8AC3E}">
        <p14:creationId xmlns:p14="http://schemas.microsoft.com/office/powerpoint/2010/main" val="3182627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19163" y="1065744"/>
            <a:ext cx="6972300" cy="1593130"/>
          </a:xfrm>
        </p:spPr>
        <p:txBody>
          <a:bodyPr>
            <a:normAutofit/>
          </a:bodyPr>
          <a:lstStyle/>
          <a:p>
            <a:r>
              <a:rPr lang="en-US" i="1" dirty="0" smtClean="0">
                <a:latin typeface="Arial" panose="020B0604020202020204" pitchFamily="34" charset="0"/>
                <a:cs typeface="Arial" panose="020B0604020202020204" pitchFamily="34" charset="0"/>
                <a:hlinkClick r:id="rId2"/>
              </a:rPr>
              <a:t>research@uw.edu</a:t>
            </a:r>
            <a:r>
              <a:rPr lang="en-US" i="1"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p:txBody>
      </p:sp>
      <p:sp>
        <p:nvSpPr>
          <p:cNvPr id="6" name="Text Placeholder 1"/>
          <p:cNvSpPr txBox="1">
            <a:spLocks/>
          </p:cNvSpPr>
          <p:nvPr/>
        </p:nvSpPr>
        <p:spPr>
          <a:xfrm>
            <a:off x="692029" y="4308049"/>
            <a:ext cx="6656731" cy="1812601"/>
          </a:xfrm>
          <a:prstGeom prst="rect">
            <a:avLst/>
          </a:prstGeom>
        </p:spPr>
        <p:txBody>
          <a:bodyPr anchor="b">
            <a:noAutofit/>
          </a:bodyPr>
          <a:lstStyle>
            <a:lvl1pPr marL="0" indent="0" algn="l" defTabSz="457200" rtl="0" eaLnBrk="1" latinLnBrk="0" hangingPunct="1">
              <a:lnSpc>
                <a:spcPct val="100000"/>
              </a:lnSpc>
              <a:spcBef>
                <a:spcPct val="20000"/>
              </a:spcBef>
              <a:buFont typeface="Arial"/>
              <a:buNone/>
              <a:defRPr sz="5000" b="0" i="0" kern="1200" baseline="0">
                <a:solidFill>
                  <a:schemeClr val="accent3"/>
                </a:solidFill>
                <a:latin typeface="Encode Sans Normal Black"/>
                <a:ea typeface="+mn-ea"/>
                <a:cs typeface="Encode Sans Normal Black"/>
              </a:defRPr>
            </a:lvl1pPr>
            <a:lvl2pPr marL="457200" indent="0" algn="l" defTabSz="457200" rtl="0" eaLnBrk="1" latinLnBrk="0" hangingPunct="1">
              <a:spcBef>
                <a:spcPct val="20000"/>
              </a:spcBef>
              <a:buFont typeface="Arial"/>
              <a:buNone/>
              <a:defRPr sz="2800" b="0" i="0" kern="1200">
                <a:solidFill>
                  <a:srgbClr val="E8D3A2"/>
                </a:solidFill>
                <a:latin typeface="Encode Sans Normal Black"/>
                <a:ea typeface="+mn-ea"/>
                <a:cs typeface="Encode Sans Normal Black"/>
              </a:defRPr>
            </a:lvl2pPr>
            <a:lvl3pPr marL="914400" indent="0" algn="l" defTabSz="457200" rtl="0" eaLnBrk="1" latinLnBrk="0" hangingPunct="1">
              <a:spcBef>
                <a:spcPct val="20000"/>
              </a:spcBef>
              <a:buFont typeface="Arial"/>
              <a:buNone/>
              <a:defRPr sz="2400" b="0" i="0" kern="1200">
                <a:solidFill>
                  <a:srgbClr val="E8D3A2"/>
                </a:solidFill>
                <a:latin typeface="Encode Sans Normal Black"/>
                <a:ea typeface="+mn-ea"/>
                <a:cs typeface="Encode Sans Normal Black"/>
              </a:defRPr>
            </a:lvl3pPr>
            <a:lvl4pPr marL="13716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4pPr>
            <a:lvl5pPr marL="1828800" indent="0" algn="l" defTabSz="457200" rtl="0" eaLnBrk="1" latinLnBrk="0" hangingPunct="1">
              <a:spcBef>
                <a:spcPct val="20000"/>
              </a:spcBef>
              <a:buFont typeface="Arial"/>
              <a:buNone/>
              <a:defRPr sz="2000" b="0" i="0" kern="1200">
                <a:solidFill>
                  <a:srgbClr val="E8D3A2"/>
                </a:solidFill>
                <a:latin typeface="Encode Sans Normal Black"/>
                <a:ea typeface="+mn-ea"/>
                <a:cs typeface="Encode Sans Normal Bl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000" dirty="0" smtClean="0">
                <a:solidFill>
                  <a:srgbClr val="FFFFFF"/>
                </a:solidFill>
                <a:latin typeface="Arial" panose="020B0604020202020204" pitchFamily="34" charset="0"/>
                <a:cs typeface="Arial" panose="020B0604020202020204" pitchFamily="34" charset="0"/>
              </a:rPr>
              <a:t>MRAM</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May 11, 2017</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Joe Giffels</a:t>
            </a:r>
          </a:p>
          <a:p>
            <a:pPr>
              <a:lnSpc>
                <a:spcPct val="150000"/>
              </a:lnSpc>
            </a:pPr>
            <a:r>
              <a:rPr lang="en-US" sz="1600" dirty="0" smtClean="0">
                <a:solidFill>
                  <a:srgbClr val="FFFFFF"/>
                </a:solidFill>
                <a:latin typeface="Arial" panose="020B0604020202020204" pitchFamily="34" charset="0"/>
                <a:cs typeface="Arial" panose="020B0604020202020204" pitchFamily="34" charset="0"/>
              </a:rPr>
              <a:t>Office of Research</a:t>
            </a:r>
          </a:p>
        </p:txBody>
      </p:sp>
    </p:spTree>
    <p:extLst>
      <p:ext uri="{BB962C8B-B14F-4D97-AF65-F5344CB8AC3E}">
        <p14:creationId xmlns:p14="http://schemas.microsoft.com/office/powerpoint/2010/main" val="1548677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RTC Prior Approval Matrix - Sample </a:t>
            </a:r>
            <a:endParaRPr lang="en-US" dirty="0"/>
          </a:p>
        </p:txBody>
      </p:sp>
      <p:pic>
        <p:nvPicPr>
          <p:cNvPr id="6" name="Chart Placeholder 5"/>
          <p:cNvPicPr>
            <a:picLocks noGrp="1" noChangeAspect="1"/>
          </p:cNvPicPr>
          <p:nvPr>
            <p:ph type="chart" sz="quarter" idx="12"/>
          </p:nvPr>
        </p:nvPicPr>
        <p:blipFill>
          <a:blip r:embed="rId3"/>
          <a:stretch>
            <a:fillRect/>
          </a:stretch>
        </p:blipFill>
        <p:spPr>
          <a:xfrm>
            <a:off x="671757" y="1873927"/>
            <a:ext cx="8021637" cy="2329095"/>
          </a:xfrm>
          <a:prstGeom prst="rect">
            <a:avLst/>
          </a:prstGeom>
        </p:spPr>
      </p:pic>
    </p:spTree>
    <p:extLst>
      <p:ext uri="{BB962C8B-B14F-4D97-AF65-F5344CB8AC3E}">
        <p14:creationId xmlns:p14="http://schemas.microsoft.com/office/powerpoint/2010/main" val="5012206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RTC Information Location</a:t>
            </a:r>
            <a:endParaRPr lang="en-US" dirty="0"/>
          </a:p>
        </p:txBody>
      </p:sp>
      <p:sp>
        <p:nvSpPr>
          <p:cNvPr id="3" name="Text Placeholder 2"/>
          <p:cNvSpPr>
            <a:spLocks noGrp="1"/>
          </p:cNvSpPr>
          <p:nvPr>
            <p:ph type="body" sz="quarter" idx="11"/>
          </p:nvPr>
        </p:nvSpPr>
        <p:spPr/>
        <p:txBody>
          <a:bodyPr/>
          <a:lstStyle/>
          <a:p>
            <a:pPr>
              <a:buFont typeface="Arial" panose="020B0604020202020204" pitchFamily="34" charset="0"/>
              <a:buChar char="•"/>
            </a:pPr>
            <a:r>
              <a:rPr lang="en-US" dirty="0" smtClean="0"/>
              <a:t>RTCs are issued by NSF, info on the NSF website:</a:t>
            </a:r>
          </a:p>
          <a:p>
            <a:pPr marL="0" indent="0">
              <a:buNone/>
            </a:pPr>
            <a:r>
              <a:rPr lang="en-US" dirty="0">
                <a:hlinkClick r:id="rId3"/>
              </a:rPr>
              <a:t>https://</a:t>
            </a:r>
            <a:r>
              <a:rPr lang="en-US" dirty="0" smtClean="0">
                <a:hlinkClick r:id="rId3"/>
              </a:rPr>
              <a:t>www.nsf.gov/awards/managing/rtc.jsp</a:t>
            </a:r>
            <a:endParaRPr lang="en-US" dirty="0" smtClean="0"/>
          </a:p>
          <a:p>
            <a:pPr marL="0" indent="0">
              <a:buNone/>
            </a:pPr>
            <a:endParaRPr lang="en-US" dirty="0"/>
          </a:p>
          <a:p>
            <a:pPr>
              <a:buFont typeface="Arial" panose="020B0604020202020204" pitchFamily="34" charset="0"/>
              <a:buChar char="•"/>
            </a:pPr>
            <a:r>
              <a:rPr lang="en-US" dirty="0"/>
              <a:t>UW information: </a:t>
            </a:r>
          </a:p>
          <a:p>
            <a:pPr marL="0" indent="0">
              <a:buNone/>
            </a:pPr>
            <a:r>
              <a:rPr lang="en-US" dirty="0"/>
              <a:t>PAFC: description, re-formatted prior approval </a:t>
            </a:r>
            <a:r>
              <a:rPr lang="en-US" dirty="0" smtClean="0"/>
              <a:t>matrix:</a:t>
            </a:r>
            <a:endParaRPr lang="en-US" dirty="0"/>
          </a:p>
          <a:p>
            <a:pPr marL="0" indent="0">
              <a:buNone/>
            </a:pPr>
            <a:r>
              <a:rPr lang="en-US" dirty="0">
                <a:hlinkClick r:id="rId4"/>
              </a:rPr>
              <a:t>http://f2.washington.edu/fm/pafc/research-terms-and-conditions-rtcs</a:t>
            </a:r>
            <a:endParaRPr lang="en-US" dirty="0"/>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5290768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RTC Information Location (</a:t>
            </a:r>
            <a:r>
              <a:rPr lang="en-US" dirty="0" err="1" smtClean="0"/>
              <a:t>con’t</a:t>
            </a:r>
            <a:r>
              <a:rPr lang="en-US" dirty="0" smtClean="0"/>
              <a:t>)</a:t>
            </a:r>
            <a:endParaRPr lang="en-US" dirty="0"/>
          </a:p>
        </p:txBody>
      </p:sp>
      <p:sp>
        <p:nvSpPr>
          <p:cNvPr id="3" name="Text Placeholder 2"/>
          <p:cNvSpPr>
            <a:spLocks noGrp="1"/>
          </p:cNvSpPr>
          <p:nvPr>
            <p:ph type="body" sz="quarter" idx="11"/>
          </p:nvPr>
        </p:nvSpPr>
        <p:spPr/>
        <p:txBody>
          <a:bodyPr/>
          <a:lstStyle/>
          <a:p>
            <a:pPr marL="0" indent="0">
              <a:buNone/>
            </a:pPr>
            <a:r>
              <a:rPr lang="en-US" dirty="0" smtClean="0"/>
              <a:t>OSP: linked in the sponsors that </a:t>
            </a:r>
            <a:r>
              <a:rPr lang="en-US" dirty="0"/>
              <a:t>have implemented (currently NSF</a:t>
            </a:r>
            <a:r>
              <a:rPr lang="en-US" dirty="0" smtClean="0"/>
              <a:t>, NIH, and DoE):</a:t>
            </a:r>
          </a:p>
          <a:p>
            <a:pPr marL="0" indent="0">
              <a:buNone/>
            </a:pPr>
            <a:endParaRPr lang="en-US" dirty="0" smtClean="0"/>
          </a:p>
          <a:p>
            <a:pPr marL="0" indent="0">
              <a:buNone/>
            </a:pPr>
            <a:r>
              <a:rPr lang="en-US" dirty="0">
                <a:hlinkClick r:id="rId3"/>
              </a:rPr>
              <a:t>https://www.washington.edu/research/myresearch-lifecycle/plan-and-propose/sponsor-requirements/federal/ </a:t>
            </a:r>
            <a:endParaRPr lang="en-US" dirty="0" smtClean="0">
              <a:solidFill>
                <a:srgbClr val="FF0000"/>
              </a:solidFill>
            </a:endParaRPr>
          </a:p>
          <a:p>
            <a:pPr marL="0" indent="0">
              <a:buNone/>
            </a:pPr>
            <a:endParaRPr lang="en-US" dirty="0" smtClean="0"/>
          </a:p>
        </p:txBody>
      </p:sp>
    </p:spTree>
    <p:extLst>
      <p:ext uri="{BB962C8B-B14F-4D97-AF65-F5344CB8AC3E}">
        <p14:creationId xmlns:p14="http://schemas.microsoft.com/office/powerpoint/2010/main" val="30894604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71757" y="371510"/>
            <a:ext cx="8184662" cy="594648"/>
          </a:xfrm>
        </p:spPr>
        <p:txBody>
          <a:bodyPr>
            <a:normAutofit fontScale="92500"/>
          </a:bodyPr>
          <a:lstStyle/>
          <a:p>
            <a:r>
              <a:rPr lang="en-US" dirty="0" smtClean="0"/>
              <a:t>RTCs in the Federal Regulation Hierarchy</a:t>
            </a:r>
            <a:endParaRPr lang="en-US" dirty="0"/>
          </a:p>
        </p:txBody>
      </p:sp>
      <p:pic>
        <p:nvPicPr>
          <p:cNvPr id="6" name="Chart Placeholder 5"/>
          <p:cNvPicPr>
            <a:picLocks noGrp="1" noChangeAspect="1"/>
          </p:cNvPicPr>
          <p:nvPr>
            <p:ph type="chart" sz="quarter" idx="12"/>
          </p:nvPr>
        </p:nvPicPr>
        <p:blipFill>
          <a:blip r:embed="rId3"/>
          <a:stretch>
            <a:fillRect/>
          </a:stretch>
        </p:blipFill>
        <p:spPr>
          <a:xfrm>
            <a:off x="543905" y="1164566"/>
            <a:ext cx="7598607" cy="5004459"/>
          </a:xfrm>
          <a:prstGeom prst="rect">
            <a:avLst/>
          </a:prstGeom>
        </p:spPr>
      </p:pic>
    </p:spTree>
    <p:extLst>
      <p:ext uri="{BB962C8B-B14F-4D97-AF65-F5344CB8AC3E}">
        <p14:creationId xmlns:p14="http://schemas.microsoft.com/office/powerpoint/2010/main" val="11807261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RTC Example:  NIH &amp; Carry Forward</a:t>
            </a:r>
          </a:p>
          <a:p>
            <a:endParaRPr lang="en-US" dirty="0"/>
          </a:p>
        </p:txBody>
      </p:sp>
      <p:pic>
        <p:nvPicPr>
          <p:cNvPr id="7" name="Chart Placeholder 6"/>
          <p:cNvPicPr>
            <a:picLocks noGrp="1" noChangeAspect="1"/>
          </p:cNvPicPr>
          <p:nvPr>
            <p:ph type="chart" sz="quarter" idx="12"/>
          </p:nvPr>
        </p:nvPicPr>
        <p:blipFill>
          <a:blip r:embed="rId3"/>
          <a:stretch>
            <a:fillRect/>
          </a:stretch>
        </p:blipFill>
        <p:spPr>
          <a:xfrm>
            <a:off x="671757" y="1045966"/>
            <a:ext cx="7235995" cy="5123059"/>
          </a:xfrm>
          <a:prstGeom prst="rect">
            <a:avLst/>
          </a:prstGeom>
        </p:spPr>
      </p:pic>
    </p:spTree>
    <p:extLst>
      <p:ext uri="{BB962C8B-B14F-4D97-AF65-F5344CB8AC3E}">
        <p14:creationId xmlns:p14="http://schemas.microsoft.com/office/powerpoint/2010/main" val="1605846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herry blossoms on the UW Quad. Photo by Katherine B. Turner/ UW"/>
          <p:cNvPicPr>
            <a:picLocks noChangeAspect="1" noChangeArrowheads="1"/>
          </p:cNvPicPr>
          <p:nvPr/>
        </p:nvPicPr>
        <p:blipFill rotWithShape="1">
          <a:blip r:embed="rId3">
            <a:extLst>
              <a:ext uri="{28A0092B-C50C-407E-A947-70E740481C1C}">
                <a14:useLocalDpi xmlns:a14="http://schemas.microsoft.com/office/drawing/2010/main" val="0"/>
              </a:ext>
            </a:extLst>
          </a:blip>
          <a:srcRect t="56285" b="21976"/>
          <a:stretch/>
        </p:blipFill>
        <p:spPr bwMode="auto">
          <a:xfrm>
            <a:off x="0" y="5532418"/>
            <a:ext cx="9144000" cy="13255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53525" cy="108367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TextBox 5"/>
          <p:cNvSpPr txBox="1"/>
          <p:nvPr/>
        </p:nvSpPr>
        <p:spPr>
          <a:xfrm>
            <a:off x="548963" y="345013"/>
            <a:ext cx="5470972" cy="615553"/>
          </a:xfrm>
          <a:prstGeom prst="rect">
            <a:avLst/>
          </a:prstGeom>
          <a:noFill/>
        </p:spPr>
        <p:txBody>
          <a:bodyPr wrap="square" lIns="0" tIns="0" rIns="0" bIns="0" rtlCol="0">
            <a:spAutoFit/>
          </a:bodyPr>
          <a:lstStyle/>
          <a:p>
            <a:pPr defTabSz="914400"/>
            <a:r>
              <a:rPr lang="en-US" sz="2000" b="1" dirty="0" smtClean="0">
                <a:solidFill>
                  <a:prstClr val="white"/>
                </a:solidFill>
                <a:latin typeface="Encode Sans Normal" panose="02000000000000000000" pitchFamily="2" charset="0"/>
              </a:rPr>
              <a:t>UPCOMING COURSES IN </a:t>
            </a:r>
          </a:p>
          <a:p>
            <a:pPr defTabSz="914400"/>
            <a:r>
              <a:rPr lang="en-US" sz="2000" b="1" dirty="0" smtClean="0">
                <a:solidFill>
                  <a:prstClr val="white"/>
                </a:solidFill>
                <a:latin typeface="Encode Sans Normal" panose="02000000000000000000" pitchFamily="2" charset="0"/>
              </a:rPr>
              <a:t>RESEARCH ADMINISTRATION</a:t>
            </a:r>
            <a:endParaRPr lang="en-US" sz="2000" b="1" dirty="0">
              <a:solidFill>
                <a:prstClr val="white"/>
              </a:solidFill>
              <a:latin typeface="Encode Sans Normal" panose="02000000000000000000" pitchFamily="2"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5980" y="5943601"/>
            <a:ext cx="1358020" cy="914400"/>
          </a:xfrm>
          <a:prstGeom prst="rect">
            <a:avLst/>
          </a:prstGeom>
        </p:spPr>
      </p:pic>
      <p:grpSp>
        <p:nvGrpSpPr>
          <p:cNvPr id="24" name="Group 23"/>
          <p:cNvGrpSpPr/>
          <p:nvPr/>
        </p:nvGrpSpPr>
        <p:grpSpPr>
          <a:xfrm>
            <a:off x="1137225" y="2882443"/>
            <a:ext cx="6454140" cy="307777"/>
            <a:chOff x="0" y="1401986"/>
            <a:chExt cx="5334000" cy="307777"/>
          </a:xfrm>
        </p:grpSpPr>
        <p:sp>
          <p:nvSpPr>
            <p:cNvPr id="40" name="TextBox 39"/>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pPr defTabSz="914400"/>
              <a:endParaRPr lang="en-US" dirty="0">
                <a:solidFill>
                  <a:prstClr val="black">
                    <a:lumMod val="65000"/>
                    <a:lumOff val="35000"/>
                  </a:prstClr>
                </a:solidFill>
              </a:endParaRPr>
            </a:p>
          </p:txBody>
        </p:sp>
        <p:sp>
          <p:nvSpPr>
            <p:cNvPr id="41" name="TextBox 40"/>
            <p:cNvSpPr txBox="1"/>
            <p:nvPr/>
          </p:nvSpPr>
          <p:spPr>
            <a:xfrm>
              <a:off x="838200" y="1401986"/>
              <a:ext cx="4495800" cy="307777"/>
            </a:xfrm>
            <a:prstGeom prst="rect">
              <a:avLst/>
            </a:prstGeom>
            <a:noFill/>
          </p:spPr>
          <p:txBody>
            <a:bodyPr wrap="square" lIns="0" rIns="0" rtlCol="0">
              <a:spAutoFit/>
            </a:bodyPr>
            <a:lstStyle/>
            <a:p>
              <a:pPr defTabSz="914400"/>
              <a:endParaRPr lang="en-US" sz="1400" dirty="0" smtClean="0">
                <a:solidFill>
                  <a:srgbClr val="8064A2">
                    <a:lumMod val="75000"/>
                  </a:srgbClr>
                </a:solidFill>
              </a:endParaRPr>
            </a:p>
          </p:txBody>
        </p:sp>
      </p:grpSp>
      <p:sp>
        <p:nvSpPr>
          <p:cNvPr id="3" name="TextBox 2"/>
          <p:cNvSpPr txBox="1"/>
          <p:nvPr/>
        </p:nvSpPr>
        <p:spPr>
          <a:xfrm>
            <a:off x="1239646" y="4996934"/>
            <a:ext cx="3913360" cy="646331"/>
          </a:xfrm>
          <a:prstGeom prst="rect">
            <a:avLst/>
          </a:prstGeom>
          <a:noFill/>
        </p:spPr>
        <p:txBody>
          <a:bodyPr wrap="square" lIns="0" rtlCol="0">
            <a:spAutoFit/>
          </a:bodyPr>
          <a:lstStyle/>
          <a:p>
            <a:pPr defTabSz="914400"/>
            <a:r>
              <a:rPr lang="en-US" sz="1200" dirty="0">
                <a:solidFill>
                  <a:prstClr val="black"/>
                </a:solidFill>
              </a:rPr>
              <a:t>To see a full list of courses and to register, </a:t>
            </a:r>
            <a:r>
              <a:rPr lang="en-US" sz="1200" dirty="0" smtClean="0">
                <a:solidFill>
                  <a:prstClr val="black"/>
                </a:solidFill>
              </a:rPr>
              <a:t>visit: </a:t>
            </a:r>
            <a:r>
              <a:rPr lang="en-US" sz="1200" dirty="0">
                <a:solidFill>
                  <a:prstClr val="black">
                    <a:lumMod val="65000"/>
                    <a:lumOff val="35000"/>
                  </a:prstClr>
                </a:solidFill>
                <a:hlinkClick r:id="rId5"/>
              </a:rPr>
              <a:t>https://uwresearch.gosignmeup.com/public/course/browse</a:t>
            </a:r>
            <a:r>
              <a:rPr lang="en-US" sz="1200" dirty="0">
                <a:solidFill>
                  <a:prstClr val="black">
                    <a:lumMod val="65000"/>
                    <a:lumOff val="35000"/>
                  </a:prstClr>
                </a:solidFill>
              </a:rPr>
              <a:t> </a:t>
            </a:r>
          </a:p>
          <a:p>
            <a:pPr defTabSz="914400"/>
            <a:endParaRPr lang="en-US" sz="1200" dirty="0">
              <a:solidFill>
                <a:prstClr val="black"/>
              </a:solidFill>
            </a:endParaRPr>
          </a:p>
        </p:txBody>
      </p:sp>
      <p:grpSp>
        <p:nvGrpSpPr>
          <p:cNvPr id="54" name="Group 53"/>
          <p:cNvGrpSpPr/>
          <p:nvPr/>
        </p:nvGrpSpPr>
        <p:grpSpPr>
          <a:xfrm>
            <a:off x="1386952" y="3339643"/>
            <a:ext cx="6454140" cy="307777"/>
            <a:chOff x="0" y="1401986"/>
            <a:chExt cx="5334000" cy="307777"/>
          </a:xfrm>
        </p:grpSpPr>
        <p:sp>
          <p:nvSpPr>
            <p:cNvPr id="55" name="TextBox 54"/>
            <p:cNvSpPr txBox="1"/>
            <p:nvPr/>
          </p:nvSpPr>
          <p:spPr>
            <a:xfrm>
              <a:off x="0" y="1401986"/>
              <a:ext cx="609600" cy="307777"/>
            </a:xfrm>
            <a:prstGeom prst="rect">
              <a:avLst/>
            </a:prstGeom>
            <a:noFill/>
          </p:spPr>
          <p:txBody>
            <a:bodyPr wrap="square" lIns="0" rIns="0" rtlCol="0">
              <a:spAutoFit/>
            </a:bodyPr>
            <a:lstStyle>
              <a:defPPr>
                <a:defRPr lang="en-US"/>
              </a:defPPr>
              <a:lvl1pPr algn="r">
                <a:defRPr sz="1400" b="1">
                  <a:solidFill>
                    <a:schemeClr val="accent4"/>
                  </a:solidFill>
                </a:defRPr>
              </a:lvl1pPr>
            </a:lstStyle>
            <a:p>
              <a:pPr defTabSz="914400"/>
              <a:endParaRPr lang="en-US" dirty="0">
                <a:solidFill>
                  <a:prstClr val="black">
                    <a:lumMod val="65000"/>
                    <a:lumOff val="35000"/>
                  </a:prstClr>
                </a:solidFill>
              </a:endParaRPr>
            </a:p>
          </p:txBody>
        </p:sp>
        <p:sp>
          <p:nvSpPr>
            <p:cNvPr id="56" name="TextBox 55"/>
            <p:cNvSpPr txBox="1"/>
            <p:nvPr/>
          </p:nvSpPr>
          <p:spPr>
            <a:xfrm>
              <a:off x="838200" y="1401986"/>
              <a:ext cx="4495800" cy="307777"/>
            </a:xfrm>
            <a:prstGeom prst="rect">
              <a:avLst/>
            </a:prstGeom>
            <a:noFill/>
          </p:spPr>
          <p:txBody>
            <a:bodyPr wrap="square" lIns="0" rIns="0" rtlCol="0">
              <a:spAutoFit/>
            </a:bodyPr>
            <a:lstStyle/>
            <a:p>
              <a:pPr defTabSz="914400"/>
              <a:endParaRPr lang="en-US" sz="1400" dirty="0" smtClean="0">
                <a:solidFill>
                  <a:srgbClr val="8064A2">
                    <a:lumMod val="75000"/>
                  </a:srgbClr>
                </a:solidFill>
              </a:endParaRPr>
            </a:p>
          </p:txBody>
        </p:sp>
      </p:grpSp>
      <p:graphicFrame>
        <p:nvGraphicFramePr>
          <p:cNvPr id="10" name="Table 9"/>
          <p:cNvGraphicFramePr>
            <a:graphicFrameLocks noGrp="1"/>
          </p:cNvGraphicFramePr>
          <p:nvPr>
            <p:extLst>
              <p:ext uri="{D42A27DB-BD31-4B8C-83A1-F6EECF244321}">
                <p14:modId xmlns:p14="http://schemas.microsoft.com/office/powerpoint/2010/main" val="3020882597"/>
              </p:ext>
            </p:extLst>
          </p:nvPr>
        </p:nvGraphicFramePr>
        <p:xfrm>
          <a:off x="692590" y="1280915"/>
          <a:ext cx="7994209" cy="3595889"/>
        </p:xfrm>
        <a:graphic>
          <a:graphicData uri="http://schemas.openxmlformats.org/drawingml/2006/table">
            <a:tbl>
              <a:tblPr>
                <a:tableStyleId>{5C22544A-7EE6-4342-B048-85BDC9FD1C3A}</a:tableStyleId>
              </a:tblPr>
              <a:tblGrid>
                <a:gridCol w="548622"/>
                <a:gridCol w="841601"/>
                <a:gridCol w="1196138"/>
                <a:gridCol w="5407848"/>
              </a:tblGrid>
              <a:tr h="326899">
                <a:tc>
                  <a:txBody>
                    <a:bodyPr/>
                    <a:lstStyle/>
                    <a:p>
                      <a:pPr algn="r"/>
                      <a:endParaRPr lang="en-US" sz="1400" b="1" dirty="0">
                        <a:solidFill>
                          <a:srgbClr val="FF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ONLINE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GCA</a:t>
                      </a:r>
                      <a:r>
                        <a:rPr lang="en-US" sz="1400" b="1" u="none" kern="1200" baseline="0" dirty="0" smtClean="0">
                          <a:solidFill>
                            <a:schemeClr val="tx1">
                              <a:lumMod val="50000"/>
                              <a:lumOff val="50000"/>
                            </a:schemeClr>
                          </a:solidFill>
                          <a:latin typeface="+mn-lt"/>
                          <a:ea typeface="+mn-ea"/>
                          <a:cs typeface="+mn-cs"/>
                        </a:rPr>
                        <a:t>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Salary and Cost Transfers 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pPr algn="r"/>
                      <a:endParaRPr lang="en-US" sz="1400" b="1" dirty="0">
                        <a:solidFill>
                          <a:srgbClr val="FFCC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ONLINE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201</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Post Award Food Purchases and Compliance</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GCA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Direct Billing of F&amp;A Type Costs Online Class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kern="1200" dirty="0" smtClean="0">
                          <a:solidFill>
                            <a:schemeClr val="tx1">
                              <a:lumMod val="50000"/>
                              <a:lumOff val="50000"/>
                            </a:schemeClr>
                          </a:solidFill>
                          <a:latin typeface="+mn-lt"/>
                          <a:ea typeface="+mn-ea"/>
                          <a:cs typeface="+mn-cs"/>
                        </a:rPr>
                        <a:t>ONLINE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RAA 202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400" b="1" u="none" kern="1200" dirty="0" smtClean="0">
                          <a:solidFill>
                            <a:schemeClr val="tx1">
                              <a:lumMod val="50000"/>
                              <a:lumOff val="50000"/>
                            </a:schemeClr>
                          </a:solidFill>
                          <a:latin typeface="+mn-lt"/>
                          <a:ea typeface="+mn-ea"/>
                          <a:cs typeface="+mn-cs"/>
                        </a:rPr>
                        <a:t>Timing of Expenditures &amp; Benefit to Award</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May 17</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102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Electronic Faculty Effort Certification (</a:t>
                      </a:r>
                      <a:r>
                        <a:rPr lang="en-US" sz="1400" b="1" u="none" kern="1200" dirty="0" err="1" smtClean="0">
                          <a:solidFill>
                            <a:schemeClr val="tx1">
                              <a:lumMod val="50000"/>
                              <a:lumOff val="50000"/>
                            </a:schemeClr>
                          </a:solidFill>
                          <a:latin typeface="+mn-lt"/>
                          <a:ea typeface="+mn-ea"/>
                          <a:cs typeface="+mn-cs"/>
                        </a:rPr>
                        <a:t>eFECS</a:t>
                      </a:r>
                      <a:r>
                        <a:rPr lang="en-US" sz="1400" b="1" u="none" kern="1200" dirty="0" smtClean="0">
                          <a:solidFill>
                            <a:schemeClr val="tx1">
                              <a:lumMod val="50000"/>
                              <a:lumOff val="50000"/>
                            </a:schemeClr>
                          </a:solidFill>
                          <a:latin typeface="+mn-lt"/>
                          <a:ea typeface="+mn-ea"/>
                          <a:cs typeface="+mn-cs"/>
                        </a:rPr>
                        <a:t>) for FEC Coordinators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May 18</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ORIS 102</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SAGE: Creating NIH Proposals in Grant Runner</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lumOff val="50000"/>
                            </a:schemeClr>
                          </a:solidFill>
                        </a:rPr>
                        <a:t>May 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lumOff val="50000"/>
                            </a:schemeClr>
                          </a:solidFill>
                        </a:rPr>
                        <a:t>MAA 225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lumMod val="50000"/>
                              <a:lumOff val="50000"/>
                            </a:schemeClr>
                          </a:solidFill>
                        </a:rPr>
                        <a:t>Using the Tools: Calculators, Worksheets and Reports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lumOff val="50000"/>
                            </a:schemeClr>
                          </a:solidFill>
                        </a:rPr>
                        <a:t>June</a:t>
                      </a:r>
                      <a:r>
                        <a:rPr lang="en-US" sz="1400" b="1" baseline="0" dirty="0" smtClean="0">
                          <a:solidFill>
                            <a:schemeClr val="tx1">
                              <a:lumMod val="50000"/>
                              <a:lumOff val="50000"/>
                            </a:schemeClr>
                          </a:solidFill>
                        </a:rPr>
                        <a:t> 7</a:t>
                      </a:r>
                      <a:endParaRPr lang="en-US" sz="1400" b="1" dirty="0" smtClean="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lumMod val="50000"/>
                              <a:lumOff val="50000"/>
                            </a:schemeClr>
                          </a:solidFill>
                        </a:rPr>
                        <a:t>MAA 231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lumMod val="50000"/>
                              <a:lumOff val="50000"/>
                            </a:schemeClr>
                          </a:solidFill>
                        </a:rPr>
                        <a:t>Salary Limitations - Salary Cap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June 14</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MAA 230</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Salary Limitations - K Awards</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June 15</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GCA 203</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u="none" kern="1200" dirty="0" smtClean="0">
                          <a:solidFill>
                            <a:schemeClr val="tx1">
                              <a:lumMod val="50000"/>
                              <a:lumOff val="50000"/>
                            </a:schemeClr>
                          </a:solidFill>
                          <a:latin typeface="+mn-lt"/>
                          <a:ea typeface="+mn-ea"/>
                          <a:cs typeface="+mn-cs"/>
                        </a:rPr>
                        <a:t>Preparing for an Audit</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6899">
                <a:tc>
                  <a:txBody>
                    <a:bodyPr/>
                    <a:lstStyle/>
                    <a:p>
                      <a:endParaRPr lang="en-US" sz="1400" b="1" dirty="0">
                        <a:solidFill>
                          <a:schemeClr val="tx1">
                            <a:lumMod val="50000"/>
                            <a:lumOff val="50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en-US" sz="1400" b="1" u="none" kern="1200" dirty="0" smtClean="0">
                          <a:solidFill>
                            <a:schemeClr val="tx1">
                              <a:lumMod val="50000"/>
                              <a:lumOff val="50000"/>
                            </a:schemeClr>
                          </a:solidFill>
                          <a:latin typeface="+mn-lt"/>
                          <a:ea typeface="+mn-ea"/>
                          <a:cs typeface="+mn-cs"/>
                        </a:rPr>
                        <a:t>Introduction to Export Controls coming this summer!</a:t>
                      </a:r>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b="1" u="none" kern="1200" dirty="0">
                        <a:solidFill>
                          <a:schemeClr val="tx1">
                            <a:lumMod val="50000"/>
                            <a:lumOff val="50000"/>
                          </a:schemeClr>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026" name="Picture 2" descr="C:\Users\hient2\Desktop\Untitled-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52400"/>
            <a:ext cx="2768927" cy="10061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5002852"/>
            <a:ext cx="3657600" cy="461665"/>
          </a:xfrm>
          <a:prstGeom prst="rect">
            <a:avLst/>
          </a:prstGeom>
          <a:noFill/>
        </p:spPr>
        <p:txBody>
          <a:bodyPr wrap="square" rtlCol="0">
            <a:spAutoFit/>
          </a:bodyPr>
          <a:lstStyle/>
          <a:p>
            <a:pPr defTabSz="914400"/>
            <a:r>
              <a:rPr lang="en-US" sz="1200" dirty="0" smtClean="0">
                <a:solidFill>
                  <a:prstClr val="black"/>
                </a:solidFill>
              </a:rPr>
              <a:t>For information on CORE, visit our homepage:</a:t>
            </a:r>
          </a:p>
          <a:p>
            <a:pPr defTabSz="914400"/>
            <a:r>
              <a:rPr lang="en-US" sz="1200" u="sng" dirty="0" smtClean="0">
                <a:solidFill>
                  <a:srgbClr val="4F81BD">
                    <a:lumMod val="60000"/>
                    <a:lumOff val="40000"/>
                  </a:srgbClr>
                </a:solidFill>
                <a:hlinkClick r:id="rId7"/>
              </a:rPr>
              <a:t>https</a:t>
            </a:r>
            <a:r>
              <a:rPr lang="en-US" sz="1200" u="sng" dirty="0">
                <a:solidFill>
                  <a:srgbClr val="4F81BD">
                    <a:lumMod val="60000"/>
                    <a:lumOff val="40000"/>
                  </a:srgbClr>
                </a:solidFill>
                <a:hlinkClick r:id="rId7"/>
              </a:rPr>
              <a:t>://www.washington.edu/research/learning/</a:t>
            </a:r>
            <a:endParaRPr lang="en-US" sz="1200" u="sng" dirty="0">
              <a:solidFill>
                <a:srgbClr val="4F81BD">
                  <a:lumMod val="60000"/>
                  <a:lumOff val="40000"/>
                </a:srgbClr>
              </a:solidFill>
            </a:endParaRPr>
          </a:p>
        </p:txBody>
      </p:sp>
      <p:pic>
        <p:nvPicPr>
          <p:cNvPr id="4" name="Picture 2" descr="C:\Users\hient2\AppData\Local\Microsoft\Windows\Temporary Internet Files\Content.IE5\JCJE91YO\3D-Spiral-Star[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0" y="4495800"/>
            <a:ext cx="508410" cy="35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81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nextslide"/>
          </p:cNvPr>
          <p:cNvSpPr/>
          <p:nvPr/>
        </p:nvSpPr>
        <p:spPr>
          <a:xfrm>
            <a:off x="2590800" y="4572000"/>
            <a:ext cx="2286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3076" name="TextBox 4"/>
          <p:cNvSpPr txBox="1">
            <a:spLocks noChangeArrowheads="1"/>
          </p:cNvSpPr>
          <p:nvPr/>
        </p:nvSpPr>
        <p:spPr bwMode="auto">
          <a:xfrm>
            <a:off x="152400" y="1066800"/>
            <a:ext cx="89154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0" fontAlgn="base" hangingPunct="0">
              <a:spcBef>
                <a:spcPct val="0"/>
              </a:spcBef>
              <a:spcAft>
                <a:spcPts val="1800"/>
              </a:spcAft>
            </a:pPr>
            <a:r>
              <a:rPr lang="en-US" sz="2400" b="1" dirty="0">
                <a:solidFill>
                  <a:prstClr val="black"/>
                </a:solidFill>
              </a:rPr>
              <a:t>What we’ve </a:t>
            </a:r>
            <a:r>
              <a:rPr lang="en-US" sz="2400" b="1" dirty="0" smtClean="0">
                <a:solidFill>
                  <a:prstClr val="black"/>
                </a:solidFill>
              </a:rPr>
              <a:t>done—will be in production </a:t>
            </a:r>
            <a:r>
              <a:rPr lang="en-US" sz="2400" b="1" dirty="0">
                <a:solidFill>
                  <a:prstClr val="black"/>
                </a:solidFill>
              </a:rPr>
              <a:t>this Friday (May 12)</a:t>
            </a:r>
          </a:p>
          <a:p>
            <a:pPr marL="0" indent="0" defTabSz="914400" eaLnBrk="0" fontAlgn="base" hangingPunct="0">
              <a:spcBef>
                <a:spcPts val="1200"/>
              </a:spcBef>
              <a:spcAft>
                <a:spcPts val="600"/>
              </a:spcAft>
            </a:pPr>
            <a:r>
              <a:rPr lang="en-US" sz="2400" b="1" dirty="0">
                <a:solidFill>
                  <a:prstClr val="black"/>
                </a:solidFill>
              </a:rPr>
              <a:t>Fixed </a:t>
            </a:r>
            <a:r>
              <a:rPr lang="en-US" sz="2400" b="1" dirty="0" smtClean="0">
                <a:solidFill>
                  <a:prstClr val="black"/>
                </a:solidFill>
              </a:rPr>
              <a:t>Bugs</a:t>
            </a:r>
            <a:endParaRPr lang="en-US" sz="2400" b="1" dirty="0">
              <a:solidFill>
                <a:prstClr val="black"/>
              </a:solidFill>
            </a:endParaRPr>
          </a:p>
          <a:p>
            <a:pPr marL="342900" defTabSz="914400" eaLnBrk="0" fontAlgn="base" hangingPunct="0">
              <a:spcBef>
                <a:spcPct val="0"/>
              </a:spcBef>
              <a:spcAft>
                <a:spcPct val="0"/>
              </a:spcAft>
              <a:buFont typeface="Wingdings" panose="05000000000000000000" pitchFamily="2" charset="2"/>
              <a:buChar char="§"/>
            </a:pPr>
            <a:r>
              <a:rPr lang="en-US" dirty="0">
                <a:solidFill>
                  <a:prstClr val="black"/>
                </a:solidFill>
              </a:rPr>
              <a:t>Typos in </a:t>
            </a:r>
            <a:r>
              <a:rPr lang="en-US" dirty="0" smtClean="0">
                <a:solidFill>
                  <a:prstClr val="black"/>
                </a:solidFill>
              </a:rPr>
              <a:t>emails and minor wordsmithing in Help document</a:t>
            </a:r>
            <a:endParaRPr lang="en-US" dirty="0">
              <a:solidFill>
                <a:prstClr val="black"/>
              </a:solidFill>
            </a:endParaRPr>
          </a:p>
          <a:p>
            <a:pPr marL="342900" defTabSz="914400" eaLnBrk="0" fontAlgn="base" hangingPunct="0">
              <a:spcBef>
                <a:spcPct val="0"/>
              </a:spcBef>
              <a:spcAft>
                <a:spcPct val="0"/>
              </a:spcAft>
              <a:buFont typeface="Wingdings" panose="05000000000000000000" pitchFamily="2" charset="2"/>
              <a:buChar char="§"/>
            </a:pPr>
            <a:r>
              <a:rPr lang="en-US" dirty="0">
                <a:solidFill>
                  <a:prstClr val="black"/>
                </a:solidFill>
              </a:rPr>
              <a:t>The “Signed on” date was missing on </a:t>
            </a:r>
            <a:r>
              <a:rPr lang="en-US" dirty="0" smtClean="0">
                <a:solidFill>
                  <a:prstClr val="black"/>
                </a:solidFill>
              </a:rPr>
              <a:t>a signatory </a:t>
            </a:r>
            <a:r>
              <a:rPr lang="en-US" dirty="0">
                <a:solidFill>
                  <a:prstClr val="black"/>
                </a:solidFill>
              </a:rPr>
              <a:t>in PDF </a:t>
            </a:r>
            <a:r>
              <a:rPr lang="en-US" dirty="0" err="1">
                <a:solidFill>
                  <a:prstClr val="black"/>
                </a:solidFill>
              </a:rPr>
              <a:t>GrantTracker</a:t>
            </a:r>
            <a:r>
              <a:rPr lang="en-US" dirty="0">
                <a:solidFill>
                  <a:prstClr val="black"/>
                </a:solidFill>
              </a:rPr>
              <a:t> request</a:t>
            </a:r>
          </a:p>
          <a:p>
            <a:pPr marL="342900" defTabSz="914400" eaLnBrk="0" fontAlgn="base" hangingPunct="0">
              <a:spcBef>
                <a:spcPct val="0"/>
              </a:spcBef>
              <a:spcAft>
                <a:spcPct val="0"/>
              </a:spcAft>
              <a:buFont typeface="Wingdings" panose="05000000000000000000" pitchFamily="2" charset="2"/>
              <a:buChar char="§"/>
            </a:pPr>
            <a:r>
              <a:rPr lang="en-US" dirty="0">
                <a:solidFill>
                  <a:prstClr val="black"/>
                </a:solidFill>
              </a:rPr>
              <a:t>Able to EDIT a TPU request after it was already Approved</a:t>
            </a:r>
          </a:p>
          <a:p>
            <a:pPr defTabSz="914400" eaLnBrk="0" fontAlgn="base" hangingPunct="0">
              <a:spcBef>
                <a:spcPts val="1200"/>
              </a:spcBef>
              <a:spcAft>
                <a:spcPts val="600"/>
              </a:spcAft>
            </a:pPr>
            <a:r>
              <a:rPr lang="en-US" sz="2400" b="1" dirty="0" smtClean="0">
                <a:solidFill>
                  <a:prstClr val="black"/>
                </a:solidFill>
              </a:rPr>
              <a:t>Made Enhancements</a:t>
            </a:r>
          </a:p>
          <a:p>
            <a:pPr defTabSz="914400" eaLnBrk="0" fontAlgn="base" hangingPunct="0">
              <a:spcBef>
                <a:spcPct val="0"/>
              </a:spcBef>
              <a:spcAft>
                <a:spcPct val="0"/>
              </a:spcAft>
              <a:buFont typeface="Wingdings" panose="05000000000000000000" pitchFamily="2" charset="2"/>
              <a:buChar char="§"/>
            </a:pPr>
            <a:r>
              <a:rPr lang="en-US" b="1" dirty="0" smtClean="0">
                <a:solidFill>
                  <a:prstClr val="black"/>
                </a:solidFill>
              </a:rPr>
              <a:t>Added</a:t>
            </a:r>
            <a:r>
              <a:rPr lang="en-US" dirty="0" smtClean="0">
                <a:solidFill>
                  <a:prstClr val="black"/>
                </a:solidFill>
              </a:rPr>
              <a:t> </a:t>
            </a:r>
            <a:r>
              <a:rPr lang="en-US" b="1" dirty="0">
                <a:solidFill>
                  <a:prstClr val="black"/>
                </a:solidFill>
              </a:rPr>
              <a:t>view of signatory responses </a:t>
            </a:r>
            <a:r>
              <a:rPr lang="en-US" dirty="0">
                <a:solidFill>
                  <a:prstClr val="black"/>
                </a:solidFill>
              </a:rPr>
              <a:t>to the MyTRANSPASUs grid</a:t>
            </a:r>
          </a:p>
          <a:p>
            <a:pPr defTabSz="914400" eaLnBrk="0" fontAlgn="base" hangingPunct="0">
              <a:spcBef>
                <a:spcPct val="0"/>
              </a:spcBef>
              <a:spcAft>
                <a:spcPct val="0"/>
              </a:spcAft>
              <a:buFont typeface="Wingdings" panose="05000000000000000000" pitchFamily="2" charset="2"/>
              <a:buChar char="§"/>
            </a:pPr>
            <a:r>
              <a:rPr lang="en-US" b="1" dirty="0">
                <a:solidFill>
                  <a:prstClr val="black"/>
                </a:solidFill>
              </a:rPr>
              <a:t>Automatically send reminder emails to signatories </a:t>
            </a:r>
            <a:r>
              <a:rPr lang="en-US" dirty="0">
                <a:solidFill>
                  <a:prstClr val="black"/>
                </a:solidFill>
              </a:rPr>
              <a:t>who don’t </a:t>
            </a:r>
            <a:r>
              <a:rPr lang="en-US" dirty="0" smtClean="0">
                <a:solidFill>
                  <a:prstClr val="black"/>
                </a:solidFill>
              </a:rPr>
              <a:t>sign; </a:t>
            </a:r>
            <a:r>
              <a:rPr lang="en-US" dirty="0">
                <a:solidFill>
                  <a:prstClr val="black"/>
                </a:solidFill>
              </a:rPr>
              <a:t>Requestor is also </a:t>
            </a:r>
            <a:r>
              <a:rPr lang="en-US" dirty="0" err="1">
                <a:solidFill>
                  <a:prstClr val="black"/>
                </a:solidFill>
              </a:rPr>
              <a:t>CC’d</a:t>
            </a:r>
            <a:endParaRPr lang="en-US" dirty="0">
              <a:solidFill>
                <a:prstClr val="black"/>
              </a:solidFill>
            </a:endParaRPr>
          </a:p>
          <a:p>
            <a:pPr defTabSz="914400" eaLnBrk="0" fontAlgn="base" hangingPunct="0">
              <a:spcBef>
                <a:spcPct val="0"/>
              </a:spcBef>
              <a:spcAft>
                <a:spcPct val="0"/>
              </a:spcAft>
              <a:buFont typeface="Wingdings" panose="05000000000000000000" pitchFamily="2" charset="2"/>
              <a:buChar char="§"/>
            </a:pPr>
            <a:r>
              <a:rPr lang="en-US" b="1" dirty="0" err="1">
                <a:solidFill>
                  <a:prstClr val="black"/>
                </a:solidFill>
              </a:rPr>
              <a:t>GCAHelp</a:t>
            </a:r>
            <a:r>
              <a:rPr lang="en-US" b="1" dirty="0">
                <a:solidFill>
                  <a:prstClr val="black"/>
                </a:solidFill>
              </a:rPr>
              <a:t> given the ability to view anyone’s MyTRANSPASUs </a:t>
            </a:r>
            <a:r>
              <a:rPr lang="en-US" dirty="0">
                <a:solidFill>
                  <a:prstClr val="black"/>
                </a:solidFill>
              </a:rPr>
              <a:t>grid and requests so they can </a:t>
            </a:r>
            <a:r>
              <a:rPr lang="en-US" dirty="0" smtClean="0">
                <a:solidFill>
                  <a:prstClr val="black"/>
                </a:solidFill>
              </a:rPr>
              <a:t>trouble shoot problems and better support </a:t>
            </a:r>
            <a:r>
              <a:rPr lang="en-US" dirty="0">
                <a:solidFill>
                  <a:prstClr val="black"/>
                </a:solidFill>
              </a:rPr>
              <a:t>campus with online TPU questions</a:t>
            </a:r>
          </a:p>
          <a:p>
            <a:pPr marL="0" indent="0" defTabSz="914400" fontAlgn="base">
              <a:spcBef>
                <a:spcPct val="0"/>
              </a:spcBef>
              <a:spcAft>
                <a:spcPct val="0"/>
              </a:spcAft>
            </a:pPr>
            <a:endParaRPr lang="en-US" altLang="en-US" b="1" dirty="0" smtClean="0">
              <a:solidFill>
                <a:srgbClr val="0000FF"/>
              </a:solidFill>
            </a:endParaRPr>
          </a:p>
        </p:txBody>
      </p:sp>
    </p:spTree>
    <p:extLst>
      <p:ext uri="{BB962C8B-B14F-4D97-AF65-F5344CB8AC3E}">
        <p14:creationId xmlns:p14="http://schemas.microsoft.com/office/powerpoint/2010/main" val="3749418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nextslide"/>
          </p:cNvPr>
          <p:cNvSpPr/>
          <p:nvPr/>
        </p:nvSpPr>
        <p:spPr>
          <a:xfrm>
            <a:off x="2590800" y="4572000"/>
            <a:ext cx="2286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3076" name="TextBox 4"/>
          <p:cNvSpPr txBox="1">
            <a:spLocks noChangeArrowheads="1"/>
          </p:cNvSpPr>
          <p:nvPr/>
        </p:nvSpPr>
        <p:spPr bwMode="auto">
          <a:xfrm>
            <a:off x="457200" y="1782157"/>
            <a:ext cx="8382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defTabSz="914400" fontAlgn="base">
              <a:spcBef>
                <a:spcPct val="0"/>
              </a:spcBef>
              <a:spcAft>
                <a:spcPts val="1800"/>
              </a:spcAft>
            </a:pPr>
            <a:r>
              <a:rPr lang="en-US" altLang="en-US" sz="2400" b="1" dirty="0" smtClean="0">
                <a:solidFill>
                  <a:prstClr val="black"/>
                </a:solidFill>
              </a:rPr>
              <a:t>View of signatories within MyTRANSPASUs…</a:t>
            </a:r>
            <a:endParaRPr lang="en-US" altLang="en-US" b="1" dirty="0" smtClean="0">
              <a:solidFill>
                <a:srgbClr val="0000FF"/>
              </a:solidFill>
            </a:endParaRPr>
          </a:p>
          <a:p>
            <a:pPr marL="0" indent="0" algn="ctr" defTabSz="914400" fontAlgn="base">
              <a:spcBef>
                <a:spcPct val="0"/>
              </a:spcBef>
              <a:spcAft>
                <a:spcPct val="0"/>
              </a:spcAft>
            </a:pPr>
            <a:endParaRPr lang="en-US" altLang="en-US" b="1" dirty="0" smtClean="0">
              <a:solidFill>
                <a:srgbClr val="0000FF"/>
              </a:solidFill>
            </a:endParaRPr>
          </a:p>
        </p:txBody>
      </p:sp>
      <p:sp>
        <p:nvSpPr>
          <p:cNvPr id="4" name="TextBox 3"/>
          <p:cNvSpPr txBox="1"/>
          <p:nvPr/>
        </p:nvSpPr>
        <p:spPr>
          <a:xfrm>
            <a:off x="1066800" y="4648200"/>
            <a:ext cx="7239000" cy="923330"/>
          </a:xfrm>
          <a:prstGeom prst="rect">
            <a:avLst/>
          </a:prstGeom>
          <a:noFill/>
        </p:spPr>
        <p:txBody>
          <a:bodyPr wrap="square" rtlCol="0">
            <a:spAutoFit/>
          </a:bodyPr>
          <a:lstStyle/>
          <a:p>
            <a:pPr defTabSz="914400" eaLnBrk="0" fontAlgn="base" hangingPunct="0">
              <a:spcBef>
                <a:spcPct val="0"/>
              </a:spcBef>
              <a:spcAft>
                <a:spcPct val="0"/>
              </a:spcAft>
            </a:pPr>
            <a:r>
              <a:rPr lang="en-US" dirty="0" smtClean="0">
                <a:solidFill>
                  <a:prstClr val="black"/>
                </a:solidFill>
              </a:rPr>
              <a:t>PI’s for both new subs have been notified. Only one has signed.</a:t>
            </a:r>
          </a:p>
          <a:p>
            <a:pPr defTabSz="914400" eaLnBrk="0" fontAlgn="base" hangingPunct="0">
              <a:spcBef>
                <a:spcPct val="0"/>
              </a:spcBef>
              <a:spcAft>
                <a:spcPct val="0"/>
              </a:spcAft>
            </a:pPr>
            <a:endParaRPr lang="en-US" dirty="0">
              <a:solidFill>
                <a:prstClr val="black"/>
              </a:solidFill>
            </a:endParaRPr>
          </a:p>
          <a:p>
            <a:pPr defTabSz="914400" eaLnBrk="0" fontAlgn="base" hangingPunct="0">
              <a:spcBef>
                <a:spcPct val="0"/>
              </a:spcBef>
              <a:spcAft>
                <a:spcPct val="0"/>
              </a:spcAft>
            </a:pPr>
            <a:r>
              <a:rPr lang="en-US" dirty="0" smtClean="0">
                <a:solidFill>
                  <a:prstClr val="black"/>
                </a:solidFill>
              </a:rPr>
              <a:t>Other signatories have not yet been notified per the Approval Order.</a:t>
            </a:r>
            <a:endParaRPr lang="en-US" dirty="0">
              <a:solidFill>
                <a:prstClr val="black"/>
              </a:solidFill>
            </a:endParaRPr>
          </a:p>
        </p:txBody>
      </p:sp>
      <p:pic>
        <p:nvPicPr>
          <p:cNvPr id="5" name="Picture 4"/>
          <p:cNvPicPr>
            <a:picLocks noChangeAspect="1"/>
          </p:cNvPicPr>
          <p:nvPr/>
        </p:nvPicPr>
        <p:blipFill>
          <a:blip r:embed="rId3"/>
          <a:stretch>
            <a:fillRect/>
          </a:stretch>
        </p:blipFill>
        <p:spPr>
          <a:xfrm>
            <a:off x="133396" y="2514600"/>
            <a:ext cx="8858204" cy="1636894"/>
          </a:xfrm>
          <a:prstGeom prst="rect">
            <a:avLst/>
          </a:prstGeom>
        </p:spPr>
      </p:pic>
    </p:spTree>
    <p:extLst>
      <p:ext uri="{BB962C8B-B14F-4D97-AF65-F5344CB8AC3E}">
        <p14:creationId xmlns:p14="http://schemas.microsoft.com/office/powerpoint/2010/main" val="202397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nextslide"/>
          </p:cNvPr>
          <p:cNvSpPr/>
          <p:nvPr/>
        </p:nvSpPr>
        <p:spPr>
          <a:xfrm>
            <a:off x="2590800" y="4572000"/>
            <a:ext cx="2286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3076" name="TextBox 4"/>
          <p:cNvSpPr txBox="1">
            <a:spLocks noChangeArrowheads="1"/>
          </p:cNvSpPr>
          <p:nvPr/>
        </p:nvSpPr>
        <p:spPr bwMode="auto">
          <a:xfrm>
            <a:off x="457200" y="1782157"/>
            <a:ext cx="8382000" cy="290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defTabSz="914400" fontAlgn="base">
              <a:spcBef>
                <a:spcPct val="0"/>
              </a:spcBef>
              <a:spcAft>
                <a:spcPts val="1800"/>
              </a:spcAft>
            </a:pPr>
            <a:r>
              <a:rPr lang="en-US" altLang="en-US" sz="2400" b="1" dirty="0" smtClean="0">
                <a:solidFill>
                  <a:prstClr val="black"/>
                </a:solidFill>
              </a:rPr>
              <a:t>What we are working on next…</a:t>
            </a:r>
          </a:p>
          <a:p>
            <a:pPr marL="342900" indent="-342900" defTabSz="914400" eaLnBrk="0" fontAlgn="base" hangingPunct="0">
              <a:spcBef>
                <a:spcPct val="0"/>
              </a:spcBef>
              <a:spcAft>
                <a:spcPct val="0"/>
              </a:spcAft>
              <a:buFont typeface="+mj-lt"/>
              <a:buAutoNum type="arabicPeriod"/>
            </a:pPr>
            <a:r>
              <a:rPr lang="en-US" b="1" dirty="0" smtClean="0">
                <a:solidFill>
                  <a:prstClr val="black"/>
                </a:solidFill>
              </a:rPr>
              <a:t>Override </a:t>
            </a:r>
            <a:r>
              <a:rPr lang="en-US" b="1" dirty="0">
                <a:solidFill>
                  <a:prstClr val="black"/>
                </a:solidFill>
              </a:rPr>
              <a:t>F&amp;A rate or F&amp;A amount </a:t>
            </a:r>
            <a:r>
              <a:rPr lang="en-US" dirty="0">
                <a:solidFill>
                  <a:prstClr val="black"/>
                </a:solidFill>
              </a:rPr>
              <a:t>by Object </a:t>
            </a:r>
            <a:r>
              <a:rPr lang="en-US" dirty="0" smtClean="0">
                <a:solidFill>
                  <a:prstClr val="black"/>
                </a:solidFill>
              </a:rPr>
              <a:t>Code and New Sub; You </a:t>
            </a:r>
            <a:r>
              <a:rPr lang="en-US" dirty="0">
                <a:solidFill>
                  <a:prstClr val="black"/>
                </a:solidFill>
              </a:rPr>
              <a:t>change </a:t>
            </a:r>
            <a:r>
              <a:rPr lang="en-US" dirty="0" smtClean="0">
                <a:solidFill>
                  <a:prstClr val="black"/>
                </a:solidFill>
              </a:rPr>
              <a:t>the Rate or the Amount and the </a:t>
            </a:r>
            <a:r>
              <a:rPr lang="en-US" dirty="0">
                <a:solidFill>
                  <a:prstClr val="black"/>
                </a:solidFill>
              </a:rPr>
              <a:t>other will automatically be calculated for </a:t>
            </a:r>
            <a:r>
              <a:rPr lang="en-US" dirty="0" smtClean="0">
                <a:solidFill>
                  <a:prstClr val="black"/>
                </a:solidFill>
              </a:rPr>
              <a:t>you</a:t>
            </a:r>
            <a:endParaRPr lang="en-US" dirty="0">
              <a:solidFill>
                <a:prstClr val="black"/>
              </a:solidFill>
            </a:endParaRPr>
          </a:p>
          <a:p>
            <a:pPr marL="342900" indent="-342900" defTabSz="914400" eaLnBrk="0" fontAlgn="base" hangingPunct="0">
              <a:spcBef>
                <a:spcPct val="0"/>
              </a:spcBef>
              <a:spcAft>
                <a:spcPct val="0"/>
              </a:spcAft>
              <a:buFont typeface="+mj-lt"/>
              <a:buAutoNum type="arabicPeriod"/>
            </a:pPr>
            <a:r>
              <a:rPr lang="en-US" b="1" dirty="0">
                <a:solidFill>
                  <a:prstClr val="black"/>
                </a:solidFill>
              </a:rPr>
              <a:t>Handle multiple TPUs in the TPU-to-FIN </a:t>
            </a:r>
            <a:r>
              <a:rPr lang="en-US" b="1" dirty="0" smtClean="0">
                <a:solidFill>
                  <a:prstClr val="black"/>
                </a:solidFill>
              </a:rPr>
              <a:t>pipeline</a:t>
            </a:r>
            <a:r>
              <a:rPr lang="en-US" dirty="0" smtClean="0">
                <a:solidFill>
                  <a:prstClr val="black"/>
                </a:solidFill>
              </a:rPr>
              <a:t>; will allow you to add as many new subs you want in a day; this needs </a:t>
            </a:r>
            <a:r>
              <a:rPr lang="en-US" dirty="0">
                <a:solidFill>
                  <a:prstClr val="black"/>
                </a:solidFill>
              </a:rPr>
              <a:t>to be done before </a:t>
            </a:r>
            <a:r>
              <a:rPr lang="en-US" dirty="0" smtClean="0">
                <a:solidFill>
                  <a:prstClr val="black"/>
                </a:solidFill>
              </a:rPr>
              <a:t>Re-budgeting can be done</a:t>
            </a:r>
            <a:endParaRPr lang="en-US" dirty="0">
              <a:solidFill>
                <a:prstClr val="black"/>
              </a:solidFill>
            </a:endParaRPr>
          </a:p>
          <a:p>
            <a:pPr marL="342900" indent="-342900" defTabSz="914400" eaLnBrk="0" fontAlgn="base" hangingPunct="0">
              <a:spcBef>
                <a:spcPct val="0"/>
              </a:spcBef>
              <a:spcAft>
                <a:spcPct val="0"/>
              </a:spcAft>
              <a:buFont typeface="+mj-lt"/>
              <a:buAutoNum type="arabicPeriod"/>
            </a:pPr>
            <a:r>
              <a:rPr lang="en-US" b="1" dirty="0" smtClean="0">
                <a:solidFill>
                  <a:prstClr val="black"/>
                </a:solidFill>
              </a:rPr>
              <a:t>Re-budgeting; </a:t>
            </a:r>
            <a:r>
              <a:rPr lang="en-US" dirty="0" smtClean="0">
                <a:solidFill>
                  <a:prstClr val="black"/>
                </a:solidFill>
              </a:rPr>
              <a:t> this needs </a:t>
            </a:r>
            <a:r>
              <a:rPr lang="en-US" dirty="0">
                <a:solidFill>
                  <a:prstClr val="black"/>
                </a:solidFill>
              </a:rPr>
              <a:t>to be done </a:t>
            </a:r>
            <a:r>
              <a:rPr lang="en-US" dirty="0" smtClean="0">
                <a:solidFill>
                  <a:prstClr val="black"/>
                </a:solidFill>
              </a:rPr>
              <a:t>so you will be able to allocate </a:t>
            </a:r>
            <a:r>
              <a:rPr lang="en-US" dirty="0">
                <a:solidFill>
                  <a:prstClr val="black"/>
                </a:solidFill>
              </a:rPr>
              <a:t>from 38-99 to another Object </a:t>
            </a:r>
            <a:r>
              <a:rPr lang="en-US" dirty="0" smtClean="0">
                <a:solidFill>
                  <a:prstClr val="black"/>
                </a:solidFill>
              </a:rPr>
              <a:t>Code (by first Re-budgeting and then Adding New Subs)</a:t>
            </a:r>
            <a:endParaRPr lang="en-US" dirty="0">
              <a:solidFill>
                <a:prstClr val="black"/>
              </a:solidFill>
            </a:endParaRPr>
          </a:p>
          <a:p>
            <a:pPr marL="0" indent="0" algn="ctr" defTabSz="914400" fontAlgn="base">
              <a:spcBef>
                <a:spcPct val="0"/>
              </a:spcBef>
              <a:spcAft>
                <a:spcPct val="0"/>
              </a:spcAft>
            </a:pPr>
            <a:endParaRPr lang="en-US" altLang="en-US" b="1" dirty="0" smtClean="0">
              <a:solidFill>
                <a:srgbClr val="0000FF"/>
              </a:solidFill>
            </a:endParaRPr>
          </a:p>
          <a:p>
            <a:pPr marL="0" indent="0" algn="ctr" defTabSz="914400" fontAlgn="base">
              <a:spcBef>
                <a:spcPct val="0"/>
              </a:spcBef>
              <a:spcAft>
                <a:spcPct val="0"/>
              </a:spcAft>
            </a:pPr>
            <a:endParaRPr lang="en-US" altLang="en-US" b="1" dirty="0" smtClean="0">
              <a:solidFill>
                <a:srgbClr val="0000FF"/>
              </a:solidFill>
            </a:endParaRPr>
          </a:p>
        </p:txBody>
      </p:sp>
    </p:spTree>
    <p:extLst>
      <p:ext uri="{BB962C8B-B14F-4D97-AF65-F5344CB8AC3E}">
        <p14:creationId xmlns:p14="http://schemas.microsoft.com/office/powerpoint/2010/main" val="1796253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 action="ppaction://hlinkshowjump?jump=nextslide"/>
          </p:cNvPr>
          <p:cNvSpPr/>
          <p:nvPr/>
        </p:nvSpPr>
        <p:spPr>
          <a:xfrm>
            <a:off x="3086793" y="4419600"/>
            <a:ext cx="2286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sp>
        <p:nvSpPr>
          <p:cNvPr id="3076" name="TextBox 4"/>
          <p:cNvSpPr txBox="1">
            <a:spLocks noChangeArrowheads="1"/>
          </p:cNvSpPr>
          <p:nvPr/>
        </p:nvSpPr>
        <p:spPr bwMode="auto">
          <a:xfrm>
            <a:off x="838200" y="1600200"/>
            <a:ext cx="76962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800100" indent="-3429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defTabSz="914400" fontAlgn="base">
              <a:spcBef>
                <a:spcPct val="0"/>
              </a:spcBef>
              <a:spcAft>
                <a:spcPts val="1200"/>
              </a:spcAft>
            </a:pPr>
            <a:endParaRPr lang="en-US" altLang="en-US" b="1" dirty="0" smtClean="0">
              <a:solidFill>
                <a:prstClr val="black"/>
              </a:solidFill>
            </a:endParaRPr>
          </a:p>
          <a:p>
            <a:pPr defTabSz="914400" fontAlgn="base">
              <a:spcBef>
                <a:spcPct val="0"/>
              </a:spcBef>
              <a:spcAft>
                <a:spcPct val="0"/>
              </a:spcAft>
              <a:buFont typeface="Wingdings" panose="05000000000000000000" pitchFamily="2" charset="2"/>
              <a:buChar char="v"/>
            </a:pPr>
            <a:endParaRPr lang="en-US" altLang="en-US" dirty="0" smtClean="0">
              <a:solidFill>
                <a:prstClr val="black"/>
              </a:solidFill>
            </a:endParaRPr>
          </a:p>
          <a:p>
            <a:pPr marL="0" indent="0" algn="ctr" defTabSz="914400" fontAlgn="base">
              <a:spcBef>
                <a:spcPct val="0"/>
              </a:spcBef>
              <a:spcAft>
                <a:spcPct val="0"/>
              </a:spcAft>
            </a:pPr>
            <a:endParaRPr lang="en-US" altLang="en-US" b="1" dirty="0" smtClean="0">
              <a:solidFill>
                <a:srgbClr val="0000FF"/>
              </a:solidFill>
            </a:endParaRPr>
          </a:p>
          <a:p>
            <a:pPr marL="0" indent="0" algn="ctr" defTabSz="914400" fontAlgn="base">
              <a:spcBef>
                <a:spcPct val="0"/>
              </a:spcBef>
              <a:spcAft>
                <a:spcPct val="0"/>
              </a:spcAft>
            </a:pPr>
            <a:endParaRPr lang="en-US" altLang="en-US" b="1" dirty="0" smtClean="0">
              <a:solidFill>
                <a:srgbClr val="0000FF"/>
              </a:solidFill>
            </a:endParaRPr>
          </a:p>
        </p:txBody>
      </p:sp>
      <p:sp>
        <p:nvSpPr>
          <p:cNvPr id="4" name="TextBox 3"/>
          <p:cNvSpPr txBox="1">
            <a:spLocks noChangeArrowheads="1"/>
          </p:cNvSpPr>
          <p:nvPr/>
        </p:nvSpPr>
        <p:spPr bwMode="auto">
          <a:xfrm>
            <a:off x="0" y="24384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en-US" altLang="en-US" sz="2400" b="1" dirty="0" smtClean="0">
                <a:solidFill>
                  <a:srgbClr val="0070C0"/>
                </a:solidFill>
              </a:rPr>
              <a:t>Questions?</a:t>
            </a:r>
            <a:endParaRPr lang="en-US" altLang="en-US" sz="2400" b="1" dirty="0">
              <a:solidFill>
                <a:srgbClr val="0070C0"/>
              </a:solidFill>
            </a:endParaRPr>
          </a:p>
        </p:txBody>
      </p:sp>
      <p:sp>
        <p:nvSpPr>
          <p:cNvPr id="5" name="TextBox 4"/>
          <p:cNvSpPr txBox="1">
            <a:spLocks noChangeArrowheads="1"/>
          </p:cNvSpPr>
          <p:nvPr/>
        </p:nvSpPr>
        <p:spPr bwMode="auto">
          <a:xfrm>
            <a:off x="0" y="468766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en-US" altLang="en-US" b="1" dirty="0" smtClean="0">
                <a:solidFill>
                  <a:prstClr val="black">
                    <a:lumMod val="65000"/>
                    <a:lumOff val="35000"/>
                  </a:prstClr>
                </a:solidFill>
              </a:rPr>
              <a:t>Feel free to email me </a:t>
            </a:r>
          </a:p>
          <a:p>
            <a:pPr algn="ctr" defTabSz="914400" fontAlgn="base">
              <a:spcBef>
                <a:spcPct val="0"/>
              </a:spcBef>
              <a:spcAft>
                <a:spcPct val="0"/>
              </a:spcAft>
            </a:pPr>
            <a:r>
              <a:rPr lang="en-US" altLang="en-US" b="1" dirty="0" smtClean="0">
                <a:solidFill>
                  <a:prstClr val="black">
                    <a:lumMod val="65000"/>
                    <a:lumOff val="35000"/>
                  </a:prstClr>
                </a:solidFill>
              </a:rPr>
              <a:t>Kristen </a:t>
            </a:r>
            <a:r>
              <a:rPr lang="en-US" altLang="en-US" b="1" dirty="0" err="1" smtClean="0">
                <a:solidFill>
                  <a:prstClr val="black">
                    <a:lumMod val="65000"/>
                    <a:lumOff val="35000"/>
                  </a:prstClr>
                </a:solidFill>
              </a:rPr>
              <a:t>Bendixsen</a:t>
            </a:r>
            <a:r>
              <a:rPr lang="en-US" altLang="en-US" b="1" dirty="0" smtClean="0">
                <a:solidFill>
                  <a:prstClr val="black">
                    <a:lumMod val="65000"/>
                    <a:lumOff val="35000"/>
                  </a:prstClr>
                </a:solidFill>
              </a:rPr>
              <a:t>     krisbend@uw.edu</a:t>
            </a:r>
            <a:endParaRPr lang="en-US" altLang="en-US" b="1" dirty="0">
              <a:solidFill>
                <a:prstClr val="black">
                  <a:lumMod val="65000"/>
                  <a:lumOff val="35000"/>
                </a:prstClr>
              </a:solidFill>
            </a:endParaRPr>
          </a:p>
        </p:txBody>
      </p:sp>
      <p:sp>
        <p:nvSpPr>
          <p:cNvPr id="3" name="Cloud Callout 2"/>
          <p:cNvSpPr/>
          <p:nvPr/>
        </p:nvSpPr>
        <p:spPr>
          <a:xfrm>
            <a:off x="5525193" y="3253404"/>
            <a:ext cx="2171007" cy="1213658"/>
          </a:xfrm>
          <a:prstGeom prst="cloudCallout">
            <a:avLst>
              <a:gd name="adj1" fmla="val -46104"/>
              <a:gd name="adj2" fmla="val 734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a:solidFill>
                <a:prstClr val="white"/>
              </a:solidFill>
            </a:endParaRPr>
          </a:p>
        </p:txBody>
      </p:sp>
      <p:sp>
        <p:nvSpPr>
          <p:cNvPr id="6" name="TextBox 5"/>
          <p:cNvSpPr txBox="1"/>
          <p:nvPr/>
        </p:nvSpPr>
        <p:spPr>
          <a:xfrm>
            <a:off x="5753793" y="3352800"/>
            <a:ext cx="1676400" cy="1077218"/>
          </a:xfrm>
          <a:prstGeom prst="rect">
            <a:avLst/>
          </a:prstGeom>
          <a:noFill/>
        </p:spPr>
        <p:txBody>
          <a:bodyPr wrap="square" rtlCol="0">
            <a:spAutoFit/>
          </a:bodyPr>
          <a:lstStyle/>
          <a:p>
            <a:pPr algn="ctr" defTabSz="914400" eaLnBrk="0" fontAlgn="base" hangingPunct="0">
              <a:spcBef>
                <a:spcPct val="0"/>
              </a:spcBef>
              <a:spcAft>
                <a:spcPct val="0"/>
              </a:spcAft>
            </a:pPr>
            <a:r>
              <a:rPr lang="en-US" sz="1600" dirty="0" smtClean="0">
                <a:solidFill>
                  <a:prstClr val="black"/>
                </a:solidFill>
              </a:rPr>
              <a:t>Especially if we aren’t working on something you need.</a:t>
            </a:r>
            <a:endParaRPr lang="en-US" sz="1600" dirty="0">
              <a:solidFill>
                <a:prstClr val="black"/>
              </a:solidFill>
            </a:endParaRPr>
          </a:p>
        </p:txBody>
      </p:sp>
    </p:spTree>
    <p:extLst>
      <p:ext uri="{BB962C8B-B14F-4D97-AF65-F5344CB8AC3E}">
        <p14:creationId xmlns:p14="http://schemas.microsoft.com/office/powerpoint/2010/main" val="230564273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GO AWAY BLUE LINK">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DADE7"/>
      </a:hlink>
      <a:folHlink>
        <a:srgbClr val="6DAD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A85FFF"/>
      </a:folHlink>
    </a:clrScheme>
    <a:fontScheme name="Encode">
      <a:majorFont>
        <a:latin typeface="Encode Sans Normal"/>
        <a:ea typeface=""/>
        <a:cs typeface=""/>
      </a:majorFont>
      <a:minorFont>
        <a:latin typeface="Encode Sans Norm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TotalTime>
  <Words>2408</Words>
  <Application>Microsoft Office PowerPoint</Application>
  <PresentationFormat>On-screen Show (4:3)</PresentationFormat>
  <Paragraphs>455</Paragraphs>
  <Slides>55</Slides>
  <Notes>37</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55</vt:i4>
      </vt:variant>
    </vt:vector>
  </HeadingPairs>
  <TitlesOfParts>
    <vt:vector size="79" baseType="lpstr">
      <vt:lpstr>Arial</vt:lpstr>
      <vt:lpstr>Open Sans</vt:lpstr>
      <vt:lpstr>Open Sans Light</vt:lpstr>
      <vt:lpstr>Calibri Light</vt:lpstr>
      <vt:lpstr>Uni Sans Regular</vt:lpstr>
      <vt:lpstr>Plantagenet Cherokee</vt:lpstr>
      <vt:lpstr>Encode Sans Normal</vt:lpstr>
      <vt:lpstr>Lucida Grande</vt:lpstr>
      <vt:lpstr>Encode Sans Normal Black</vt:lpstr>
      <vt:lpstr>Palatino Linotype</vt:lpstr>
      <vt:lpstr>Times New Roman</vt:lpstr>
      <vt:lpstr>Wingdings</vt:lpstr>
      <vt:lpstr>Calibri</vt:lpstr>
      <vt:lpstr>Merriweather Sans</vt:lpstr>
      <vt:lpstr>Ebrima</vt:lpstr>
      <vt:lpstr>Custom Design</vt:lpstr>
      <vt:lpstr>1_Custom Design</vt:lpstr>
      <vt:lpstr>Office Theme</vt:lpstr>
      <vt:lpstr>Clarity</vt:lpstr>
      <vt:lpstr>1_Office Theme</vt:lpstr>
      <vt:lpstr>5_Custom Design</vt:lpstr>
      <vt:lpstr>2_Custom Design</vt:lpstr>
      <vt:lpstr>3_Custom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do you need to use an eGC1? </vt:lpstr>
      <vt:lpstr>When to use an eGC1</vt:lpstr>
      <vt:lpstr>Changes in Scope</vt:lpstr>
      <vt:lpstr>What is an NAA?</vt:lpstr>
      <vt:lpstr>Examples:  Non-Award Agreements (NAA)</vt:lpstr>
      <vt:lpstr>Exceptions:  Non-Award Agreement</vt:lpstr>
      <vt:lpstr>Resources Proposal Routing: https://www.washington.edu/research/myresearch-lifecycle/plan-and-propose/submit-proposal/#proposal-routing   Agreement Types: https://www.washington.edu/research/myresearch-lifecycle/setup/collaborations/agreement-types/   GIM 01:  Review &amp; Submission Requirements for Proposals https://www.washington.edu/research/policies/gim-1   Sponsored program Activity Types https://www.washington.edu/research/policies/gim-13-facilities-and-administrative-fa-rates/#activity-types </vt:lpstr>
      <vt:lpstr>NIH:  Research Performance Progress Reports (RPPR) Final &amp; Interim</vt:lpstr>
      <vt:lpstr>RPPR Resources</vt:lpstr>
      <vt:lpstr>The Single IRB Policy d</vt:lpstr>
      <vt:lpstr>What is the Single IRB Policy?</vt:lpstr>
      <vt:lpstr>IRB review for current clinical trials</vt:lpstr>
      <vt:lpstr>Single IRB policy</vt:lpstr>
      <vt:lpstr>Why</vt:lpstr>
      <vt:lpstr>Single IRB policy</vt:lpstr>
      <vt:lpstr>Why are we talking about this now? </vt:lpstr>
      <vt:lpstr>UW IRB as the single IRB?</vt:lpstr>
      <vt:lpstr>Why?</vt:lpstr>
      <vt:lpstr>PowerPoint Presentation</vt:lpstr>
      <vt:lpstr>Basic steps: UW PI is Lead PI</vt:lpstr>
      <vt:lpstr>Cost of the single IRB review </vt:lpstr>
      <vt:lpstr>HSD Single IRB webpage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MRAM</dc:creator>
  <cp:lastModifiedBy>MRAM</cp:lastModifiedBy>
  <cp:revision>72</cp:revision>
  <cp:lastPrinted>2016-02-10T20:19:12Z</cp:lastPrinted>
  <dcterms:created xsi:type="dcterms:W3CDTF">2014-10-14T00:51:43Z</dcterms:created>
  <dcterms:modified xsi:type="dcterms:W3CDTF">2017-05-11T15:48:12Z</dcterms:modified>
</cp:coreProperties>
</file>