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917B4C"/>
    <a:srgbClr val="33006F"/>
    <a:srgbClr val="3300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60"/>
  </p:normalViewPr>
  <p:slideViewPr>
    <p:cSldViewPr>
      <p:cViewPr varScale="1">
        <p:scale>
          <a:sx n="112" d="100"/>
          <a:sy n="112" d="100"/>
        </p:scale>
        <p:origin x="-159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0DCEA-6358-43F6-8E6C-6467D7143792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DF3C13-79C5-4EAE-A8E1-D8B75F57E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976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F3C13-79C5-4EAE-A8E1-D8B75F57EDE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304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4598-278E-4750-85DC-58B0D39D8658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EB955-44C2-45AE-8A77-3E803F6F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880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4598-278E-4750-85DC-58B0D39D8658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EB955-44C2-45AE-8A77-3E803F6F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44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4598-278E-4750-85DC-58B0D39D8658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EB955-44C2-45AE-8A77-3E803F6F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798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4598-278E-4750-85DC-58B0D39D8658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EB955-44C2-45AE-8A77-3E803F6F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82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4598-278E-4750-85DC-58B0D39D8658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EB955-44C2-45AE-8A77-3E803F6F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454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4598-278E-4750-85DC-58B0D39D8658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EB955-44C2-45AE-8A77-3E803F6F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457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4598-278E-4750-85DC-58B0D39D8658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EB955-44C2-45AE-8A77-3E803F6F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241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4598-278E-4750-85DC-58B0D39D8658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EB955-44C2-45AE-8A77-3E803F6F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750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4598-278E-4750-85DC-58B0D39D8658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EB955-44C2-45AE-8A77-3E803F6F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047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4598-278E-4750-85DC-58B0D39D8658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EB955-44C2-45AE-8A77-3E803F6F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700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4598-278E-4750-85DC-58B0D39D8658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EB955-44C2-45AE-8A77-3E803F6F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072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14598-278E-4750-85DC-58B0D39D8658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EB955-44C2-45AE-8A77-3E803F6F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308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jpeg"/><Relationship Id="rId7" Type="http://schemas.openxmlformats.org/officeDocument/2006/relationships/hyperlink" Target="https://www.washington.edu/research/learnin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s://uwresearch.gosignmeup.com/public/course/browse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herry blossoms on the UW Quad. Photo by Katherine B. Turner/ UW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285" b="21976"/>
          <a:stretch/>
        </p:blipFill>
        <p:spPr bwMode="auto">
          <a:xfrm>
            <a:off x="0" y="5532418"/>
            <a:ext cx="9144000" cy="1325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0" y="0"/>
            <a:ext cx="9153525" cy="10836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8963" y="345013"/>
            <a:ext cx="5470972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Encode Sans Normal" panose="02000000000000000000" pitchFamily="2" charset="0"/>
              </a:rPr>
              <a:t>UPCOMING COURSES IN 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Encode Sans Normal" panose="02000000000000000000" pitchFamily="2" charset="0"/>
              </a:rPr>
              <a:t>RESEARCH ADMINISTRATION</a:t>
            </a:r>
            <a:endParaRPr lang="en-US" sz="2000" b="1" dirty="0">
              <a:solidFill>
                <a:schemeClr val="bg1"/>
              </a:solidFill>
              <a:latin typeface="Encode Sans Normal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980" y="5943601"/>
            <a:ext cx="1358020" cy="914400"/>
          </a:xfrm>
          <a:prstGeom prst="rect">
            <a:avLst/>
          </a:prstGeom>
        </p:spPr>
      </p:pic>
      <p:grpSp>
        <p:nvGrpSpPr>
          <p:cNvPr id="24" name="Group 23"/>
          <p:cNvGrpSpPr/>
          <p:nvPr/>
        </p:nvGrpSpPr>
        <p:grpSpPr>
          <a:xfrm>
            <a:off x="1137225" y="2882443"/>
            <a:ext cx="6454140" cy="307777"/>
            <a:chOff x="0" y="1401986"/>
            <a:chExt cx="5334000" cy="307777"/>
          </a:xfrm>
        </p:grpSpPr>
        <p:sp>
          <p:nvSpPr>
            <p:cNvPr id="40" name="TextBox 39"/>
            <p:cNvSpPr txBox="1"/>
            <p:nvPr/>
          </p:nvSpPr>
          <p:spPr>
            <a:xfrm>
              <a:off x="0" y="1401986"/>
              <a:ext cx="609600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>
              <a:defPPr>
                <a:defRPr lang="en-US"/>
              </a:defPPr>
              <a:lvl1pPr algn="r">
                <a:defRPr sz="1400" b="1">
                  <a:solidFill>
                    <a:schemeClr val="accent4"/>
                  </a:solidFill>
                </a:defRPr>
              </a:lvl1pPr>
            </a:lstStyle>
            <a:p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838200" y="1401986"/>
              <a:ext cx="4495800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endParaRPr lang="en-US" sz="1400" dirty="0" smtClean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239646" y="4996934"/>
            <a:ext cx="3913360" cy="646331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z="1200" dirty="0"/>
              <a:t>To see a full list of courses and to register, </a:t>
            </a:r>
            <a:r>
              <a:rPr lang="en-US" sz="1200" dirty="0" smtClean="0"/>
              <a:t>visit: 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hlinkClick r:id="rId5"/>
              </a:rPr>
              <a:t>https://uwresearch.gosignmeup.com/public/course/browse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endParaRPr lang="en-US" sz="1200" dirty="0"/>
          </a:p>
        </p:txBody>
      </p:sp>
      <p:grpSp>
        <p:nvGrpSpPr>
          <p:cNvPr id="54" name="Group 53"/>
          <p:cNvGrpSpPr/>
          <p:nvPr/>
        </p:nvGrpSpPr>
        <p:grpSpPr>
          <a:xfrm>
            <a:off x="1386952" y="3339643"/>
            <a:ext cx="6454140" cy="307777"/>
            <a:chOff x="0" y="1401986"/>
            <a:chExt cx="5334000" cy="307777"/>
          </a:xfrm>
        </p:grpSpPr>
        <p:sp>
          <p:nvSpPr>
            <p:cNvPr id="55" name="TextBox 54"/>
            <p:cNvSpPr txBox="1"/>
            <p:nvPr/>
          </p:nvSpPr>
          <p:spPr>
            <a:xfrm>
              <a:off x="0" y="1401986"/>
              <a:ext cx="609600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>
              <a:defPPr>
                <a:defRPr lang="en-US"/>
              </a:defPPr>
              <a:lvl1pPr algn="r">
                <a:defRPr sz="1400" b="1">
                  <a:solidFill>
                    <a:schemeClr val="accent4"/>
                  </a:solidFill>
                </a:defRPr>
              </a:lvl1pPr>
            </a:lstStyle>
            <a:p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838200" y="1401986"/>
              <a:ext cx="4495800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endParaRPr lang="en-US" sz="1400" dirty="0" smtClean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</p:grp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5666267"/>
              </p:ext>
            </p:extLst>
          </p:nvPr>
        </p:nvGraphicFramePr>
        <p:xfrm>
          <a:off x="692590" y="1280915"/>
          <a:ext cx="7994209" cy="35958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8622"/>
                <a:gridCol w="841601"/>
                <a:gridCol w="1196138"/>
                <a:gridCol w="5407848"/>
              </a:tblGrid>
              <a:tr h="326899">
                <a:tc>
                  <a:txBody>
                    <a:bodyPr/>
                    <a:lstStyle/>
                    <a:p>
                      <a:pPr algn="r"/>
                      <a:endParaRPr lang="en-US" sz="1400" b="1" dirty="0">
                        <a:solidFill>
                          <a:srgbClr val="FFCC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ONLINE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GCA</a:t>
                      </a:r>
                      <a:r>
                        <a:rPr lang="en-US" sz="1400" b="1" u="non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201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Salary and Cost Transfers Online Class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6899">
                <a:tc>
                  <a:txBody>
                    <a:bodyPr/>
                    <a:lstStyle/>
                    <a:p>
                      <a:pPr algn="r"/>
                      <a:endParaRPr lang="en-US" sz="1400" b="1" dirty="0">
                        <a:solidFill>
                          <a:srgbClr val="FFCC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ONLINE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RAA 201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Post Award Food Purchases and Compliance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6899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ONLINE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GCA 202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Direct Billing of F&amp;A Type Costs Online Class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6899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ONLINE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RAA 202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Timing of Expenditures &amp; Benefit to Award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6899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May 17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MAA 102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Electronic Faculty Effort Certification (</a:t>
                      </a:r>
                      <a:r>
                        <a:rPr lang="en-US" sz="1400" b="1" u="none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eFECS</a:t>
                      </a:r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) for FEC Coordinators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6899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May 18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ORIS 102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SAGE: Creating NIH Proposals in Grant Runner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6899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May 24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MAA 225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Using the Tools: Calculators, Worksheets and Reports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6899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June</a:t>
                      </a:r>
                      <a:r>
                        <a:rPr lang="en-US" sz="1400" b="1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7</a:t>
                      </a:r>
                      <a:endParaRPr lang="en-US" sz="1400" b="1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MAA 231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Salary Limitations - Salary Cap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6899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June 14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MAA 230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Salary Limitations - K Awards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6899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June 15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GCA 203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Preparing for an Audit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6899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Introduction to Export Controls coming this summer!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026" name="Picture 2" descr="C:\Users\hient2\Desktop\Untitled-1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52400"/>
            <a:ext cx="2768927" cy="1006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257800" y="5002852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For information on CORE, visit our homepage:</a:t>
            </a:r>
          </a:p>
          <a:p>
            <a:r>
              <a:rPr lang="en-US" sz="1200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hlinkClick r:id="rId7"/>
              </a:rPr>
              <a:t>https</a:t>
            </a:r>
            <a:r>
              <a:rPr lang="en-US" sz="1200" u="sng" dirty="0">
                <a:solidFill>
                  <a:schemeClr val="accent1">
                    <a:lumMod val="60000"/>
                    <a:lumOff val="40000"/>
                  </a:schemeClr>
                </a:solidFill>
                <a:hlinkClick r:id="rId7"/>
              </a:rPr>
              <a:t>://www.washington.edu/research/learning/</a:t>
            </a:r>
            <a:endParaRPr lang="en-US" sz="1200" u="sng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2" descr="C:\Users\hient2\AppData\Local\Microsoft\Windows\Temporary Internet Files\Content.IE5\JCJE91YO\3D-Spiral-Star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495800"/>
            <a:ext cx="508410" cy="359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595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O AWAY BLUE LINK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DADE7"/>
      </a:hlink>
      <a:folHlink>
        <a:srgbClr val="6DADE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</TotalTime>
  <Words>147</Words>
  <Application>Microsoft Office PowerPoint</Application>
  <PresentationFormat>On-screen Show (4:3)</PresentationFormat>
  <Paragraphs>37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makerin</dc:creator>
  <cp:lastModifiedBy>Jenny Le</cp:lastModifiedBy>
  <cp:revision>111</cp:revision>
  <dcterms:created xsi:type="dcterms:W3CDTF">2015-06-08T16:00:48Z</dcterms:created>
  <dcterms:modified xsi:type="dcterms:W3CDTF">2017-05-10T16:59:40Z</dcterms:modified>
</cp:coreProperties>
</file>