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0" r:id="rId1"/>
    <p:sldMasterId id="2147483652" r:id="rId2"/>
  </p:sldMasterIdLst>
  <p:notesMasterIdLst>
    <p:notesMasterId r:id="rId10"/>
  </p:notesMasterIdLst>
  <p:handoutMasterIdLst>
    <p:handoutMasterId r:id="rId11"/>
  </p:handoutMasterIdLst>
  <p:sldIdLst>
    <p:sldId id="259" r:id="rId3"/>
    <p:sldId id="279" r:id="rId4"/>
    <p:sldId id="290" r:id="rId5"/>
    <p:sldId id="280" r:id="rId6"/>
    <p:sldId id="289" r:id="rId7"/>
    <p:sldId id="285" r:id="rId8"/>
    <p:sldId id="288" r:id="rId9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88">
          <p15:clr>
            <a:srgbClr val="A4A3A4"/>
          </p15:clr>
        </p15:guide>
        <p15:guide id="2" pos="47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D3A2"/>
    <a:srgbClr val="4B2E83"/>
    <a:srgbClr val="E8E3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046" autoAdjust="0"/>
    <p:restoredTop sz="94660"/>
  </p:normalViewPr>
  <p:slideViewPr>
    <p:cSldViewPr snapToGrid="0" snapToObjects="1" showGuides="1">
      <p:cViewPr varScale="1">
        <p:scale>
          <a:sx n="111" d="100"/>
          <a:sy n="111" d="100"/>
        </p:scale>
        <p:origin x="1968" y="114"/>
      </p:cViewPr>
      <p:guideLst>
        <p:guide orient="horz" pos="2488"/>
        <p:guide pos="47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62717FE-E29A-407A-9E80-F1A23B96800D}" type="datetimeFigureOut">
              <a:rPr lang="en-US" smtClean="0"/>
              <a:t>5/10/2017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8D922DA-E696-4CF9-8254-48E3189B8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370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95D02D3-3755-443F-A23B-B28CBC8C9035}" type="datetimeFigureOut">
              <a:rPr lang="en-US" smtClean="0"/>
              <a:t>5/10/2017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EE8F163-0BC6-46DB-8875-3567FEEAD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1816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Andra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E8F163-0BC6-46DB-8875-3567FEEAD9D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7008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Andra:</a:t>
            </a:r>
            <a:r>
              <a:rPr lang="en-US" baseline="0" dirty="0" smtClean="0"/>
              <a:t> </a:t>
            </a:r>
            <a:r>
              <a:rPr lang="en-US" dirty="0" smtClean="0"/>
              <a:t>Define what it is – started with initiative from the FDP to streamline</a:t>
            </a:r>
            <a:r>
              <a:rPr lang="en-US" baseline="0" dirty="0" smtClean="0"/>
              <a:t> and reduce admin burden for research institutes; has some information about other topics but really the only thing it adds from an implementation perspective is the Prior Approval Matrix.  Not all federal agencies use this- need to review the award to see if it is referenced.  NIH says will be applicable with all awards; other agencies have various implementation dates.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E8F163-0BC6-46DB-8875-3567FEEAD9D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288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Jasmine:</a:t>
            </a:r>
            <a:r>
              <a:rPr lang="en-US" baseline="0" dirty="0" smtClean="0"/>
              <a:t> </a:t>
            </a:r>
            <a:r>
              <a:rPr lang="en-US" dirty="0" smtClean="0"/>
              <a:t> </a:t>
            </a:r>
            <a:r>
              <a:rPr lang="en-US" dirty="0" smtClean="0"/>
              <a:t>Show a sample from the PAFC formatted prior approval matrix  - explain</a:t>
            </a:r>
            <a:r>
              <a:rPr lang="en-US" baseline="0" dirty="0" smtClean="0"/>
              <a:t> that the column to the left is the item and on the right are the individual federal agencies with an R if it is Required/Restricted and a W if it has been waived.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E8F163-0BC6-46DB-8875-3567FEEAD9D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6290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Jasmine: Where to find the RTCs themselves;</a:t>
            </a:r>
            <a:r>
              <a:rPr lang="en-US" baseline="0" dirty="0" smtClean="0"/>
              <a:t> UW information can be found on the PAFC website and the OSP website (provide summary info and links)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E8F163-0BC6-46DB-8875-3567FEEAD9D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3176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Jasmine: Where to find the RTCs themselves;</a:t>
            </a:r>
            <a:r>
              <a:rPr lang="en-US" baseline="0" dirty="0" smtClean="0"/>
              <a:t> UW information can be found on the PAFC website and the OSP website (provide summary info and links)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E8F163-0BC6-46DB-8875-3567FEEAD9D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3176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Andra: RTCs are after</a:t>
            </a:r>
            <a:r>
              <a:rPr lang="en-US" baseline="0" dirty="0" smtClean="0"/>
              <a:t> the Sponsor T&amp;C but before Program Announcements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E8F163-0BC6-46DB-8875-3567FEEAD9D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2364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Andra: An</a:t>
            </a:r>
            <a:r>
              <a:rPr lang="en-US" baseline="0" smtClean="0"/>
              <a:t> </a:t>
            </a:r>
            <a:r>
              <a:rPr lang="en-US" baseline="0" dirty="0" smtClean="0"/>
              <a:t>example of a real requirement and a real agency – upshot is that the RTCs don’t really add anything new – don’t anything that is new in comparison to agency requirements.  Advise, as always, to review the Award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E8F163-0BC6-46DB-8875-3567FEEAD9D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2324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solidFill>
          <a:srgbClr val="4B2E8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UW_W Logo_Whit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5815" y="5945854"/>
            <a:ext cx="1371600" cy="92354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77334" y="6354234"/>
            <a:ext cx="2540000" cy="266700"/>
          </a:xfrm>
          <a:prstGeom prst="rect">
            <a:avLst/>
          </a:prstGeom>
        </p:spPr>
      </p:pic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1179824"/>
            <a:ext cx="6972300" cy="2641756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5000" b="0" i="0" baseline="0">
                <a:solidFill>
                  <a:schemeClr val="accent3"/>
                </a:solidFill>
                <a:latin typeface="Encode Sans Normal Black"/>
                <a:cs typeface="Encode Sans Normal Black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TITLE HERE</a:t>
            </a:r>
          </a:p>
          <a:p>
            <a:pPr lvl="0"/>
            <a:r>
              <a:rPr lang="en-US" dirty="0" smtClean="0"/>
              <a:t>ENCODE NORMAL</a:t>
            </a:r>
          </a:p>
          <a:p>
            <a:pPr lvl="0"/>
            <a:r>
              <a:rPr lang="en-US" dirty="0" smtClean="0"/>
              <a:t>BLACK, 50 PT. </a:t>
            </a:r>
            <a:endParaRPr lang="en-US" dirty="0"/>
          </a:p>
        </p:txBody>
      </p:sp>
      <p:pic>
        <p:nvPicPr>
          <p:cNvPr id="2" name="Picture 1" descr="Bar_RtAngle_7502_RGB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587" y="4006085"/>
            <a:ext cx="2284303" cy="112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49125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Sub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FFFFFF"/>
                </a:solidFill>
                <a:latin typeface="Encode Sans Normal Black"/>
                <a:cs typeface="Encode Sans Normal Black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HEADER HERE </a:t>
            </a:r>
          </a:p>
          <a:p>
            <a:pPr lvl="0"/>
            <a:r>
              <a:rPr lang="en-US" dirty="0" smtClean="0"/>
              <a:t>(ENCODE NORMAL BLACK, 30 PT.)</a:t>
            </a:r>
            <a:endParaRPr lang="en-US" dirty="0"/>
          </a:p>
        </p:txBody>
      </p:sp>
      <p:sp>
        <p:nvSpPr>
          <p:cNvPr id="4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59305" y="2320239"/>
            <a:ext cx="8197114" cy="3810086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1" i="0" baseline="0">
                <a:solidFill>
                  <a:srgbClr val="FFFFFF"/>
                </a:solidFill>
                <a:latin typeface="Open Sans"/>
                <a:cs typeface="Open Sans"/>
              </a:defRPr>
            </a:lvl1pPr>
            <a:lvl2pPr>
              <a:defRPr sz="2000" b="1" i="0" baseline="0">
                <a:solidFill>
                  <a:srgbClr val="FFFFFF"/>
                </a:solidFill>
                <a:latin typeface="Open Sans"/>
                <a:cs typeface="Open Sans"/>
              </a:defRPr>
            </a:lvl2pPr>
            <a:lvl3pPr marL="1143000" indent="-228600">
              <a:buSzPct val="100000"/>
              <a:buFont typeface="Lucida Grande"/>
              <a:buChar char="&gt;"/>
              <a:defRPr sz="1800" b="1" i="0" baseline="0">
                <a:solidFill>
                  <a:srgbClr val="FFFFFF"/>
                </a:solidFill>
                <a:latin typeface="Open Sans"/>
                <a:cs typeface="Open Sans"/>
              </a:defRPr>
            </a:lvl3pPr>
            <a:lvl4pPr>
              <a:defRPr sz="1600" b="1" i="0" baseline="0">
                <a:solidFill>
                  <a:srgbClr val="FFFFFF"/>
                </a:solidFill>
                <a:latin typeface="Open Sans"/>
                <a:cs typeface="Open Sans"/>
              </a:defRPr>
            </a:lvl4pPr>
            <a:lvl5pPr marL="2057400" indent="-228600">
              <a:buFont typeface="Lucida Grande"/>
              <a:buChar char="&gt;"/>
              <a:defRPr sz="1400" b="1" i="0" baseline="0">
                <a:solidFill>
                  <a:srgbClr val="FFFFFF"/>
                </a:solidFill>
                <a:latin typeface="Open Sans"/>
                <a:cs typeface="Open Sans"/>
              </a:defRPr>
            </a:lvl5pPr>
          </a:lstStyle>
          <a:p>
            <a:pPr lvl="0"/>
            <a:r>
              <a:rPr lang="en-US" dirty="0" smtClean="0"/>
              <a:t>Content here (Open Sans Bold, 24 pt.)</a:t>
            </a:r>
          </a:p>
          <a:p>
            <a:pPr lvl="1"/>
            <a:r>
              <a:rPr lang="en-US" dirty="0" smtClean="0"/>
              <a:t>Second level (Open Sans Bold, 20)</a:t>
            </a:r>
          </a:p>
          <a:p>
            <a:pPr lvl="2"/>
            <a:r>
              <a:rPr lang="en-US" dirty="0" smtClean="0"/>
              <a:t>Third level (Open Sans Bold, 18)</a:t>
            </a:r>
          </a:p>
          <a:p>
            <a:pPr lvl="3"/>
            <a:r>
              <a:rPr lang="en-US" dirty="0" smtClean="0"/>
              <a:t>Fourth level (Open Sans Bold, 16)</a:t>
            </a:r>
          </a:p>
          <a:p>
            <a:pPr lvl="4"/>
            <a:r>
              <a:rPr lang="en-US" dirty="0" smtClean="0"/>
              <a:t>Fifth level (Open Sans Bold, 14)</a:t>
            </a:r>
            <a:endParaRPr lang="en-US" dirty="0"/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buNone/>
              <a:defRPr sz="2400" b="0" i="0" baseline="0">
                <a:solidFill>
                  <a:srgbClr val="FFFFFF"/>
                </a:solidFill>
                <a:latin typeface="Uni Sans Regular"/>
                <a:cs typeface="Uni Sans Regular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SUB-HEADER HERE (UNI SANS REGULAR	, 24 PT.)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48401" y="6354234"/>
            <a:ext cx="2540000" cy="266700"/>
          </a:xfrm>
          <a:prstGeom prst="rect">
            <a:avLst/>
          </a:prstGeom>
        </p:spPr>
      </p:pic>
      <p:pic>
        <p:nvPicPr>
          <p:cNvPr id="8" name="Picture 7" descr="Bar_RtAngle_7502_RGB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225" y="1437805"/>
            <a:ext cx="1358184" cy="67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9240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Content">
    <p:bg>
      <p:bgPr>
        <a:solidFill>
          <a:srgbClr val="4B2E8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UW_W Logo_Whit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5815" y="5945854"/>
            <a:ext cx="1371600" cy="923544"/>
          </a:xfrm>
          <a:prstGeom prst="rect">
            <a:avLst/>
          </a:prstGeom>
        </p:spPr>
      </p:pic>
      <p:sp>
        <p:nvSpPr>
          <p:cNvPr id="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FFFFFF"/>
                </a:solidFill>
                <a:latin typeface="Encode Sans Normal Black"/>
                <a:cs typeface="Encode Sans Normal Black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HEADER HERE </a:t>
            </a:r>
          </a:p>
          <a:p>
            <a:pPr lvl="0"/>
            <a:r>
              <a:rPr lang="en-US" dirty="0" smtClean="0"/>
              <a:t>(ENCODE NORMAL BLACK, 30 PT.)</a:t>
            </a:r>
            <a:endParaRPr lang="en-US" dirty="0"/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59305" y="1736725"/>
            <a:ext cx="8076956" cy="4015497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1" i="0" baseline="0">
                <a:solidFill>
                  <a:srgbClr val="FFFFFF"/>
                </a:solidFill>
                <a:latin typeface="Open Sans"/>
                <a:cs typeface="Open Sans"/>
              </a:defRPr>
            </a:lvl1pPr>
            <a:lvl2pPr>
              <a:defRPr sz="2000" b="1" i="0" baseline="0">
                <a:solidFill>
                  <a:srgbClr val="FFFFFF"/>
                </a:solidFill>
                <a:latin typeface="Open Sans"/>
                <a:cs typeface="Open Sans"/>
              </a:defRPr>
            </a:lvl2pPr>
            <a:lvl3pPr marL="1143000" indent="-228600">
              <a:buSzPct val="100000"/>
              <a:buFont typeface="Lucida Grande"/>
              <a:buChar char="&gt;"/>
              <a:defRPr sz="1800" b="1" i="0" baseline="0">
                <a:solidFill>
                  <a:srgbClr val="FFFFFF"/>
                </a:solidFill>
                <a:latin typeface="Open Sans"/>
                <a:cs typeface="Open Sans"/>
              </a:defRPr>
            </a:lvl3pPr>
            <a:lvl4pPr>
              <a:defRPr sz="1600" b="1" i="0" baseline="0">
                <a:solidFill>
                  <a:srgbClr val="FFFFFF"/>
                </a:solidFill>
                <a:latin typeface="Open Sans"/>
                <a:cs typeface="Open Sans"/>
              </a:defRPr>
            </a:lvl4pPr>
            <a:lvl5pPr marL="2057400" indent="-228600">
              <a:buFont typeface="Lucida Grande"/>
              <a:buChar char="&gt;"/>
              <a:defRPr sz="1400" b="1" i="0" baseline="0">
                <a:solidFill>
                  <a:srgbClr val="FFFFFF"/>
                </a:solidFill>
                <a:latin typeface="Open Sans"/>
                <a:cs typeface="Open Sans"/>
              </a:defRPr>
            </a:lvl5pPr>
          </a:lstStyle>
          <a:p>
            <a:pPr lvl="0"/>
            <a:r>
              <a:rPr lang="en-US" dirty="0" smtClean="0"/>
              <a:t>Bulleted content here (Open Sans Light, 24 pt.)</a:t>
            </a:r>
          </a:p>
          <a:p>
            <a:pPr lvl="1"/>
            <a:r>
              <a:rPr lang="en-US" dirty="0" smtClean="0"/>
              <a:t>Second level (Open Sans Light, 20)</a:t>
            </a:r>
          </a:p>
          <a:p>
            <a:pPr lvl="2"/>
            <a:r>
              <a:rPr lang="en-US" dirty="0" smtClean="0"/>
              <a:t>Third level (Open Sans Light, 18)</a:t>
            </a:r>
          </a:p>
          <a:p>
            <a:pPr lvl="3"/>
            <a:r>
              <a:rPr lang="en-US" dirty="0" smtClean="0"/>
              <a:t>Fourth level (Open Sans Light, 16)</a:t>
            </a:r>
          </a:p>
          <a:p>
            <a:pPr lvl="4"/>
            <a:r>
              <a:rPr lang="en-US" dirty="0" smtClean="0"/>
              <a:t>Fifth level (Open Sans Light, 14)</a:t>
            </a:r>
            <a:endParaRPr lang="en-US" dirty="0"/>
          </a:p>
        </p:txBody>
      </p:sp>
      <p:pic>
        <p:nvPicPr>
          <p:cNvPr id="8" name="Picture 7" descr="Bar_RtAngle_7502_RGB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225" y="1437805"/>
            <a:ext cx="1358184" cy="67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633797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Graphic">
    <p:bg>
      <p:bgPr>
        <a:solidFill>
          <a:srgbClr val="4B2E8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48401" y="6354234"/>
            <a:ext cx="2540000" cy="266700"/>
          </a:xfrm>
          <a:prstGeom prst="rect">
            <a:avLst/>
          </a:prstGeom>
        </p:spPr>
      </p:pic>
      <p:sp>
        <p:nvSpPr>
          <p:cNvPr id="12" name="Chart Placeholder 11"/>
          <p:cNvSpPr>
            <a:spLocks noGrp="1"/>
          </p:cNvSpPr>
          <p:nvPr>
            <p:ph type="chart" sz="quarter" idx="12" hasCustomPrompt="1"/>
          </p:nvPr>
        </p:nvSpPr>
        <p:spPr>
          <a:xfrm>
            <a:off x="766763" y="1736725"/>
            <a:ext cx="8021637" cy="44323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 b="0" i="1" baseline="0">
                <a:solidFill>
                  <a:srgbClr val="FFFFFF"/>
                </a:solidFill>
                <a:latin typeface="Open Sans Light"/>
                <a:cs typeface="Open Sans Light"/>
              </a:defRPr>
            </a:lvl1pPr>
          </a:lstStyle>
          <a:p>
            <a:r>
              <a:rPr lang="en-US" dirty="0" smtClean="0"/>
              <a:t>Graphics can go here – </a:t>
            </a:r>
            <a:br>
              <a:rPr lang="en-US" dirty="0" smtClean="0"/>
            </a:br>
            <a:r>
              <a:rPr lang="en-US" dirty="0" smtClean="0"/>
              <a:t>replace this box with your image or chart</a:t>
            </a:r>
            <a:endParaRPr lang="en-US" dirty="0"/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FFFFFF"/>
                </a:solidFill>
                <a:latin typeface="Encode Sans Normal Black"/>
                <a:cs typeface="Encode Sans Normal Black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HEADER HERE </a:t>
            </a:r>
          </a:p>
          <a:p>
            <a:pPr lvl="0"/>
            <a:r>
              <a:rPr lang="en-US" dirty="0" smtClean="0"/>
              <a:t>(ENCODE NORMAL BLACK, 30 PT.)</a:t>
            </a:r>
            <a:endParaRPr lang="en-US" dirty="0"/>
          </a:p>
        </p:txBody>
      </p:sp>
      <p:pic>
        <p:nvPicPr>
          <p:cNvPr id="8" name="Picture 7" descr="Bar_RtAngle_7502_RGB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225" y="1437805"/>
            <a:ext cx="1358184" cy="67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8560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1167124"/>
            <a:ext cx="6972300" cy="2641756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5000" b="0" i="0" baseline="0">
                <a:solidFill>
                  <a:srgbClr val="4B2E83"/>
                </a:solidFill>
                <a:latin typeface="Encode Sans Normal Black"/>
                <a:cs typeface="Encode Sans Normal Black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TITLE HERE</a:t>
            </a:r>
          </a:p>
          <a:p>
            <a:pPr lvl="0"/>
            <a:r>
              <a:rPr lang="en-US" dirty="0" smtClean="0"/>
              <a:t>ENCODE NORMAL</a:t>
            </a:r>
          </a:p>
          <a:p>
            <a:pPr lvl="0"/>
            <a:r>
              <a:rPr lang="en-US" dirty="0" smtClean="0"/>
              <a:t>BLACK, 50 PT. </a:t>
            </a:r>
            <a:endParaRPr lang="en-US" dirty="0"/>
          </a:p>
        </p:txBody>
      </p:sp>
      <p:pic>
        <p:nvPicPr>
          <p:cNvPr id="8" name="Picture 7" descr="W Logo_Purple_2685_HEX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8139" y="5949410"/>
            <a:ext cx="1371600" cy="923544"/>
          </a:xfrm>
          <a:prstGeom prst="rect">
            <a:avLst/>
          </a:prstGeom>
        </p:spPr>
      </p:pic>
      <p:pic>
        <p:nvPicPr>
          <p:cNvPr id="9" name="Picture 8" descr="Wordmark_center_Purple_HEX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39" y="6487457"/>
            <a:ext cx="2425295" cy="163374"/>
          </a:xfrm>
          <a:prstGeom prst="rect">
            <a:avLst/>
          </a:prstGeom>
        </p:spPr>
      </p:pic>
      <p:pic>
        <p:nvPicPr>
          <p:cNvPr id="6" name="Picture 5" descr="Bar_RtAngle_7502_RGB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587" y="4006085"/>
            <a:ext cx="2284303" cy="112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7191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Sub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4B2E83"/>
                </a:solidFill>
                <a:latin typeface="Encode Sans Normal Black"/>
                <a:cs typeface="Encode Sans Normal Black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HEADER HERE </a:t>
            </a:r>
          </a:p>
          <a:p>
            <a:pPr lvl="0"/>
            <a:r>
              <a:rPr lang="en-US" dirty="0" smtClean="0"/>
              <a:t>(ENCODE NORMAL BLACK, 30 PT.)</a:t>
            </a:r>
            <a:endParaRPr lang="en-US" dirty="0"/>
          </a:p>
        </p:txBody>
      </p:sp>
      <p:sp>
        <p:nvSpPr>
          <p:cNvPr id="4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59305" y="2320239"/>
            <a:ext cx="8197114" cy="3810086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1" i="0" baseline="0">
                <a:solidFill>
                  <a:srgbClr val="4B2E83"/>
                </a:solidFill>
                <a:latin typeface="Open Sans"/>
                <a:cs typeface="Open Sans"/>
              </a:defRPr>
            </a:lvl1pPr>
            <a:lvl2pPr>
              <a:defRPr sz="2000" b="1" i="0" baseline="0">
                <a:solidFill>
                  <a:srgbClr val="4B2E83"/>
                </a:solidFill>
                <a:latin typeface="Open Sans"/>
                <a:cs typeface="Open Sans"/>
              </a:defRPr>
            </a:lvl2pPr>
            <a:lvl3pPr marL="1143000" indent="-228600">
              <a:buSzPct val="100000"/>
              <a:buFont typeface="Lucida Grande"/>
              <a:buChar char="&gt;"/>
              <a:defRPr sz="1800" b="1" i="0" baseline="0">
                <a:solidFill>
                  <a:srgbClr val="4B2E83"/>
                </a:solidFill>
                <a:latin typeface="Open Sans"/>
                <a:cs typeface="Open Sans"/>
              </a:defRPr>
            </a:lvl3pPr>
            <a:lvl4pPr>
              <a:defRPr sz="1600" b="1" i="0" baseline="0">
                <a:solidFill>
                  <a:srgbClr val="4B2E83"/>
                </a:solidFill>
                <a:latin typeface="Open Sans"/>
                <a:cs typeface="Open Sans"/>
              </a:defRPr>
            </a:lvl4pPr>
            <a:lvl5pPr marL="2057400" indent="-228600">
              <a:buFont typeface="Lucida Grande"/>
              <a:buChar char="&gt;"/>
              <a:defRPr sz="1400" b="1" i="0" baseline="0">
                <a:solidFill>
                  <a:srgbClr val="4B2E83"/>
                </a:solidFill>
                <a:latin typeface="Open Sans"/>
                <a:cs typeface="Open Sans"/>
              </a:defRPr>
            </a:lvl5pPr>
          </a:lstStyle>
          <a:p>
            <a:pPr lvl="0"/>
            <a:r>
              <a:rPr lang="en-US" dirty="0" smtClean="0"/>
              <a:t>Content here (Open Sans Bold, 24 pt.)</a:t>
            </a:r>
          </a:p>
          <a:p>
            <a:pPr lvl="1"/>
            <a:r>
              <a:rPr lang="en-US" dirty="0" smtClean="0"/>
              <a:t>Second level (Open Sans Bold, 20)</a:t>
            </a:r>
          </a:p>
          <a:p>
            <a:pPr lvl="2"/>
            <a:r>
              <a:rPr lang="en-US" dirty="0" smtClean="0"/>
              <a:t>Third level (Open Sans Bold, 18)</a:t>
            </a:r>
          </a:p>
          <a:p>
            <a:pPr lvl="3"/>
            <a:r>
              <a:rPr lang="en-US" dirty="0" smtClean="0"/>
              <a:t>Fourth level (Open Sans Bold, 16)</a:t>
            </a:r>
          </a:p>
          <a:p>
            <a:pPr lvl="4"/>
            <a:r>
              <a:rPr lang="en-US" dirty="0" smtClean="0"/>
              <a:t>Fifth level (Open Sans Bold, 14)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buNone/>
              <a:defRPr sz="2400" b="0" i="0" baseline="0">
                <a:solidFill>
                  <a:srgbClr val="4B2E83"/>
                </a:solidFill>
                <a:latin typeface="Uni Sans Regular"/>
                <a:cs typeface="Uni Sans Regular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SUB-HEADER HERE (UNI SANS LIGHT, 24 PT.)</a:t>
            </a:r>
            <a:endParaRPr lang="en-US" dirty="0"/>
          </a:p>
        </p:txBody>
      </p:sp>
      <p:pic>
        <p:nvPicPr>
          <p:cNvPr id="9" name="Picture 8" descr="Wordmark_center_Purple_HEX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2155" y="6487457"/>
            <a:ext cx="2425295" cy="163374"/>
          </a:xfrm>
          <a:prstGeom prst="rect">
            <a:avLst/>
          </a:prstGeom>
        </p:spPr>
      </p:pic>
      <p:pic>
        <p:nvPicPr>
          <p:cNvPr id="8" name="Picture 7" descr="Bar_RtAngle_7502_RGB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225" y="1437805"/>
            <a:ext cx="1358184" cy="67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2872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4B2E83"/>
                </a:solidFill>
                <a:latin typeface="Encode Sans Normal Black"/>
                <a:cs typeface="Encode Sans Normal Black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HEADER HERE </a:t>
            </a:r>
          </a:p>
          <a:p>
            <a:pPr lvl="0"/>
            <a:r>
              <a:rPr lang="en-US" dirty="0" smtClean="0"/>
              <a:t>(ENCODE NORMAL BLACK, 30 PT.)</a:t>
            </a:r>
            <a:endParaRPr lang="en-US" dirty="0"/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1" i="0" baseline="0">
                <a:solidFill>
                  <a:srgbClr val="4B2E83"/>
                </a:solidFill>
                <a:latin typeface="Open Sans"/>
                <a:cs typeface="Open Sans"/>
              </a:defRPr>
            </a:lvl1pPr>
            <a:lvl2pPr>
              <a:defRPr sz="2000" b="1" i="0" baseline="0">
                <a:solidFill>
                  <a:srgbClr val="4B2E83"/>
                </a:solidFill>
                <a:latin typeface="Open Sans"/>
                <a:cs typeface="Open Sans"/>
              </a:defRPr>
            </a:lvl2pPr>
            <a:lvl3pPr marL="1143000" indent="-228600">
              <a:buSzPct val="100000"/>
              <a:buFont typeface="Lucida Grande"/>
              <a:buChar char="&gt;"/>
              <a:defRPr sz="1800" b="1" i="0" baseline="0">
                <a:solidFill>
                  <a:srgbClr val="4B2E83"/>
                </a:solidFill>
                <a:latin typeface="Open Sans"/>
                <a:cs typeface="Open Sans"/>
              </a:defRPr>
            </a:lvl3pPr>
            <a:lvl4pPr>
              <a:defRPr sz="1600" b="1" i="0" baseline="0">
                <a:solidFill>
                  <a:srgbClr val="4B2E83"/>
                </a:solidFill>
                <a:latin typeface="Open Sans"/>
                <a:cs typeface="Open Sans"/>
              </a:defRPr>
            </a:lvl4pPr>
            <a:lvl5pPr marL="2057400" indent="-228600">
              <a:buFont typeface="Lucida Grande"/>
              <a:buChar char="&gt;"/>
              <a:defRPr sz="1400" b="1" i="0" baseline="0">
                <a:solidFill>
                  <a:srgbClr val="4B2E83"/>
                </a:solidFill>
                <a:latin typeface="Open Sans"/>
                <a:cs typeface="Open Sans"/>
              </a:defRPr>
            </a:lvl5pPr>
          </a:lstStyle>
          <a:p>
            <a:pPr lvl="0"/>
            <a:r>
              <a:rPr lang="en-US" dirty="0" smtClean="0"/>
              <a:t>Content here (Open Sans Bold, 24 pt.)</a:t>
            </a:r>
          </a:p>
          <a:p>
            <a:pPr lvl="1"/>
            <a:r>
              <a:rPr lang="en-US" dirty="0" smtClean="0"/>
              <a:t>Second level (Open Sans Bold, 20)</a:t>
            </a:r>
          </a:p>
          <a:p>
            <a:pPr lvl="2"/>
            <a:r>
              <a:rPr lang="en-US" dirty="0" smtClean="0"/>
              <a:t>Third level (Open Sans Bold, 18)</a:t>
            </a:r>
          </a:p>
          <a:p>
            <a:pPr lvl="3"/>
            <a:r>
              <a:rPr lang="en-US" dirty="0" smtClean="0"/>
              <a:t>Fourth level (Open Sans Bold, 16)</a:t>
            </a:r>
          </a:p>
          <a:p>
            <a:pPr lvl="4"/>
            <a:r>
              <a:rPr lang="en-US" dirty="0" smtClean="0"/>
              <a:t>Fifth level (Open Sans Bold, 14)</a:t>
            </a:r>
            <a:endParaRPr lang="en-US" dirty="0"/>
          </a:p>
        </p:txBody>
      </p:sp>
      <p:pic>
        <p:nvPicPr>
          <p:cNvPr id="9" name="Picture 8" descr="W Logo_Purple_2685_HEX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8139" y="5949410"/>
            <a:ext cx="1371600" cy="923544"/>
          </a:xfrm>
          <a:prstGeom prst="rect">
            <a:avLst/>
          </a:prstGeom>
        </p:spPr>
      </p:pic>
      <p:pic>
        <p:nvPicPr>
          <p:cNvPr id="7" name="Picture 6" descr="Bar_RtAngle_7502_RGB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225" y="1437805"/>
            <a:ext cx="1358184" cy="67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0220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hart Placeholder 11"/>
          <p:cNvSpPr>
            <a:spLocks noGrp="1"/>
          </p:cNvSpPr>
          <p:nvPr>
            <p:ph type="chart" sz="quarter" idx="12" hasCustomPrompt="1"/>
          </p:nvPr>
        </p:nvSpPr>
        <p:spPr>
          <a:xfrm>
            <a:off x="766763" y="1736725"/>
            <a:ext cx="8021637" cy="44323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 b="0" i="1" baseline="0">
                <a:solidFill>
                  <a:srgbClr val="999999"/>
                </a:solidFill>
                <a:latin typeface="Open Sans Light"/>
                <a:cs typeface="Open Sans Light"/>
              </a:defRPr>
            </a:lvl1pPr>
          </a:lstStyle>
          <a:p>
            <a:r>
              <a:rPr lang="en-US" dirty="0" smtClean="0"/>
              <a:t>Graphics can go here – </a:t>
            </a:r>
            <a:br>
              <a:rPr lang="en-US" dirty="0" smtClean="0"/>
            </a:br>
            <a:r>
              <a:rPr lang="en-US" dirty="0" smtClean="0"/>
              <a:t>replace this box with your image or chart</a:t>
            </a:r>
            <a:endParaRPr lang="en-US" dirty="0"/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4B2E83"/>
                </a:solidFill>
                <a:latin typeface="Encode Sans Normal Black"/>
                <a:cs typeface="Encode Sans Normal Black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HEADER HERE </a:t>
            </a:r>
          </a:p>
          <a:p>
            <a:pPr lvl="0"/>
            <a:r>
              <a:rPr lang="en-US" dirty="0" smtClean="0"/>
              <a:t>(ENCODE NORMAL BLACK, 30 PT.)</a:t>
            </a:r>
            <a:endParaRPr lang="en-US" dirty="0"/>
          </a:p>
        </p:txBody>
      </p:sp>
      <p:pic>
        <p:nvPicPr>
          <p:cNvPr id="7" name="Picture 6" descr="Wordmark_center_Purple_HEX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3105" y="6487457"/>
            <a:ext cx="2425295" cy="163374"/>
          </a:xfrm>
          <a:prstGeom prst="rect">
            <a:avLst/>
          </a:prstGeom>
        </p:spPr>
      </p:pic>
      <p:pic>
        <p:nvPicPr>
          <p:cNvPr id="6" name="Picture 5" descr="Bar_RtAngle_7502_RGB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225" y="1437805"/>
            <a:ext cx="1358184" cy="67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9552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4B2E8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037030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9868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63" r:id="rId2"/>
    <p:sldLayoutId id="2147483664" r:id="rId3"/>
    <p:sldLayoutId id="2147483665" r:id="rId4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sf.gov/awards/managing/rtc.jsp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f2.washington.edu/fm/pafc/research-terms-and-conditions-rtcs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ashington.edu/research/myresearch-lifecycle/plan-and-propose/sponsor-requirements/federal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692028" y="1640263"/>
            <a:ext cx="7929457" cy="159313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Research Terms &amp; Conditions (RTCs)</a:t>
            </a:r>
          </a:p>
        </p:txBody>
      </p:sp>
      <p:sp>
        <p:nvSpPr>
          <p:cNvPr id="6" name="Text Placeholder 1"/>
          <p:cNvSpPr txBox="1">
            <a:spLocks/>
          </p:cNvSpPr>
          <p:nvPr/>
        </p:nvSpPr>
        <p:spPr>
          <a:xfrm>
            <a:off x="692029" y="4308049"/>
            <a:ext cx="6656731" cy="1812601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 defTabSz="457200" rtl="0" eaLnBrk="1" latinLnBrk="0" hangingPunct="1">
              <a:lnSpc>
                <a:spcPct val="100000"/>
              </a:lnSpc>
              <a:spcBef>
                <a:spcPct val="20000"/>
              </a:spcBef>
              <a:buFont typeface="Arial"/>
              <a:buNone/>
              <a:defRPr sz="5000" b="0" i="0" kern="1200" baseline="0">
                <a:solidFill>
                  <a:schemeClr val="accent3"/>
                </a:solidFill>
                <a:latin typeface="Encode Sans Normal Black"/>
                <a:ea typeface="+mn-ea"/>
                <a:cs typeface="Encode Sans Normal Black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8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MRAM</a:t>
            </a:r>
          </a:p>
          <a:p>
            <a:pPr>
              <a:lnSpc>
                <a:spcPct val="150000"/>
              </a:lnSpc>
            </a:pPr>
            <a:r>
              <a:rPr lang="en-US" sz="1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 2017</a:t>
            </a:r>
          </a:p>
          <a:p>
            <a:pPr>
              <a:lnSpc>
                <a:spcPct val="150000"/>
              </a:lnSpc>
            </a:pPr>
            <a:r>
              <a:rPr lang="en-US" sz="1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Andra Sawyer &amp; Jasmine Campbell</a:t>
            </a:r>
          </a:p>
          <a:p>
            <a:pPr>
              <a:lnSpc>
                <a:spcPct val="150000"/>
              </a:lnSpc>
            </a:pPr>
            <a:r>
              <a:rPr lang="en-US" sz="1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Research Accounting and Analysis/Office of Sponsored Programs</a:t>
            </a:r>
          </a:p>
        </p:txBody>
      </p:sp>
    </p:spTree>
    <p:extLst>
      <p:ext uri="{BB962C8B-B14F-4D97-AF65-F5344CB8AC3E}">
        <p14:creationId xmlns:p14="http://schemas.microsoft.com/office/powerpoint/2010/main" val="1913477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Research Terms &amp; Conditions (RTCs)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Requirements for research awards; intent is to reduce administrative burden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Practical Application:  Prior Approval Waiver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Not all federal agencies use the RTCs</a:t>
            </a:r>
          </a:p>
          <a:p>
            <a:pPr lvl="1"/>
            <a:r>
              <a:rPr lang="en-US" dirty="0" smtClean="0"/>
              <a:t>Participating agencies have different implementation dates; review the Award for notification</a:t>
            </a:r>
          </a:p>
          <a:p>
            <a:pPr lvl="1"/>
            <a:r>
              <a:rPr lang="en-US" dirty="0" smtClean="0"/>
              <a:t>Applicable to all NIH awards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508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RTC Prior Approval Matrix - Sample </a:t>
            </a:r>
            <a:endParaRPr lang="en-US" dirty="0"/>
          </a:p>
        </p:txBody>
      </p:sp>
      <p:pic>
        <p:nvPicPr>
          <p:cNvPr id="6" name="Chart Placeholder 5"/>
          <p:cNvPicPr>
            <a:picLocks noGrp="1" noChangeAspect="1"/>
          </p:cNvPicPr>
          <p:nvPr>
            <p:ph type="chart" sz="quarter" idx="12"/>
          </p:nvPr>
        </p:nvPicPr>
        <p:blipFill>
          <a:blip r:embed="rId3"/>
          <a:stretch>
            <a:fillRect/>
          </a:stretch>
        </p:blipFill>
        <p:spPr>
          <a:xfrm>
            <a:off x="671757" y="1873927"/>
            <a:ext cx="8021637" cy="2329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9245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RTC Information Location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RTCs are issued by NSF, info on the NSF website:</a:t>
            </a:r>
          </a:p>
          <a:p>
            <a:pPr marL="0" indent="0">
              <a:buNone/>
            </a:pP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www.nsf.gov/awards/managing/rtc.jsp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UW information: </a:t>
            </a:r>
          </a:p>
          <a:p>
            <a:pPr marL="0" indent="0">
              <a:buNone/>
            </a:pPr>
            <a:r>
              <a:rPr lang="en-US" dirty="0"/>
              <a:t>PAFC: description, re-formatted prior approval </a:t>
            </a:r>
            <a:r>
              <a:rPr lang="en-US" dirty="0" smtClean="0"/>
              <a:t>matrix:</a:t>
            </a:r>
            <a:endParaRPr lang="en-US" dirty="0"/>
          </a:p>
          <a:p>
            <a:pPr marL="0" indent="0">
              <a:buNone/>
            </a:pPr>
            <a:r>
              <a:rPr lang="en-US" dirty="0">
                <a:hlinkClick r:id="rId4"/>
              </a:rPr>
              <a:t>http://f2.washington.edu/fm/pafc/research-terms-and-conditions-rtcs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06151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RTC Information Location (</a:t>
            </a:r>
            <a:r>
              <a:rPr lang="en-US" dirty="0" err="1" smtClean="0"/>
              <a:t>con’t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OSP: linked in the sponsors that </a:t>
            </a:r>
            <a:r>
              <a:rPr lang="en-US" dirty="0"/>
              <a:t>have implemented (currently NSF</a:t>
            </a:r>
            <a:r>
              <a:rPr lang="en-US" dirty="0" smtClean="0"/>
              <a:t>, NIH, and DoE):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>
                <a:hlinkClick r:id="rId3"/>
              </a:rPr>
              <a:t>https://www.washington.edu/research/myresearch-lifecycle/plan-and-propose/sponsor-requirements/federal/ 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57358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671757" y="371510"/>
            <a:ext cx="8184662" cy="594648"/>
          </a:xfrm>
        </p:spPr>
        <p:txBody>
          <a:bodyPr>
            <a:normAutofit/>
          </a:bodyPr>
          <a:lstStyle/>
          <a:p>
            <a:r>
              <a:rPr lang="en-US" dirty="0" smtClean="0"/>
              <a:t>RTCs in the Federal Regulation Hierarchy</a:t>
            </a:r>
            <a:endParaRPr lang="en-US" dirty="0"/>
          </a:p>
        </p:txBody>
      </p:sp>
      <p:pic>
        <p:nvPicPr>
          <p:cNvPr id="6" name="Chart Placeholder 5"/>
          <p:cNvPicPr>
            <a:picLocks noGrp="1" noChangeAspect="1"/>
          </p:cNvPicPr>
          <p:nvPr>
            <p:ph type="chart" sz="quarter" idx="12"/>
          </p:nvPr>
        </p:nvPicPr>
        <p:blipFill>
          <a:blip r:embed="rId3"/>
          <a:stretch>
            <a:fillRect/>
          </a:stretch>
        </p:blipFill>
        <p:spPr>
          <a:xfrm>
            <a:off x="543905" y="1164566"/>
            <a:ext cx="7598607" cy="5004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1450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RTC Example:  NIH &amp; Carry Forward</a:t>
            </a:r>
          </a:p>
          <a:p>
            <a:endParaRPr lang="en-US" dirty="0"/>
          </a:p>
        </p:txBody>
      </p:sp>
      <p:pic>
        <p:nvPicPr>
          <p:cNvPr id="7" name="Chart Placeholder 6"/>
          <p:cNvPicPr>
            <a:picLocks noGrp="1" noChangeAspect="1"/>
          </p:cNvPicPr>
          <p:nvPr>
            <p:ph type="chart" sz="quarter" idx="12"/>
          </p:nvPr>
        </p:nvPicPr>
        <p:blipFill>
          <a:blip r:embed="rId3"/>
          <a:stretch>
            <a:fillRect/>
          </a:stretch>
        </p:blipFill>
        <p:spPr>
          <a:xfrm>
            <a:off x="671757" y="1045966"/>
            <a:ext cx="7235995" cy="5123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4941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UW Brand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D8D9DA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Custom Design">
  <a:themeElements>
    <a:clrScheme name="Custom 5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B2B2B2"/>
      </a:accent4>
      <a:accent5>
        <a:srgbClr val="26005C"/>
      </a:accent5>
      <a:accent6>
        <a:srgbClr val="917B4C"/>
      </a:accent6>
      <a:hlink>
        <a:srgbClr val="26005C"/>
      </a:hlink>
      <a:folHlink>
        <a:srgbClr val="33006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2218</TotalTime>
  <Words>400</Words>
  <Application>Microsoft Office PowerPoint</Application>
  <PresentationFormat>On-screen Show (4:3)</PresentationFormat>
  <Paragraphs>42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Arial</vt:lpstr>
      <vt:lpstr>Calibri</vt:lpstr>
      <vt:lpstr>Encode Sans Normal Black</vt:lpstr>
      <vt:lpstr>Lucida Grande</vt:lpstr>
      <vt:lpstr>Open Sans</vt:lpstr>
      <vt:lpstr>Open Sans Light</vt:lpstr>
      <vt:lpstr>Uni Sans Regular</vt:lpstr>
      <vt:lpstr>Custom Design</vt:lpstr>
      <vt:lpstr>1_Custom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Alanya Cannon</dc:creator>
  <cp:lastModifiedBy>Andra Sawyer</cp:lastModifiedBy>
  <cp:revision>93</cp:revision>
  <cp:lastPrinted>2017-03-09T15:08:35Z</cp:lastPrinted>
  <dcterms:created xsi:type="dcterms:W3CDTF">2014-10-14T00:51:43Z</dcterms:created>
  <dcterms:modified xsi:type="dcterms:W3CDTF">2017-05-10T15:21:36Z</dcterms:modified>
</cp:coreProperties>
</file>