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7" r:id="rId1"/>
    <p:sldMasterId id="2147483689" r:id="rId2"/>
  </p:sldMasterIdLst>
  <p:notesMasterIdLst>
    <p:notesMasterId r:id="rId10"/>
  </p:notesMasterIdLst>
  <p:sldIdLst>
    <p:sldId id="256" r:id="rId3"/>
    <p:sldId id="257" r:id="rId4"/>
    <p:sldId id="266" r:id="rId5"/>
    <p:sldId id="269" r:id="rId6"/>
    <p:sldId id="267" r:id="rId7"/>
    <p:sldId id="268" r:id="rId8"/>
    <p:sldId id="262"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
      <p:font typeface="Open Sans Light" panose="020B0306030504020204" pitchFamily="34" charset="0"/>
      <p:regular r:id="rId19"/>
      <p:italic r:id="rId20"/>
    </p:embeddedFont>
    <p:embeddedFont>
      <p:font typeface="Calibri Light" panose="020F0302020204030204" pitchFamily="34" charset="0"/>
      <p:regular r:id="rId21"/>
      <p:italic r:id="rId22"/>
    </p:embeddedFont>
    <p:embeddedFont>
      <p:font typeface="Encode Sans Normal Black" panose="02000000000000000000" pitchFamily="2" charset="0"/>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10A37DF-40FA-4109-AAF8-24D76A9B93E9}">
  <a:tblStyle styleId="{310A37DF-40FA-4109-AAF8-24D76A9B93E9}" styleName="Table_0">
    <a:wholeTbl>
      <a:tcTxStyle b="off" i="off">
        <a:font>
          <a:latin typeface="Encode Sans Normal"/>
          <a:ea typeface="Encode Sans Normal"/>
          <a:cs typeface="Encode Sans Norm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6EB"/>
          </a:solidFill>
        </a:fill>
      </a:tcStyle>
    </a:wholeTbl>
    <a:band1H>
      <a:tcStyle>
        <a:tcBdr/>
        <a:fill>
          <a:solidFill>
            <a:srgbClr val="CCCAD4"/>
          </a:solidFill>
        </a:fill>
      </a:tcStyle>
    </a:band1H>
    <a:band1V>
      <a:tcStyle>
        <a:tcBdr/>
        <a:fill>
          <a:solidFill>
            <a:srgbClr val="CCCAD4"/>
          </a:solidFill>
        </a:fill>
      </a:tcStyle>
    </a:band1V>
    <a:lastCol>
      <a:tcTxStyle b="on" i="off">
        <a:font>
          <a:latin typeface="Encode Sans Normal"/>
          <a:ea typeface="Encode Sans Normal"/>
          <a:cs typeface="Encode Sans Normal"/>
        </a:font>
        <a:schemeClr val="lt1"/>
      </a:tcTxStyle>
      <a:tcStyle>
        <a:tcBdr/>
        <a:fill>
          <a:solidFill>
            <a:schemeClr val="accent1"/>
          </a:solidFill>
        </a:fill>
      </a:tcStyle>
    </a:lastCol>
    <a:firstCol>
      <a:tcTxStyle b="on" i="off">
        <a:font>
          <a:latin typeface="Encode Sans Normal"/>
          <a:ea typeface="Encode Sans Normal"/>
          <a:cs typeface="Encode Sans Normal"/>
        </a:font>
        <a:schemeClr val="lt1"/>
      </a:tcTxStyle>
      <a:tcStyle>
        <a:tcBdr/>
        <a:fill>
          <a:solidFill>
            <a:schemeClr val="accent1"/>
          </a:solidFill>
        </a:fill>
      </a:tcStyle>
    </a:firstCol>
    <a:lastRow>
      <a:tcTxStyle b="on" i="off">
        <a:font>
          <a:latin typeface="Encode Sans Normal"/>
          <a:ea typeface="Encode Sans Normal"/>
          <a:cs typeface="Encode Sans Norm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Encode Sans Normal"/>
          <a:ea typeface="Encode Sans Normal"/>
          <a:cs typeface="Encode Sans Norm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F283C1D3-2E6E-4F9B-863F-B27F287B1408}"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7" autoAdjust="0"/>
    <p:restoredTop sz="94660"/>
  </p:normalViewPr>
  <p:slideViewPr>
    <p:cSldViewPr>
      <p:cViewPr>
        <p:scale>
          <a:sx n="59" d="100"/>
          <a:sy n="59" d="100"/>
        </p:scale>
        <p:origin x="-1806"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algn="r">
              <a:buSzPct val="25000"/>
            </a:pPr>
            <a:fld id="{00000000-1234-1234-1234-123412341234}" type="slidenum">
              <a:rPr lang="en-US" sz="1200" smtClean="0">
                <a:solidFill>
                  <a:schemeClr val="dk1"/>
                </a:solidFill>
                <a:sym typeface="Calibri"/>
              </a:rPr>
              <a:pPr algn="r">
                <a:buSzPct val="25000"/>
              </a:pPr>
              <a:t>‹#›</a:t>
            </a:fld>
            <a:endParaRPr lang="en-US" sz="1200" dirty="0">
              <a:solidFill>
                <a:schemeClr val="dk1"/>
              </a:solidFill>
              <a:sym typeface="Calibri"/>
            </a:endParaRPr>
          </a:p>
        </p:txBody>
      </p:sp>
    </p:spTree>
    <p:extLst>
      <p:ext uri="{BB962C8B-B14F-4D97-AF65-F5344CB8AC3E}">
        <p14:creationId xmlns:p14="http://schemas.microsoft.com/office/powerpoint/2010/main" val="29665090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69850" algn="l" rtl="0">
              <a:spcBef>
                <a:spcPts val="0"/>
              </a:spcBef>
              <a:buClr>
                <a:srgbClr val="000000"/>
              </a:buClr>
              <a:buSzPct val="100000"/>
              <a:buFont typeface="Arial"/>
              <a:buNone/>
            </a:pPr>
            <a:r>
              <a:rPr lang="en-US" sz="1100" dirty="0">
                <a:solidFill>
                  <a:srgbClr val="1F497D"/>
                </a:solidFill>
                <a:latin typeface="Open Sans" panose="020B0606030504020204" pitchFamily="34" charset="0"/>
                <a:ea typeface="Arial"/>
                <a:cs typeface="Arial"/>
                <a:sym typeface="Arial"/>
              </a:rPr>
              <a:t> </a:t>
            </a:r>
            <a:endParaRPr lang="en-US" sz="110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sym typeface="Calibri"/>
              </a:rPr>
              <a:t>1</a:t>
            </a:fld>
            <a:endParaRPr lang="en-US" sz="1200" dirty="0">
              <a:solidFill>
                <a:schemeClr val="dk1"/>
              </a:solidFill>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 award agreement between the UW and another party, related to research that obligates UW resources or otherwise makes legal obligations on behalf of the University and does not include external funding, requiring institutional sign-off.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 award agreement between the UW and another party, related to research that obligates UW resources or otherwise makes legal obligations on behalf of the University and does not include external funding, requiring institutional sign-off.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line"/>
          <p:cNvPicPr>
            <a:picLocks noChangeAspect="1"/>
          </p:cNvPicPr>
          <p:nvPr userDrawn="1"/>
        </p:nvPicPr>
        <p:blipFill>
          <a:blip r:embed="rId2"/>
          <a:stretch>
            <a:fillRect/>
          </a:stretch>
        </p:blipFill>
        <p:spPr>
          <a:xfrm>
            <a:off x="779463" y="4704000"/>
            <a:ext cx="1600200" cy="139700"/>
          </a:xfrm>
          <a:prstGeom prst="rect">
            <a:avLst/>
          </a:prstGeom>
        </p:spPr>
      </p:pic>
      <p:pic>
        <p:nvPicPr>
          <p:cNvPr id="7" name="Picture 6" descr="AngleBackground_gold_RGB.png"/>
          <p:cNvPicPr>
            <a:picLocks noChangeAspect="1"/>
          </p:cNvPicPr>
          <p:nvPr userDrawn="1"/>
        </p:nvPicPr>
        <p:blipFill rotWithShape="1">
          <a:blip r:embed="rId3" cstate="print">
            <a:duotone>
              <a:prstClr val="black"/>
              <a:srgbClr val="33006F">
                <a:tint val="45000"/>
                <a:satMod val="400000"/>
              </a:srgbClr>
            </a:duotone>
            <a:extLst>
              <a:ext uri="{28A0092B-C50C-407E-A947-70E740481C1C}">
                <a14:useLocalDpi xmlns:a14="http://schemas.microsoft.com/office/drawing/2010/main" val="0"/>
              </a:ext>
            </a:extLst>
          </a:blip>
          <a:srcRect l="21047" t="2276" r="20731" b="93348"/>
          <a:stretch/>
        </p:blipFill>
        <p:spPr>
          <a:xfrm>
            <a:off x="-71553" y="-203201"/>
            <a:ext cx="9342553" cy="529441"/>
          </a:xfrm>
          <a:prstGeom prst="rect">
            <a:avLst/>
          </a:prstGeom>
        </p:spPr>
      </p:pic>
      <p:pic>
        <p:nvPicPr>
          <p:cNvPr id="8" name="Picture 7" descr="W Logo_Purpl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9" name="Shape 48" descr="OSP Wordmark" title="OSP Wordmark"/>
          <p:cNvPicPr preferRelativeResize="0"/>
          <p:nvPr userDrawn="1"/>
        </p:nvPicPr>
        <p:blipFill>
          <a:blip r:embed="rId5">
            <a:alphaModFix/>
          </a:blip>
          <a:stretch>
            <a:fillRect/>
          </a:stretch>
        </p:blipFill>
        <p:spPr>
          <a:xfrm>
            <a:off x="228600" y="533400"/>
            <a:ext cx="1759825" cy="327275"/>
          </a:xfrm>
          <a:prstGeom prst="rect">
            <a:avLst/>
          </a:prstGeom>
          <a:noFill/>
          <a:ln>
            <a:noFill/>
          </a:ln>
        </p:spPr>
      </p:pic>
      <p:sp>
        <p:nvSpPr>
          <p:cNvPr id="3" name="Title 2"/>
          <p:cNvSpPr>
            <a:spLocks noGrp="1"/>
          </p:cNvSpPr>
          <p:nvPr>
            <p:ph type="title"/>
          </p:nvPr>
        </p:nvSpPr>
        <p:spPr>
          <a:xfrm>
            <a:off x="609600" y="1219200"/>
            <a:ext cx="8048625" cy="32004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39400" y="4419600"/>
            <a:ext cx="1616241" cy="142943"/>
          </a:xfrm>
          <a:prstGeom prst="rect">
            <a:avLst/>
          </a:prstGeom>
        </p:spPr>
      </p:pic>
    </p:spTree>
    <p:extLst>
      <p:ext uri="{BB962C8B-B14F-4D97-AF65-F5344CB8AC3E}">
        <p14:creationId xmlns:p14="http://schemas.microsoft.com/office/powerpoint/2010/main" val="3827709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0" indent="0" algn="l">
              <a:buFont typeface="Lucida Grande"/>
              <a:buNone/>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a:buNone/>
              <a:defRPr sz="2000" b="0" i="0" baseline="0">
                <a:solidFill>
                  <a:schemeClr val="accent4">
                    <a:lumMod val="10000"/>
                  </a:schemeClr>
                </a:solidFill>
                <a:latin typeface="+mn-lt"/>
                <a:cs typeface="Open Sans Light"/>
              </a:defRPr>
            </a:lvl2pPr>
            <a:lvl3pPr marL="914400" indent="0" algn="l">
              <a:buSzPct val="100000"/>
              <a:buFont typeface="Lucida Grande"/>
              <a:buNone/>
              <a:defRPr sz="1800" b="0" i="0" baseline="0">
                <a:solidFill>
                  <a:schemeClr val="accent4">
                    <a:lumMod val="10000"/>
                  </a:schemeClr>
                </a:solidFill>
                <a:latin typeface="+mn-lt"/>
                <a:cs typeface="Open Sans Light"/>
              </a:defRPr>
            </a:lvl3pPr>
            <a:lvl4pPr marL="1371600" indent="0" algn="l">
              <a:buNone/>
              <a:defRPr sz="1600" b="0" i="0" baseline="0">
                <a:solidFill>
                  <a:schemeClr val="accent4">
                    <a:lumMod val="10000"/>
                  </a:schemeClr>
                </a:solidFill>
                <a:latin typeface="+mn-lt"/>
                <a:cs typeface="Open Sans Light"/>
              </a:defRPr>
            </a:lvl4pPr>
            <a:lvl5pPr marL="1828800" indent="0" algn="l">
              <a:buFont typeface="Lucida Grande"/>
              <a:buNone/>
              <a:defRPr sz="1400" b="0" i="0" baseline="0">
                <a:solidFill>
                  <a:schemeClr val="accent4">
                    <a:lumMod val="10000"/>
                  </a:schemeClr>
                </a:solidFill>
                <a:latin typeface="+mn-lt"/>
                <a:cs typeface="Open Sans Light"/>
              </a:defRPr>
            </a:lvl5pPr>
          </a:lstStyle>
          <a:p>
            <a:pPr lvl="0"/>
            <a:r>
              <a:rPr lang="en-US" dirty="0" smtClean="0"/>
              <a:t>Content here</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Calibri Light" panose="020F0302020204030204" pitchFamily="34" charset="0"/>
                <a:cs typeface="Calibri Light" panose="020F030202020403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a:t>
            </a:r>
            <a:endParaRPr lang="en-US" dirty="0"/>
          </a:p>
        </p:txBody>
      </p:sp>
      <p:pic>
        <p:nvPicPr>
          <p:cNvPr id="10" name="Picture 9"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3" name="Shape 16"/>
          <p:cNvPicPr preferRelativeResize="0"/>
          <p:nvPr userDrawn="1"/>
        </p:nvPicPr>
        <p:blipFill>
          <a:blip r:embed="rId3">
            <a:alphaModFix/>
          </a:blip>
          <a:stretch>
            <a:fillRect/>
          </a:stretch>
        </p:blipFill>
        <p:spPr>
          <a:xfrm>
            <a:off x="136750" y="6286774"/>
            <a:ext cx="2279199" cy="423875"/>
          </a:xfrm>
          <a:prstGeom prst="rect">
            <a:avLst/>
          </a:prstGeom>
          <a:noFill/>
          <a:ln>
            <a:noFill/>
          </a:ln>
        </p:spPr>
      </p:pic>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575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SzPct val="100000"/>
              <a:buFont typeface="Lucida Grande"/>
              <a:buChar char="&gt;"/>
              <a:defRPr sz="18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Lucida Grande"/>
              <a:buChar char="&gt;"/>
              <a:defRPr sz="1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Bulleted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a:t>
            </a:r>
            <a:endParaRPr lang="en-US" dirty="0"/>
          </a:p>
        </p:txBody>
      </p:sp>
      <p:pic>
        <p:nvPicPr>
          <p:cNvPr id="10" name="Picture 9"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3" name="Shape 16"/>
          <p:cNvPicPr preferRelativeResize="0"/>
          <p:nvPr userDrawn="1"/>
        </p:nvPicPr>
        <p:blipFill>
          <a:blip r:embed="rId3">
            <a:alphaModFix/>
          </a:blip>
          <a:stretch>
            <a:fillRect/>
          </a:stretch>
        </p:blipFill>
        <p:spPr>
          <a:xfrm>
            <a:off x="191503" y="6286774"/>
            <a:ext cx="2279199" cy="423875"/>
          </a:xfrm>
          <a:prstGeom prst="rect">
            <a:avLst/>
          </a:prstGeom>
          <a:noFill/>
          <a:ln>
            <a:noFill/>
          </a:ln>
        </p:spPr>
      </p:pic>
      <p:sp>
        <p:nvSpPr>
          <p:cNvPr id="3" name="Title 2"/>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02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SzPct val="100000"/>
              <a:buFont typeface="Lucida Grande"/>
              <a:buChar char="&gt;"/>
              <a:defRPr sz="18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Lucida Grande"/>
              <a:buChar char="&gt;"/>
              <a:defRPr sz="1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Bulleted content here </a:t>
            </a:r>
          </a:p>
          <a:p>
            <a:pPr lvl="1"/>
            <a:r>
              <a:rPr lang="en-US" dirty="0" smtClean="0"/>
              <a:t>Second level </a:t>
            </a:r>
          </a:p>
          <a:p>
            <a:pPr lvl="2"/>
            <a:r>
              <a:rPr lang="en-US" dirty="0" smtClean="0"/>
              <a:t>Third level </a:t>
            </a:r>
          </a:p>
          <a:p>
            <a:pPr lvl="3"/>
            <a:r>
              <a:rPr lang="en-US" dirty="0" smtClean="0"/>
              <a:t>Fourth level </a:t>
            </a:r>
          </a:p>
          <a:p>
            <a:pPr lvl="4"/>
            <a:r>
              <a:rPr lang="en-US" dirty="0" smtClean="0"/>
              <a:t>Fifth level</a:t>
            </a:r>
            <a:endParaRPr lang="en-US" dirty="0"/>
          </a:p>
        </p:txBody>
      </p:sp>
      <p:pic>
        <p:nvPicPr>
          <p:cNvPr id="9" name="Picture 8"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1" name="Shape 16"/>
          <p:cNvPicPr preferRelativeResize="0"/>
          <p:nvPr userDrawn="1"/>
        </p:nvPicPr>
        <p:blipFill>
          <a:blip r:embed="rId3">
            <a:alphaModFix/>
          </a:blip>
          <a:stretch>
            <a:fillRect/>
          </a:stretch>
        </p:blipFill>
        <p:spPr>
          <a:xfrm>
            <a:off x="187492" y="6264039"/>
            <a:ext cx="2279199" cy="423875"/>
          </a:xfrm>
          <a:prstGeom prst="rect">
            <a:avLst/>
          </a:prstGeom>
          <a:noFill/>
          <a:ln>
            <a:noFill/>
          </a:ln>
        </p:spPr>
      </p:pic>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1961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0" indent="0">
              <a:buFont typeface="Lucida Grande"/>
              <a:buNone/>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0" i="0" baseline="0">
                <a:solidFill>
                  <a:schemeClr val="accent4">
                    <a:lumMod val="10000"/>
                  </a:schemeClr>
                </a:solidFill>
                <a:latin typeface="+mn-lt"/>
                <a:cs typeface="Open Sans Light"/>
              </a:defRPr>
            </a:lvl2pPr>
            <a:lvl3pPr marL="914400" indent="0">
              <a:buSzPct val="100000"/>
              <a:buFont typeface="Lucida Grande"/>
              <a:buNone/>
              <a:defRPr sz="1800" b="0" i="0" baseline="0">
                <a:solidFill>
                  <a:schemeClr val="accent4">
                    <a:lumMod val="10000"/>
                  </a:schemeClr>
                </a:solidFill>
                <a:latin typeface="+mn-lt"/>
                <a:cs typeface="Open Sans Light"/>
              </a:defRPr>
            </a:lvl3pPr>
            <a:lvl4pPr marL="1371600" indent="0">
              <a:buNone/>
              <a:defRPr sz="1600" b="0" i="0" baseline="0">
                <a:solidFill>
                  <a:schemeClr val="accent4">
                    <a:lumMod val="10000"/>
                  </a:schemeClr>
                </a:solidFill>
                <a:latin typeface="+mn-lt"/>
                <a:cs typeface="Open Sans Light"/>
              </a:defRPr>
            </a:lvl4pPr>
            <a:lvl5pPr marL="1828800" indent="0">
              <a:buFont typeface="Lucida Grande"/>
              <a:buNone/>
              <a:defRPr sz="1400" b="0" i="0" baseline="0">
                <a:solidFill>
                  <a:schemeClr val="accent4">
                    <a:lumMod val="10000"/>
                  </a:schemeClr>
                </a:solidFill>
                <a:latin typeface="+mn-lt"/>
                <a:cs typeface="Open Sans Light"/>
              </a:defRPr>
            </a:lvl5pPr>
          </a:lstStyle>
          <a:p>
            <a:pPr lvl="0"/>
            <a:r>
              <a:rPr lang="en-US" dirty="0" smtClean="0"/>
              <a:t>Content here</a:t>
            </a:r>
          </a:p>
        </p:txBody>
      </p:sp>
      <p:pic>
        <p:nvPicPr>
          <p:cNvPr id="9" name="Picture 8"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1" name="Shape 16"/>
          <p:cNvPicPr preferRelativeResize="0"/>
          <p:nvPr userDrawn="1"/>
        </p:nvPicPr>
        <p:blipFill>
          <a:blip r:embed="rId3">
            <a:alphaModFix/>
          </a:blip>
          <a:stretch>
            <a:fillRect/>
          </a:stretch>
        </p:blipFill>
        <p:spPr>
          <a:xfrm>
            <a:off x="167439" y="6281725"/>
            <a:ext cx="2279199" cy="423875"/>
          </a:xfrm>
          <a:prstGeom prst="rect">
            <a:avLst/>
          </a:prstGeom>
          <a:noFill/>
          <a:ln>
            <a:noFill/>
          </a:ln>
        </p:spPr>
      </p:pic>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19626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Graphic Here</a:t>
            </a:r>
            <a:endParaRPr lang="en-US" dirty="0"/>
          </a:p>
        </p:txBody>
      </p:sp>
      <p:pic>
        <p:nvPicPr>
          <p:cNvPr id="9" name="Picture 8"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0" name="Shape 16"/>
          <p:cNvPicPr preferRelativeResize="0"/>
          <p:nvPr userDrawn="1"/>
        </p:nvPicPr>
        <p:blipFill>
          <a:blip r:embed="rId3">
            <a:alphaModFix/>
          </a:blip>
          <a:stretch>
            <a:fillRect/>
          </a:stretch>
        </p:blipFill>
        <p:spPr>
          <a:xfrm>
            <a:off x="152400" y="6297765"/>
            <a:ext cx="2279199" cy="423875"/>
          </a:xfrm>
          <a:prstGeom prst="rect">
            <a:avLst/>
          </a:prstGeom>
          <a:noFill/>
          <a:ln>
            <a:noFill/>
          </a:ln>
        </p:spPr>
      </p:pic>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611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408333" cy="3450696"/>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lvl1pPr>
              <a:defRPr>
                <a:latin typeface="Open Sans" panose="020B0606030504020204" pitchFamily="34" charset="0"/>
              </a:defRPr>
            </a:lvl1pPr>
          </a:lstStyle>
          <a:p>
            <a:fld id="{A8C2BE05-AC2C-4569-AA4B-60BA66F024A7}" type="datetimeFigureOut">
              <a:rPr lang="en-US" smtClean="0"/>
              <a:pPr/>
              <a:t>5/10/2017</a:t>
            </a:fld>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lvl1pPr>
              <a:defRPr>
                <a:latin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lvl1pPr>
              <a:defRPr>
                <a:latin typeface="Open Sans" panose="020B0606030504020204" pitchFamily="34" charset="0"/>
              </a:defRPr>
            </a:lvl1pPr>
          </a:lstStyle>
          <a:p>
            <a:fld id="{2182F57C-6BC7-4961-8CB0-3C276DE4999E}" type="slidenum">
              <a:rPr lang="en-US" smtClean="0"/>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669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0" indent="0" algn="l">
              <a:buFont typeface="Lucida Grande"/>
              <a:buNone/>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a:buNone/>
              <a:defRPr sz="2000" b="0" i="0" baseline="0">
                <a:solidFill>
                  <a:schemeClr val="accent4">
                    <a:lumMod val="10000"/>
                  </a:schemeClr>
                </a:solidFill>
                <a:latin typeface="+mn-lt"/>
                <a:cs typeface="Open Sans Light"/>
              </a:defRPr>
            </a:lvl2pPr>
            <a:lvl3pPr marL="914400" indent="0" algn="l">
              <a:buSzPct val="100000"/>
              <a:buFont typeface="Lucida Grande"/>
              <a:buNone/>
              <a:defRPr sz="1800" b="0" i="0" baseline="0">
                <a:solidFill>
                  <a:schemeClr val="accent4">
                    <a:lumMod val="10000"/>
                  </a:schemeClr>
                </a:solidFill>
                <a:latin typeface="+mn-lt"/>
                <a:cs typeface="Open Sans Light"/>
              </a:defRPr>
            </a:lvl3pPr>
            <a:lvl4pPr marL="1371600" indent="0" algn="l">
              <a:buNone/>
              <a:defRPr sz="1600" b="0" i="0" baseline="0">
                <a:solidFill>
                  <a:schemeClr val="accent4">
                    <a:lumMod val="10000"/>
                  </a:schemeClr>
                </a:solidFill>
                <a:latin typeface="+mn-lt"/>
                <a:cs typeface="Open Sans Light"/>
              </a:defRPr>
            </a:lvl4pPr>
            <a:lvl5pPr marL="1828800" indent="0" algn="l">
              <a:buFont typeface="Lucida Grande"/>
              <a:buNone/>
              <a:defRPr sz="1400" b="0" i="0" baseline="0">
                <a:solidFill>
                  <a:schemeClr val="accent4">
                    <a:lumMod val="10000"/>
                  </a:schemeClr>
                </a:solidFill>
                <a:latin typeface="+mn-lt"/>
                <a:cs typeface="Open Sans Light"/>
              </a:defRPr>
            </a:lvl5pPr>
          </a:lstStyle>
          <a:p>
            <a:pPr lvl="0"/>
            <a:r>
              <a:rPr lang="en-US" dirty="0" smtClean="0"/>
              <a:t>Content here</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Calibri Light" panose="020F0302020204030204" pitchFamily="34" charset="0"/>
                <a:cs typeface="Calibri Light" panose="020F030202020403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a:t>
            </a:r>
            <a:endParaRPr lang="en-US" dirty="0"/>
          </a:p>
        </p:txBody>
      </p:sp>
      <p:pic>
        <p:nvPicPr>
          <p:cNvPr id="10" name="Picture 9"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1" name="Shape 48" descr="OSP Wordmark"/>
          <p:cNvPicPr preferRelativeResize="0"/>
          <p:nvPr userDrawn="1"/>
        </p:nvPicPr>
        <p:blipFill>
          <a:blip r:embed="rId3">
            <a:alphaModFix/>
          </a:blip>
          <a:stretch>
            <a:fillRect/>
          </a:stretch>
        </p:blipFill>
        <p:spPr>
          <a:xfrm>
            <a:off x="68224" y="6486274"/>
            <a:ext cx="1759825" cy="327275"/>
          </a:xfrm>
          <a:prstGeom prst="rect">
            <a:avLst/>
          </a:prstGeom>
          <a:noFill/>
          <a:ln>
            <a:noFill/>
          </a:ln>
        </p:spPr>
      </p:pic>
      <p:sp>
        <p:nvSpPr>
          <p:cNvPr id="2" name="Title 1"/>
          <p:cNvSpPr>
            <a:spLocks noGrp="1"/>
          </p:cNvSpPr>
          <p:nvPr>
            <p:ph type="title"/>
          </p:nvPr>
        </p:nvSpPr>
        <p:spPr>
          <a:xfrm>
            <a:off x="457200" y="274638"/>
            <a:ext cx="8229600" cy="1143000"/>
          </a:xfrm>
          <a:prstGeom prst="rect">
            <a:avLst/>
          </a:prstGeom>
        </p:spPr>
        <p:txBody>
          <a:bodyPr/>
          <a:lstStyle>
            <a:lvl1pPr algn="l">
              <a:defRPr sz="3000">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238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133601"/>
            <a:ext cx="8179895" cy="3657600"/>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SzPct val="100000"/>
              <a:buFont typeface="Lucida Grande"/>
              <a:buChar char="&gt;"/>
              <a:defRPr sz="18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Lucida Grande"/>
              <a:buChar char="&gt;"/>
              <a:defRPr sz="1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Bulleted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endParaRPr lang="en-US" dirty="0"/>
          </a:p>
        </p:txBody>
      </p:sp>
      <p:sp>
        <p:nvSpPr>
          <p:cNvPr id="6" name="Text Placeholder 5"/>
          <p:cNvSpPr>
            <a:spLocks noGrp="1"/>
          </p:cNvSpPr>
          <p:nvPr>
            <p:ph type="body" sz="quarter" idx="12" hasCustomPrompt="1"/>
          </p:nvPr>
        </p:nvSpPr>
        <p:spPr>
          <a:xfrm>
            <a:off x="671757" y="1524000"/>
            <a:ext cx="8184662" cy="411171"/>
          </a:xfrm>
          <a:prstGeom prst="rect">
            <a:avLst/>
          </a:prstGeom>
        </p:spPr>
        <p:txBody>
          <a:bodyPr>
            <a:noAutofit/>
          </a:bodyPr>
          <a:lstStyle>
            <a:lvl1pPr marL="0" indent="0">
              <a:lnSpc>
                <a:spcPct val="90000"/>
              </a:lnSpc>
              <a:buNone/>
              <a:defRPr sz="2400" b="0" i="0" baseline="0">
                <a:solidFill>
                  <a:srgbClr val="33006F"/>
                </a:solidFill>
                <a:latin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a:t>
            </a:r>
            <a:endParaRPr lang="en-US" dirty="0"/>
          </a:p>
        </p:txBody>
      </p:sp>
      <p:pic>
        <p:nvPicPr>
          <p:cNvPr id="10" name="Picture 9"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1" name="Shape 48" descr="OSP Wordmark"/>
          <p:cNvPicPr preferRelativeResize="0"/>
          <p:nvPr userDrawn="1"/>
        </p:nvPicPr>
        <p:blipFill>
          <a:blip r:embed="rId3">
            <a:alphaModFix/>
          </a:blip>
          <a:stretch>
            <a:fillRect/>
          </a:stretch>
        </p:blipFill>
        <p:spPr>
          <a:xfrm>
            <a:off x="68224" y="6486274"/>
            <a:ext cx="1759825" cy="327275"/>
          </a:xfrm>
          <a:prstGeom prst="rect">
            <a:avLst/>
          </a:prstGeom>
          <a:noFill/>
          <a:ln>
            <a:noFill/>
          </a:ln>
        </p:spPr>
      </p:pic>
      <p:sp>
        <p:nvSpPr>
          <p:cNvPr id="2" name="Title 1"/>
          <p:cNvSpPr>
            <a:spLocks noGrp="1"/>
          </p:cNvSpPr>
          <p:nvPr>
            <p:ph type="title"/>
          </p:nvPr>
        </p:nvSpPr>
        <p:spPr>
          <a:xfrm>
            <a:off x="685800" y="274638"/>
            <a:ext cx="8153400" cy="1020762"/>
          </a:xfrm>
          <a:prstGeom prst="rect">
            <a:avLst/>
          </a:prstGeom>
        </p:spPr>
        <p:txBody>
          <a:bodyPr/>
          <a:lstStyle>
            <a:lvl1pPr algn="l">
              <a:defRPr sz="300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55786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600201"/>
            <a:ext cx="8196210" cy="4152022"/>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SzPct val="100000"/>
              <a:buFont typeface="Lucida Grande"/>
              <a:buChar char="&gt;"/>
              <a:defRPr sz="18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Lucida Grande"/>
              <a:buChar char="&gt;"/>
              <a:defRPr sz="1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Bulleted content here </a:t>
            </a:r>
          </a:p>
          <a:p>
            <a:pPr lvl="1"/>
            <a:r>
              <a:rPr lang="en-US" dirty="0" smtClean="0"/>
              <a:t>Second level </a:t>
            </a:r>
          </a:p>
          <a:p>
            <a:pPr lvl="2"/>
            <a:r>
              <a:rPr lang="en-US" dirty="0" smtClean="0"/>
              <a:t>Third level </a:t>
            </a:r>
          </a:p>
          <a:p>
            <a:pPr lvl="3"/>
            <a:r>
              <a:rPr lang="en-US" dirty="0" smtClean="0"/>
              <a:t>Fourth level </a:t>
            </a:r>
          </a:p>
          <a:p>
            <a:pPr lvl="4"/>
            <a:r>
              <a:rPr lang="en-US" dirty="0" smtClean="0"/>
              <a:t>Fifth level</a:t>
            </a:r>
            <a:endParaRPr lang="en-US" dirty="0"/>
          </a:p>
        </p:txBody>
      </p:sp>
      <p:pic>
        <p:nvPicPr>
          <p:cNvPr id="9" name="Picture 8"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1" name="Shape 48" descr="OSP Wordmark"/>
          <p:cNvPicPr preferRelativeResize="0"/>
          <p:nvPr userDrawn="1"/>
        </p:nvPicPr>
        <p:blipFill>
          <a:blip r:embed="rId3">
            <a:alphaModFix/>
          </a:blip>
          <a:stretch>
            <a:fillRect/>
          </a:stretch>
        </p:blipFill>
        <p:spPr>
          <a:xfrm>
            <a:off x="68224" y="6486274"/>
            <a:ext cx="1759825" cy="327275"/>
          </a:xfrm>
          <a:prstGeom prst="rect">
            <a:avLst/>
          </a:prstGeom>
          <a:noFill/>
          <a:ln>
            <a:noFill/>
          </a:ln>
        </p:spPr>
      </p:pic>
      <p:sp>
        <p:nvSpPr>
          <p:cNvPr id="2" name="Title 1"/>
          <p:cNvSpPr>
            <a:spLocks noGrp="1"/>
          </p:cNvSpPr>
          <p:nvPr>
            <p:ph type="title"/>
          </p:nvPr>
        </p:nvSpPr>
        <p:spPr>
          <a:xfrm>
            <a:off x="685800" y="304800"/>
            <a:ext cx="8153400" cy="1066800"/>
          </a:xfrm>
          <a:prstGeom prst="rect">
            <a:avLst/>
          </a:prstGeom>
        </p:spPr>
        <p:txBody>
          <a:bodyPr/>
          <a:lstStyle>
            <a:lvl1pPr>
              <a:defRPr sz="300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36230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0" indent="0">
              <a:buFont typeface="Lucida Grande"/>
              <a:buNone/>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0" i="0" baseline="0">
                <a:solidFill>
                  <a:schemeClr val="accent4">
                    <a:lumMod val="10000"/>
                  </a:schemeClr>
                </a:solidFill>
                <a:latin typeface="+mn-lt"/>
                <a:cs typeface="Open Sans Light"/>
              </a:defRPr>
            </a:lvl2pPr>
            <a:lvl3pPr marL="914400" indent="0">
              <a:buSzPct val="100000"/>
              <a:buFont typeface="Lucida Grande"/>
              <a:buNone/>
              <a:defRPr sz="1800" b="0" i="0" baseline="0">
                <a:solidFill>
                  <a:schemeClr val="accent4">
                    <a:lumMod val="10000"/>
                  </a:schemeClr>
                </a:solidFill>
                <a:latin typeface="+mn-lt"/>
                <a:cs typeface="Open Sans Light"/>
              </a:defRPr>
            </a:lvl3pPr>
            <a:lvl4pPr marL="1371600" indent="0">
              <a:buNone/>
              <a:defRPr sz="1600" b="0" i="0" baseline="0">
                <a:solidFill>
                  <a:schemeClr val="accent4">
                    <a:lumMod val="10000"/>
                  </a:schemeClr>
                </a:solidFill>
                <a:latin typeface="+mn-lt"/>
                <a:cs typeface="Open Sans Light"/>
              </a:defRPr>
            </a:lvl4pPr>
            <a:lvl5pPr marL="1828800" indent="0">
              <a:buFont typeface="Lucida Grande"/>
              <a:buNone/>
              <a:defRPr sz="1400" b="0" i="0" baseline="0">
                <a:solidFill>
                  <a:schemeClr val="accent4">
                    <a:lumMod val="10000"/>
                  </a:schemeClr>
                </a:solidFill>
                <a:latin typeface="+mn-lt"/>
                <a:cs typeface="Open Sans Light"/>
              </a:defRPr>
            </a:lvl5pPr>
          </a:lstStyle>
          <a:p>
            <a:pPr lvl="0"/>
            <a:r>
              <a:rPr lang="en-US" dirty="0" smtClean="0"/>
              <a:t>Content here</a:t>
            </a:r>
          </a:p>
        </p:txBody>
      </p:sp>
      <p:pic>
        <p:nvPicPr>
          <p:cNvPr id="9" name="Picture 8"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sp>
        <p:nvSpPr>
          <p:cNvPr id="12" name="Text Placeholder 5"/>
          <p:cNvSpPr>
            <a:spLocks noGrp="1"/>
          </p:cNvSpPr>
          <p:nvPr>
            <p:ph type="body" sz="quarter" idx="10" hasCustomPrompt="1"/>
          </p:nvPr>
        </p:nvSpPr>
        <p:spPr>
          <a:xfrm>
            <a:off x="671757" y="255239"/>
            <a:ext cx="8184662" cy="991998"/>
          </a:xfrm>
          <a:prstGeom prst="rect">
            <a:avLst/>
          </a:prstGeom>
        </p:spPr>
        <p:txBody>
          <a:bodyPr>
            <a:normAutofit/>
          </a:bodyPr>
          <a:lstStyle>
            <a:lvl1pPr marL="0" indent="0">
              <a:lnSpc>
                <a:spcPct val="90000"/>
              </a:lnSpc>
              <a:buNone/>
              <a:defRPr sz="30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p:txBody>
      </p:sp>
      <p:pic>
        <p:nvPicPr>
          <p:cNvPr id="11" name="Shape 48" descr="OSP Wordmark"/>
          <p:cNvPicPr preferRelativeResize="0"/>
          <p:nvPr userDrawn="1"/>
        </p:nvPicPr>
        <p:blipFill>
          <a:blip r:embed="rId3">
            <a:alphaModFix/>
          </a:blip>
          <a:stretch>
            <a:fillRect/>
          </a:stretch>
        </p:blipFill>
        <p:spPr>
          <a:xfrm>
            <a:off x="68224" y="6486274"/>
            <a:ext cx="1759825" cy="327275"/>
          </a:xfrm>
          <a:prstGeom prst="rect">
            <a:avLst/>
          </a:prstGeom>
          <a:noFill/>
          <a:ln>
            <a:noFill/>
          </a:ln>
        </p:spPr>
      </p:pic>
    </p:spTree>
    <p:extLst>
      <p:ext uri="{BB962C8B-B14F-4D97-AF65-F5344CB8AC3E}">
        <p14:creationId xmlns:p14="http://schemas.microsoft.com/office/powerpoint/2010/main" val="29959524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Graphic Here</a:t>
            </a:r>
            <a:endParaRPr lang="en-US" dirty="0"/>
          </a:p>
        </p:txBody>
      </p:sp>
      <p:pic>
        <p:nvPicPr>
          <p:cNvPr id="9" name="Picture 8"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0" name="Shape 48" descr="OSP Wordmark"/>
          <p:cNvPicPr preferRelativeResize="0"/>
          <p:nvPr userDrawn="1"/>
        </p:nvPicPr>
        <p:blipFill>
          <a:blip r:embed="rId3">
            <a:alphaModFix/>
          </a:blip>
          <a:stretch>
            <a:fillRect/>
          </a:stretch>
        </p:blipFill>
        <p:spPr>
          <a:xfrm>
            <a:off x="68224" y="6486274"/>
            <a:ext cx="1759825" cy="327275"/>
          </a:xfrm>
          <a:prstGeom prst="rect">
            <a:avLst/>
          </a:prstGeom>
          <a:noFill/>
          <a:ln>
            <a:noFill/>
          </a:ln>
        </p:spPr>
      </p:pic>
      <p:sp>
        <p:nvSpPr>
          <p:cNvPr id="2" name="Title 1"/>
          <p:cNvSpPr>
            <a:spLocks noGrp="1"/>
          </p:cNvSpPr>
          <p:nvPr>
            <p:ph type="title"/>
          </p:nvPr>
        </p:nvSpPr>
        <p:spPr>
          <a:xfrm>
            <a:off x="685800" y="274638"/>
            <a:ext cx="8001000" cy="868362"/>
          </a:xfrm>
          <a:prstGeom prst="rect">
            <a:avLst/>
          </a:prstGeom>
        </p:spPr>
        <p:txBody>
          <a:bodyPr/>
          <a:lstStyle>
            <a:lvl1pPr algn="l">
              <a:defRPr sz="300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20015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lvl1pPr>
              <a:defRPr>
                <a:latin typeface="Open Sans" panose="020B0606030504020204" pitchFamily="34" charset="0"/>
              </a:defRPr>
            </a:lvl1pPr>
          </a:lstStyle>
          <a:p>
            <a:fld id="{A8C2BE05-AC2C-4569-AA4B-60BA66F024A7}" type="datetimeFigureOut">
              <a:rPr lang="en-US" smtClean="0"/>
              <a:pPr/>
              <a:t>5/10/2017</a:t>
            </a:fld>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lvl1pPr>
              <a:defRPr>
                <a:latin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lvl1pPr>
              <a:defRPr>
                <a:latin typeface="Open Sans" panose="020B0606030504020204" pitchFamily="34" charset="0"/>
              </a:defRPr>
            </a:lvl1pPr>
          </a:lstStyle>
          <a:p>
            <a:fld id="{2182F57C-6BC7-4961-8CB0-3C276DE4999E}" type="slidenum">
              <a:rPr lang="en-US" smtClean="0"/>
              <a:pPr/>
              <a:t>‹#›</a:t>
            </a:fld>
            <a:endParaRPr lang="en-US" dirty="0"/>
          </a:p>
        </p:txBody>
      </p:sp>
      <p:sp>
        <p:nvSpPr>
          <p:cNvPr id="7" name="Title 6"/>
          <p:cNvSpPr>
            <a:spLocks noGrp="1"/>
          </p:cNvSpPr>
          <p:nvPr>
            <p:ph type="title"/>
          </p:nvPr>
        </p:nvSpPr>
        <p:spPr>
          <a:xfrm>
            <a:off x="914400" y="338328"/>
            <a:ext cx="7239000" cy="880872"/>
          </a:xfrm>
          <a:prstGeom prst="rect">
            <a:avLst/>
          </a:prstGeom>
        </p:spPr>
        <p:txBody>
          <a:bodyPr/>
          <a:lstStyle>
            <a:lvl1pPr algn="l">
              <a:defRPr sz="300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67387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59304" y="1736725"/>
            <a:ext cx="8196209" cy="4015496"/>
          </a:xfrm>
          <a:prstGeom prst="rect">
            <a:avLst/>
          </a:prstGeom>
          <a:noFill/>
          <a:ln>
            <a:noFill/>
          </a:ln>
        </p:spPr>
        <p:txBody>
          <a:bodyPr lIns="91425" tIns="91425" rIns="91425" bIns="91425" anchor="t" anchorCtr="0"/>
          <a:lstStyle>
            <a:lvl1pPr marL="0" marR="0" lvl="0" indent="0" algn="l" rtl="0">
              <a:spcBef>
                <a:spcPts val="400"/>
              </a:spcBef>
              <a:buClr>
                <a:srgbClr val="151516"/>
              </a:buClr>
              <a:buFont typeface="Merriweather Sans"/>
              <a:buNone/>
              <a:defRPr sz="2000" b="0" i="0" u="none" strike="noStrike" cap="none">
                <a:solidFill>
                  <a:srgbClr val="151516"/>
                </a:solidFill>
                <a:latin typeface="Open Sans" panose="020B0606030504020204" pitchFamily="34" charset="0"/>
                <a:ea typeface="Open Sans"/>
                <a:cs typeface="Open Sans"/>
                <a:sym typeface="Open Sans"/>
              </a:defRPr>
            </a:lvl1pPr>
            <a:lvl2pPr marL="457200" marR="0" lvl="1" indent="0" algn="l" rtl="0">
              <a:spcBef>
                <a:spcPts val="400"/>
              </a:spcBef>
              <a:buClr>
                <a:srgbClr val="151516"/>
              </a:buClr>
              <a:buFont typeface="Arial"/>
              <a:buNone/>
              <a:defRPr sz="2000" b="0" i="0" u="none" strike="noStrike" cap="none">
                <a:solidFill>
                  <a:srgbClr val="151516"/>
                </a:solidFill>
                <a:latin typeface="Arial"/>
                <a:ea typeface="Arial"/>
                <a:cs typeface="Arial"/>
                <a:sym typeface="Arial"/>
              </a:defRPr>
            </a:lvl2pPr>
            <a:lvl3pPr marL="914400" marR="0" lvl="2" indent="0" algn="l" rtl="0">
              <a:spcBef>
                <a:spcPts val="360"/>
              </a:spcBef>
              <a:buClr>
                <a:srgbClr val="151516"/>
              </a:buClr>
              <a:buFont typeface="Merriweather Sans"/>
              <a:buNone/>
              <a:defRPr sz="1800" b="0" i="0" u="none" strike="noStrike" cap="none">
                <a:solidFill>
                  <a:srgbClr val="151516"/>
                </a:solidFill>
                <a:latin typeface="Arial"/>
                <a:ea typeface="Arial"/>
                <a:cs typeface="Arial"/>
                <a:sym typeface="Arial"/>
              </a:defRPr>
            </a:lvl3pPr>
            <a:lvl4pPr marL="1371600" marR="0" lvl="3" indent="0" algn="l" rtl="0">
              <a:spcBef>
                <a:spcPts val="320"/>
              </a:spcBef>
              <a:buClr>
                <a:srgbClr val="151516"/>
              </a:buClr>
              <a:buFont typeface="Arial"/>
              <a:buNone/>
              <a:defRPr sz="1600" b="0" i="0" u="none" strike="noStrike" cap="none">
                <a:solidFill>
                  <a:srgbClr val="151516"/>
                </a:solidFill>
                <a:latin typeface="Arial"/>
                <a:ea typeface="Arial"/>
                <a:cs typeface="Arial"/>
                <a:sym typeface="Arial"/>
              </a:defRPr>
            </a:lvl4pPr>
            <a:lvl5pPr marL="1828800" marR="0" lvl="4" indent="0" algn="l" rtl="0">
              <a:spcBef>
                <a:spcPts val="280"/>
              </a:spcBef>
              <a:buClr>
                <a:srgbClr val="151516"/>
              </a:buClr>
              <a:buFont typeface="Merriweather Sans"/>
              <a:buNone/>
              <a:defRPr sz="1400" b="0" i="0" u="none" strike="noStrike" cap="none">
                <a:solidFill>
                  <a:srgbClr val="151516"/>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pic>
        <p:nvPicPr>
          <p:cNvPr id="46" name="Shape 46"/>
          <p:cNvPicPr preferRelativeResize="0"/>
          <p:nvPr/>
        </p:nvPicPr>
        <p:blipFill rotWithShape="1">
          <a:blip r:embed="rId2">
            <a:alphaModFix/>
          </a:blip>
          <a:srcRect/>
          <a:stretch/>
        </p:blipFill>
        <p:spPr>
          <a:xfrm>
            <a:off x="8172450" y="5959685"/>
            <a:ext cx="971550" cy="654177"/>
          </a:xfrm>
          <a:prstGeom prst="rect">
            <a:avLst/>
          </a:prstGeom>
          <a:noFill/>
          <a:ln>
            <a:noFill/>
          </a:ln>
        </p:spPr>
      </p:pic>
      <p:pic>
        <p:nvPicPr>
          <p:cNvPr id="48" name="Shape 48" descr="OSP Wordmark"/>
          <p:cNvPicPr preferRelativeResize="0"/>
          <p:nvPr/>
        </p:nvPicPr>
        <p:blipFill>
          <a:blip r:embed="rId3">
            <a:alphaModFix/>
          </a:blip>
          <a:stretch>
            <a:fillRect/>
          </a:stretch>
        </p:blipFill>
        <p:spPr>
          <a:xfrm>
            <a:off x="68224" y="6486274"/>
            <a:ext cx="1759825" cy="327275"/>
          </a:xfrm>
          <a:prstGeom prst="rect">
            <a:avLst/>
          </a:prstGeom>
          <a:noFill/>
          <a:ln>
            <a:noFill/>
          </a:ln>
        </p:spPr>
      </p:pic>
      <p:sp>
        <p:nvSpPr>
          <p:cNvPr id="2" name="Title 1"/>
          <p:cNvSpPr>
            <a:spLocks noGrp="1"/>
          </p:cNvSpPr>
          <p:nvPr>
            <p:ph type="title"/>
          </p:nvPr>
        </p:nvSpPr>
        <p:spPr>
          <a:xfrm>
            <a:off x="685800" y="228600"/>
            <a:ext cx="8229600" cy="1143000"/>
          </a:xfrm>
          <a:prstGeom prst="rect">
            <a:avLst/>
          </a:prstGeom>
        </p:spPr>
        <p:txBody>
          <a:bodyPr/>
          <a:lstStyle>
            <a:lvl1pPr algn="l">
              <a:defRPr sz="300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126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79463" y="4704000"/>
            <a:ext cx="1600200" cy="139700"/>
          </a:xfrm>
          <a:prstGeom prst="rect">
            <a:avLst/>
          </a:prstGeom>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0" y="78888"/>
            <a:ext cx="2667000" cy="701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16" descr="OSP Wordmark"/>
          <p:cNvPicPr preferRelativeResize="0"/>
          <p:nvPr userDrawn="1"/>
        </p:nvPicPr>
        <p:blipFill>
          <a:blip r:embed="rId4">
            <a:alphaModFix/>
          </a:blip>
          <a:stretch>
            <a:fillRect/>
          </a:stretch>
        </p:blipFill>
        <p:spPr>
          <a:xfrm>
            <a:off x="100464" y="474817"/>
            <a:ext cx="2279199" cy="423875"/>
          </a:xfrm>
          <a:prstGeom prst="rect">
            <a:avLst/>
          </a:prstGeom>
          <a:noFill/>
          <a:ln>
            <a:noFill/>
          </a:ln>
        </p:spPr>
      </p:pic>
      <p:pic>
        <p:nvPicPr>
          <p:cNvPr id="15"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3534" r="4388"/>
          <a:stretch/>
        </p:blipFill>
        <p:spPr bwMode="auto">
          <a:xfrm>
            <a:off x="9996985" y="-2242233"/>
            <a:ext cx="3642815" cy="693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userDrawn="1"/>
        </p:nvGrpSpPr>
        <p:grpSpPr>
          <a:xfrm>
            <a:off x="6531299" y="0"/>
            <a:ext cx="2608690" cy="6858000"/>
            <a:chOff x="6531299" y="0"/>
            <a:chExt cx="2608690" cy="6858000"/>
          </a:xfrm>
        </p:grpSpPr>
        <p:pic>
          <p:nvPicPr>
            <p:cNvPr id="13"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31299" y="0"/>
              <a:ext cx="26086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W Logo_Purple_RGB.png"/>
            <p:cNvPicPr>
              <a:picLocks noChangeAspect="1"/>
            </p:cNvPicPr>
            <p:nvPr userDrawn="1"/>
          </p:nvPicPr>
          <p:blipFill>
            <a:blip r:embed="rId7" cstate="print">
              <a:biLevel thresh="25000"/>
              <a:extLst>
                <a:ext uri="{BEBA8EAE-BF5A-486C-A8C5-ECC9F3942E4B}">
                  <a14:imgProps xmlns:a14="http://schemas.microsoft.com/office/drawing/2010/main">
                    <a14:imgLayer r:embed="rId8">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787151" y="5715000"/>
              <a:ext cx="1334947" cy="898864"/>
            </a:xfrm>
            <a:prstGeom prst="rect">
              <a:avLst/>
            </a:prstGeom>
          </p:spPr>
        </p:pic>
      </p:grpSp>
      <p:pic>
        <p:nvPicPr>
          <p:cNvPr id="2051" name="Picture 3"/>
          <p:cNvPicPr>
            <a:picLocks noChangeAspect="1" noChangeArrowheads="1"/>
          </p:cNvPicPr>
          <p:nvPr userDrawn="1"/>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73000" y="2645813"/>
            <a:ext cx="2667000" cy="701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477000" y="-1"/>
            <a:ext cx="2667000" cy="701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ngleBackground_gold_RGB.png"/>
          <p:cNvPicPr>
            <a:picLocks noChangeAspect="1"/>
          </p:cNvPicPr>
          <p:nvPr userDrawn="1"/>
        </p:nvPicPr>
        <p:blipFill rotWithShape="1">
          <a:blip r:embed="rId11" cstate="print">
            <a:duotone>
              <a:prstClr val="black"/>
              <a:srgbClr val="33006F">
                <a:tint val="45000"/>
                <a:satMod val="400000"/>
              </a:srgbClr>
            </a:duotone>
            <a:extLst>
              <a:ext uri="{28A0092B-C50C-407E-A947-70E740481C1C}">
                <a14:useLocalDpi xmlns:a14="http://schemas.microsoft.com/office/drawing/2010/main" val="0"/>
              </a:ext>
            </a:extLst>
          </a:blip>
          <a:srcRect l="21047" t="2276" r="20731" b="93348"/>
          <a:stretch/>
        </p:blipFill>
        <p:spPr>
          <a:xfrm>
            <a:off x="-71553" y="-203201"/>
            <a:ext cx="9342553" cy="529441"/>
          </a:xfrm>
          <a:prstGeom prst="rect">
            <a:avLst/>
          </a:prstGeom>
        </p:spPr>
      </p:pic>
      <p:sp>
        <p:nvSpPr>
          <p:cNvPr id="11" name="Title 10"/>
          <p:cNvSpPr>
            <a:spLocks noGrp="1"/>
          </p:cNvSpPr>
          <p:nvPr userDrawn="1">
            <p:ph type="title"/>
          </p:nvPr>
        </p:nvSpPr>
        <p:spPr>
          <a:xfrm>
            <a:off x="609600" y="1657016"/>
            <a:ext cx="6172200" cy="3014900"/>
          </a:xfrm>
          <a:prstGeom prst="rect">
            <a:avLst/>
          </a:prstGeom>
        </p:spPr>
        <p:txBody>
          <a:bodyPr/>
          <a:lstStyle>
            <a:lvl1pPr algn="l">
              <a:defRPr b="0">
                <a:latin typeface="Open Sans" panose="020B0606030504020204" pitchFamily="34" charset="0"/>
              </a:defRPr>
            </a:lvl1pPr>
          </a:lstStyle>
          <a:p>
            <a:r>
              <a:rPr lang="en-US" dirty="0" smtClean="0"/>
              <a:t>Click to edit Master title style</a:t>
            </a:r>
            <a:endParaRPr lang="en-US" dirty="0"/>
          </a:p>
        </p:txBody>
      </p:sp>
      <p:pic>
        <p:nvPicPr>
          <p:cNvPr id="16" name="Picture 15" descr="W Logo_Purple_RGB.png"/>
          <p:cNvPicPr>
            <a:picLocks noChangeAspect="1"/>
          </p:cNvPicPr>
          <p:nvPr userDrawn="1"/>
        </p:nvPicPr>
        <p:blipFill>
          <a:blip r:embed="rId7" cstate="print">
            <a:biLevel thresh="25000"/>
            <a:extLst>
              <a:ext uri="{BEBA8EAE-BF5A-486C-A8C5-ECC9F3942E4B}">
                <a14:imgProps xmlns:a14="http://schemas.microsoft.com/office/drawing/2010/main">
                  <a14:imgLayer r:embed="rId8">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934213" y="5404032"/>
            <a:ext cx="1959298" cy="1319261"/>
          </a:xfrm>
          <a:prstGeom prst="rect">
            <a:avLst/>
          </a:prstGeom>
        </p:spPr>
      </p:pic>
      <p:pic>
        <p:nvPicPr>
          <p:cNvPr id="8" name="Picture 7" descr="W Logo_Purple_RGB.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15200" y="5334000"/>
            <a:ext cx="1828800" cy="1231392"/>
          </a:xfrm>
          <a:prstGeom prst="rect">
            <a:avLst/>
          </a:prstGeom>
        </p:spPr>
      </p:pic>
      <p:pic>
        <p:nvPicPr>
          <p:cNvPr id="20" name="Picture 19" descr="lin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22" y="4724400"/>
            <a:ext cx="1616241" cy="142943"/>
          </a:xfrm>
          <a:prstGeom prst="rect">
            <a:avLst/>
          </a:prstGeom>
        </p:spPr>
      </p:pic>
    </p:spTree>
    <p:extLst>
      <p:ext uri="{BB962C8B-B14F-4D97-AF65-F5344CB8AC3E}">
        <p14:creationId xmlns:p14="http://schemas.microsoft.com/office/powerpoint/2010/main" val="119530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8165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6"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78431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hodes@uw.edu"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washington.edu/research/policies/gim-13-facilities-and-administrative-fa-rates/#activity-types"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washington.edu/research/myresearch-lifecycle/setup/collaborations/agreement-types/"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washington.edu/research/myresearch-lifecycle/setup/collaborations/agreement-type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mailto:osp@uw.edu"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washington.edu/research/myresearch-lifecycle/plan-and-propose/submit-proposal/#proposal-routin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washington.edu/research/policies/gim-13-facilities-and-administrative-fa-rates/#activity-types" TargetMode="External"/><Relationship Id="rId5" Type="http://schemas.openxmlformats.org/officeDocument/2006/relationships/hyperlink" Target="https://www.washington.edu/research/policies/gim-1" TargetMode="External"/><Relationship Id="rId4" Type="http://schemas.openxmlformats.org/officeDocument/2006/relationships/hyperlink" Target="https://www.washington.edu/research/myresearch-lifecycle/setup/collaborations/agreement-typ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When do you need to use an eGC1? </a:t>
            </a:r>
            <a:endParaRPr lang="en-US" dirty="0"/>
          </a:p>
        </p:txBody>
      </p:sp>
      <p:sp>
        <p:nvSpPr>
          <p:cNvPr id="3" name="Text Placeholder 1"/>
          <p:cNvSpPr txBox="1">
            <a:spLocks/>
          </p:cNvSpPr>
          <p:nvPr/>
        </p:nvSpPr>
        <p:spPr>
          <a:xfrm>
            <a:off x="685800" y="4816799"/>
            <a:ext cx="6656731" cy="1812601"/>
          </a:xfrm>
          <a:prstGeom prst="rect">
            <a:avLst/>
          </a:prstGeom>
        </p:spPr>
        <p:txBody>
          <a:bodyPr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0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MRAM </a:t>
            </a:r>
            <a:r>
              <a:rPr lang="en-US"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May 2017</a:t>
            </a:r>
          </a:p>
          <a:p>
            <a:pPr>
              <a:lnSpc>
                <a:spcPct val="150000"/>
              </a:lnSpc>
            </a:pPr>
            <a:r>
              <a:rPr lang="en-US"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Carol Rhodes</a:t>
            </a:r>
          </a:p>
          <a:p>
            <a:pPr>
              <a:lnSpc>
                <a:spcPct val="150000"/>
              </a:lnSpc>
            </a:pPr>
            <a:r>
              <a:rPr lang="en-US"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Director, Office of Sponsored Programs</a:t>
            </a:r>
          </a:p>
          <a:p>
            <a:pPr>
              <a:lnSpc>
                <a:spcPct val="150000"/>
              </a:lnSpc>
            </a:pPr>
            <a:r>
              <a:rPr lang="en-US" sz="14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hlinkClick r:id="rId3"/>
              </a:rPr>
              <a:t>carhodes@uw.edu</a:t>
            </a:r>
            <a:r>
              <a:rPr lang="en-US" sz="14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 </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609600" y="1524000"/>
            <a:ext cx="8197114" cy="3810086"/>
          </a:xfrm>
        </p:spPr>
        <p:txBody>
          <a:bodyPr/>
          <a:lstStyle/>
          <a:p>
            <a:pPr>
              <a:spcBef>
                <a:spcPts val="600"/>
              </a:spcBef>
              <a:spcAft>
                <a:spcPts val="600"/>
              </a:spcAft>
            </a:pPr>
            <a:r>
              <a:rPr lang="en-US" dirty="0" smtClean="0"/>
              <a:t>Pre-Applications:  </a:t>
            </a:r>
          </a:p>
          <a:p>
            <a:pPr lvl="1">
              <a:spcBef>
                <a:spcPts val="600"/>
              </a:spcBef>
              <a:spcAft>
                <a:spcPts val="600"/>
              </a:spcAft>
            </a:pPr>
            <a:r>
              <a:rPr lang="en-US" dirty="0" smtClean="0"/>
              <a:t>when authorized official submission/sign off or budget details are needed</a:t>
            </a:r>
          </a:p>
          <a:p>
            <a:pPr>
              <a:spcBef>
                <a:spcPts val="600"/>
              </a:spcBef>
              <a:spcAft>
                <a:spcPts val="600"/>
              </a:spcAft>
            </a:pPr>
            <a:r>
              <a:rPr lang="en-US" dirty="0" smtClean="0"/>
              <a:t>Proposals for Research, Instruction or other </a:t>
            </a:r>
            <a:r>
              <a:rPr lang="en-US" dirty="0" smtClean="0">
                <a:hlinkClick r:id="rId3"/>
              </a:rPr>
              <a:t>Sponsored Activity</a:t>
            </a:r>
            <a:endParaRPr lang="en-US" dirty="0" smtClean="0"/>
          </a:p>
          <a:p>
            <a:pPr>
              <a:spcBef>
                <a:spcPts val="600"/>
              </a:spcBef>
              <a:spcAft>
                <a:spcPts val="600"/>
              </a:spcAft>
            </a:pPr>
            <a:r>
              <a:rPr lang="en-US" dirty="0" smtClean="0"/>
              <a:t>Noncompeting Renewals  (Progress Reports)</a:t>
            </a:r>
          </a:p>
          <a:p>
            <a:pPr>
              <a:spcBef>
                <a:spcPts val="600"/>
              </a:spcBef>
              <a:spcAft>
                <a:spcPts val="600"/>
              </a:spcAft>
            </a:pPr>
            <a:r>
              <a:rPr lang="en-US" dirty="0" smtClean="0"/>
              <a:t>Revised Applications</a:t>
            </a:r>
          </a:p>
          <a:p>
            <a:pPr>
              <a:spcBef>
                <a:spcPts val="600"/>
              </a:spcBef>
              <a:spcAft>
                <a:spcPts val="600"/>
              </a:spcAft>
            </a:pPr>
            <a:r>
              <a:rPr lang="en-US" dirty="0" smtClean="0"/>
              <a:t>After-the-Fact (ATF) Awards</a:t>
            </a:r>
          </a:p>
          <a:p>
            <a:pPr>
              <a:spcBef>
                <a:spcPts val="600"/>
              </a:spcBef>
              <a:spcAft>
                <a:spcPts val="600"/>
              </a:spcAft>
            </a:pPr>
            <a:r>
              <a:rPr lang="en-US" dirty="0" smtClean="0"/>
              <a:t>Non-Award Agreements</a:t>
            </a:r>
          </a:p>
          <a:p>
            <a:endParaRPr lang="en-US" dirty="0" smtClean="0"/>
          </a:p>
          <a:p>
            <a:endParaRPr lang="en-US" dirty="0"/>
          </a:p>
        </p:txBody>
      </p:sp>
      <p:sp>
        <p:nvSpPr>
          <p:cNvPr id="4" name="Title 3"/>
          <p:cNvSpPr>
            <a:spLocks noGrp="1"/>
          </p:cNvSpPr>
          <p:nvPr>
            <p:ph type="title"/>
          </p:nvPr>
        </p:nvSpPr>
        <p:spPr/>
        <p:txBody>
          <a:bodyPr/>
          <a:lstStyle/>
          <a:p>
            <a:pPr algn="l"/>
            <a:r>
              <a:rPr lang="en-US" dirty="0" smtClean="0"/>
              <a:t>When to use an eGC1</a:t>
            </a:r>
            <a:endParaRPr lang="en-US" dirty="0"/>
          </a:p>
        </p:txBody>
      </p:sp>
    </p:spTree>
    <p:extLst>
      <p:ext uri="{BB962C8B-B14F-4D97-AF65-F5344CB8AC3E}">
        <p14:creationId xmlns:p14="http://schemas.microsoft.com/office/powerpoint/2010/main" val="74336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533400" y="1981200"/>
            <a:ext cx="8305800" cy="3810086"/>
          </a:xfrm>
        </p:spPr>
        <p:txBody>
          <a:bodyPr/>
          <a:lstStyle/>
          <a:p>
            <a:pPr>
              <a:spcBef>
                <a:spcPts val="600"/>
              </a:spcBef>
              <a:spcAft>
                <a:spcPts val="600"/>
              </a:spcAft>
            </a:pPr>
            <a:r>
              <a:rPr lang="en-US" dirty="0" smtClean="0"/>
              <a:t>Cumulative </a:t>
            </a:r>
            <a:r>
              <a:rPr lang="en-US" dirty="0"/>
              <a:t>amount of </a:t>
            </a:r>
            <a:r>
              <a:rPr lang="en-US" dirty="0" smtClean="0"/>
              <a:t>award exceeds 25% or more of cumulative amount of eGC1(s) on file</a:t>
            </a:r>
          </a:p>
          <a:p>
            <a:pPr>
              <a:spcBef>
                <a:spcPts val="600"/>
              </a:spcBef>
              <a:spcAft>
                <a:spcPts val="600"/>
              </a:spcAft>
            </a:pPr>
            <a:r>
              <a:rPr lang="en-US" dirty="0" smtClean="0"/>
              <a:t>PI or sponsor determines significant change in scope:</a:t>
            </a:r>
          </a:p>
          <a:p>
            <a:pPr lvl="1">
              <a:spcBef>
                <a:spcPts val="600"/>
              </a:spcBef>
              <a:spcAft>
                <a:spcPts val="600"/>
              </a:spcAft>
            </a:pPr>
            <a:r>
              <a:rPr lang="en-US" dirty="0" smtClean="0"/>
              <a:t>Change in direction, aims, objectives, purposes, types </a:t>
            </a:r>
          </a:p>
          <a:p>
            <a:pPr marL="457200" lvl="1" indent="0">
              <a:spcBef>
                <a:spcPts val="600"/>
              </a:spcBef>
              <a:spcAft>
                <a:spcPts val="600"/>
              </a:spcAft>
              <a:buNone/>
            </a:pPr>
            <a:r>
              <a:rPr lang="en-US" dirty="0" smtClean="0"/>
              <a:t>     of research </a:t>
            </a:r>
          </a:p>
          <a:p>
            <a:pPr lvl="1">
              <a:spcBef>
                <a:spcPts val="600"/>
              </a:spcBef>
              <a:spcAft>
                <a:spcPts val="600"/>
              </a:spcAft>
            </a:pPr>
            <a:r>
              <a:rPr lang="en-US" dirty="0" smtClean="0"/>
              <a:t>New compliance requirements not on earlier eGC1 (animals, human subjects, cost share etc..)</a:t>
            </a:r>
            <a:endParaRPr lang="en-US" dirty="0"/>
          </a:p>
          <a:p>
            <a:pPr marL="57150" indent="0">
              <a:spcBef>
                <a:spcPts val="600"/>
              </a:spcBef>
              <a:spcAft>
                <a:spcPts val="600"/>
              </a:spcAft>
              <a:buNone/>
            </a:pPr>
            <a:endParaRPr lang="en-US" dirty="0" smtClean="0"/>
          </a:p>
          <a:p>
            <a:pPr marL="57150" indent="0">
              <a:spcBef>
                <a:spcPts val="600"/>
              </a:spcBef>
              <a:spcAft>
                <a:spcPts val="600"/>
              </a:spcAft>
              <a:buNone/>
            </a:pPr>
            <a:r>
              <a:rPr lang="en-US" sz="2300" dirty="0" smtClean="0"/>
              <a:t>OSP may determine unique situations requiring an eGC1</a:t>
            </a:r>
          </a:p>
        </p:txBody>
      </p:sp>
      <p:sp>
        <p:nvSpPr>
          <p:cNvPr id="4" name="Title 3"/>
          <p:cNvSpPr>
            <a:spLocks noGrp="1"/>
          </p:cNvSpPr>
          <p:nvPr>
            <p:ph type="title"/>
          </p:nvPr>
        </p:nvSpPr>
        <p:spPr/>
        <p:txBody>
          <a:bodyPr/>
          <a:lstStyle/>
          <a:p>
            <a:pPr algn="l"/>
            <a:r>
              <a:rPr lang="en-US" dirty="0" smtClean="0"/>
              <a:t>Changes in Scope</a:t>
            </a:r>
            <a:endParaRPr lang="en-US" dirty="0"/>
          </a:p>
        </p:txBody>
      </p:sp>
      <p:sp>
        <p:nvSpPr>
          <p:cNvPr id="5" name="Text Placeholder 11"/>
          <p:cNvSpPr>
            <a:spLocks noGrp="1"/>
          </p:cNvSpPr>
          <p:nvPr>
            <p:ph type="body" sz="quarter" idx="12"/>
          </p:nvPr>
        </p:nvSpPr>
        <p:spPr>
          <a:xfrm>
            <a:off x="609600" y="1371601"/>
            <a:ext cx="8246819" cy="381000"/>
          </a:xfrm>
        </p:spPr>
        <p:txBody>
          <a:bodyPr/>
          <a:lstStyle/>
          <a:p>
            <a:r>
              <a:rPr lang="en-US" dirty="0" smtClean="0"/>
              <a:t>Even if there is an eGC1 on file...</a:t>
            </a:r>
            <a:endParaRPr lang="en-US" dirty="0"/>
          </a:p>
        </p:txBody>
      </p:sp>
    </p:spTree>
    <p:extLst>
      <p:ext uri="{BB962C8B-B14F-4D97-AF65-F5344CB8AC3E}">
        <p14:creationId xmlns:p14="http://schemas.microsoft.com/office/powerpoint/2010/main" val="310167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457200" y="2057400"/>
            <a:ext cx="8458200" cy="3810086"/>
          </a:xfrm>
        </p:spPr>
        <p:txBody>
          <a:bodyPr/>
          <a:lstStyle/>
          <a:p>
            <a:pPr marL="0" indent="0">
              <a:buNone/>
            </a:pPr>
            <a:r>
              <a:rPr lang="en-US" dirty="0" smtClean="0"/>
              <a:t>An agreement </a:t>
            </a:r>
            <a:r>
              <a:rPr lang="en-US" dirty="0"/>
              <a:t>between </a:t>
            </a:r>
            <a:r>
              <a:rPr lang="en-US" dirty="0" smtClean="0"/>
              <a:t>UW </a:t>
            </a:r>
            <a:r>
              <a:rPr lang="en-US" dirty="0"/>
              <a:t>and another party that</a:t>
            </a:r>
            <a:r>
              <a:rPr lang="en-US" dirty="0" smtClean="0"/>
              <a:t>:</a:t>
            </a:r>
          </a:p>
          <a:p>
            <a:r>
              <a:rPr lang="en-US" dirty="0" smtClean="0"/>
              <a:t>Is related </a:t>
            </a:r>
            <a:r>
              <a:rPr lang="en-US" dirty="0"/>
              <a:t>to research </a:t>
            </a:r>
            <a:endParaRPr lang="en-US" dirty="0" smtClean="0"/>
          </a:p>
          <a:p>
            <a:r>
              <a:rPr lang="en-US" dirty="0"/>
              <a:t>O</a:t>
            </a:r>
            <a:r>
              <a:rPr lang="en-US" dirty="0" smtClean="0"/>
              <a:t>bligates </a:t>
            </a:r>
            <a:r>
              <a:rPr lang="en-US" dirty="0"/>
              <a:t>UW resources or </a:t>
            </a:r>
            <a:r>
              <a:rPr lang="en-US" dirty="0" smtClean="0"/>
              <a:t>makes </a:t>
            </a:r>
            <a:r>
              <a:rPr lang="en-US" dirty="0"/>
              <a:t>legal obligations on behalf of the </a:t>
            </a:r>
            <a:r>
              <a:rPr lang="en-US" dirty="0" smtClean="0"/>
              <a:t>UW </a:t>
            </a:r>
          </a:p>
          <a:p>
            <a:pPr marL="0" indent="0" algn="ctr">
              <a:buNone/>
            </a:pPr>
            <a:r>
              <a:rPr lang="en-US" b="1" dirty="0" smtClean="0"/>
              <a:t>and</a:t>
            </a:r>
          </a:p>
          <a:p>
            <a:r>
              <a:rPr lang="en-US" dirty="0"/>
              <a:t>D</a:t>
            </a:r>
            <a:r>
              <a:rPr lang="en-US" dirty="0" smtClean="0"/>
              <a:t>oes </a:t>
            </a:r>
            <a:r>
              <a:rPr lang="en-US" b="1" dirty="0"/>
              <a:t>not</a:t>
            </a:r>
            <a:r>
              <a:rPr lang="en-US" dirty="0"/>
              <a:t> include external </a:t>
            </a:r>
            <a:r>
              <a:rPr lang="en-US" dirty="0" smtClean="0"/>
              <a:t>funding </a:t>
            </a:r>
          </a:p>
          <a:p>
            <a:r>
              <a:rPr lang="en-US" dirty="0" smtClean="0"/>
              <a:t>Requires </a:t>
            </a:r>
            <a:r>
              <a:rPr lang="en-US" dirty="0"/>
              <a:t>institutional sign-off</a:t>
            </a:r>
            <a:endParaRPr lang="en-US" dirty="0" smtClean="0"/>
          </a:p>
          <a:p>
            <a:pPr marL="0" indent="0">
              <a:buNone/>
            </a:pPr>
            <a:endParaRPr lang="en-US" dirty="0"/>
          </a:p>
          <a:p>
            <a:pPr marL="0" indent="0">
              <a:buNone/>
            </a:pPr>
            <a:r>
              <a:rPr lang="en-US" sz="1800" dirty="0" smtClean="0"/>
              <a:t>More information </a:t>
            </a:r>
            <a:r>
              <a:rPr lang="en-US" sz="1800" dirty="0"/>
              <a:t>on </a:t>
            </a:r>
            <a:r>
              <a:rPr lang="en-US" sz="1800" dirty="0">
                <a:hlinkClick r:id="rId3"/>
              </a:rPr>
              <a:t>Agreement </a:t>
            </a:r>
            <a:r>
              <a:rPr lang="en-US" sz="1800" dirty="0" smtClean="0">
                <a:hlinkClick r:id="rId3"/>
              </a:rPr>
              <a:t>Types</a:t>
            </a:r>
            <a:endParaRPr lang="en-US" sz="1800" dirty="0"/>
          </a:p>
        </p:txBody>
      </p:sp>
      <p:sp>
        <p:nvSpPr>
          <p:cNvPr id="4" name="Title 3"/>
          <p:cNvSpPr>
            <a:spLocks noGrp="1"/>
          </p:cNvSpPr>
          <p:nvPr>
            <p:ph type="title"/>
          </p:nvPr>
        </p:nvSpPr>
        <p:spPr/>
        <p:txBody>
          <a:bodyPr/>
          <a:lstStyle/>
          <a:p>
            <a:pPr algn="l"/>
            <a:r>
              <a:rPr lang="en-US" dirty="0" smtClean="0"/>
              <a:t>What is an NAA?</a:t>
            </a:r>
            <a:endParaRPr lang="en-US" dirty="0"/>
          </a:p>
        </p:txBody>
      </p:sp>
      <p:sp>
        <p:nvSpPr>
          <p:cNvPr id="5" name="Text Placeholder 11"/>
          <p:cNvSpPr>
            <a:spLocks noGrp="1"/>
          </p:cNvSpPr>
          <p:nvPr>
            <p:ph type="body" sz="quarter" idx="12"/>
          </p:nvPr>
        </p:nvSpPr>
        <p:spPr>
          <a:xfrm>
            <a:off x="609600" y="1447800"/>
            <a:ext cx="8246819" cy="381000"/>
          </a:xfrm>
        </p:spPr>
        <p:txBody>
          <a:bodyPr/>
          <a:lstStyle/>
          <a:p>
            <a:r>
              <a:rPr lang="en-US" dirty="0" smtClean="0"/>
              <a:t>Non-Award Agreements are</a:t>
            </a:r>
            <a:endParaRPr lang="en-US" dirty="0"/>
          </a:p>
        </p:txBody>
      </p:sp>
    </p:spTree>
    <p:extLst>
      <p:ext uri="{BB962C8B-B14F-4D97-AF65-F5344CB8AC3E}">
        <p14:creationId xmlns:p14="http://schemas.microsoft.com/office/powerpoint/2010/main" val="336339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609600" y="2209800"/>
            <a:ext cx="8305800" cy="3810086"/>
          </a:xfrm>
        </p:spPr>
        <p:txBody>
          <a:bodyPr/>
          <a:lstStyle/>
          <a:p>
            <a:r>
              <a:rPr lang="en-US" dirty="0"/>
              <a:t>D</a:t>
            </a:r>
            <a:r>
              <a:rPr lang="en-US" dirty="0" smtClean="0"/>
              <a:t>ata Use Agreements </a:t>
            </a:r>
            <a:r>
              <a:rPr lang="en-US" dirty="0"/>
              <a:t>(DUA</a:t>
            </a:r>
            <a:r>
              <a:rPr lang="en-US" dirty="0" smtClean="0"/>
              <a:t>)</a:t>
            </a:r>
          </a:p>
          <a:p>
            <a:r>
              <a:rPr lang="en-US" dirty="0"/>
              <a:t>C</a:t>
            </a:r>
            <a:r>
              <a:rPr lang="en-US" dirty="0" smtClean="0"/>
              <a:t>onfidentiality Agreements </a:t>
            </a:r>
            <a:r>
              <a:rPr lang="en-US" dirty="0"/>
              <a:t>(CDA</a:t>
            </a:r>
            <a:r>
              <a:rPr lang="en-US" dirty="0" smtClean="0"/>
              <a:t>)</a:t>
            </a:r>
          </a:p>
          <a:p>
            <a:r>
              <a:rPr lang="en-US" dirty="0"/>
              <a:t>M</a:t>
            </a:r>
            <a:r>
              <a:rPr lang="en-US" dirty="0" smtClean="0"/>
              <a:t>aster Agreements</a:t>
            </a:r>
          </a:p>
          <a:p>
            <a:r>
              <a:rPr lang="en-US" dirty="0"/>
              <a:t>M</a:t>
            </a:r>
            <a:r>
              <a:rPr lang="en-US" dirty="0" smtClean="0"/>
              <a:t>aterial Transfer Agreements </a:t>
            </a:r>
            <a:r>
              <a:rPr lang="en-US" dirty="0"/>
              <a:t>(MTA) </a:t>
            </a:r>
            <a:endParaRPr lang="en-US" dirty="0" smtClean="0"/>
          </a:p>
          <a:p>
            <a:r>
              <a:rPr lang="en-US" dirty="0" smtClean="0"/>
              <a:t>Unfunded Research </a:t>
            </a:r>
            <a:r>
              <a:rPr lang="en-US" dirty="0"/>
              <a:t>A</a:t>
            </a:r>
            <a:r>
              <a:rPr lang="en-US" dirty="0" smtClean="0"/>
              <a:t>greements</a:t>
            </a:r>
          </a:p>
          <a:p>
            <a:pPr marL="0" indent="0">
              <a:buNone/>
            </a:pPr>
            <a:endParaRPr lang="en-US" dirty="0" smtClean="0"/>
          </a:p>
          <a:p>
            <a:pPr marL="0" indent="0">
              <a:buNone/>
            </a:pPr>
            <a:endParaRPr lang="en-US" dirty="0"/>
          </a:p>
          <a:p>
            <a:pPr marL="0" indent="0">
              <a:buNone/>
            </a:pPr>
            <a:r>
              <a:rPr lang="en-US" sz="1800" dirty="0" smtClean="0"/>
              <a:t>More information </a:t>
            </a:r>
            <a:r>
              <a:rPr lang="en-US" sz="1800" dirty="0"/>
              <a:t>on </a:t>
            </a:r>
            <a:r>
              <a:rPr lang="en-US" sz="1800" dirty="0">
                <a:hlinkClick r:id="rId3"/>
              </a:rPr>
              <a:t>Agreement </a:t>
            </a:r>
            <a:r>
              <a:rPr lang="en-US" sz="1800" dirty="0" smtClean="0">
                <a:hlinkClick r:id="rId3"/>
              </a:rPr>
              <a:t>Types</a:t>
            </a:r>
            <a:endParaRPr lang="en-US" sz="1800" dirty="0"/>
          </a:p>
        </p:txBody>
      </p:sp>
      <p:sp>
        <p:nvSpPr>
          <p:cNvPr id="4" name="Title 3"/>
          <p:cNvSpPr>
            <a:spLocks noGrp="1"/>
          </p:cNvSpPr>
          <p:nvPr>
            <p:ph type="title"/>
          </p:nvPr>
        </p:nvSpPr>
        <p:spPr/>
        <p:txBody>
          <a:bodyPr/>
          <a:lstStyle/>
          <a:p>
            <a:pPr algn="l"/>
            <a:r>
              <a:rPr lang="en-US" dirty="0" smtClean="0"/>
              <a:t>Examples: </a:t>
            </a:r>
            <a:br>
              <a:rPr lang="en-US" dirty="0" smtClean="0"/>
            </a:br>
            <a:r>
              <a:rPr lang="en-US" dirty="0" smtClean="0"/>
              <a:t>Non-Award Agreements (NAA)</a:t>
            </a:r>
            <a:endParaRPr lang="en-US" dirty="0"/>
          </a:p>
        </p:txBody>
      </p:sp>
    </p:spTree>
    <p:extLst>
      <p:ext uri="{BB962C8B-B14F-4D97-AF65-F5344CB8AC3E}">
        <p14:creationId xmlns:p14="http://schemas.microsoft.com/office/powerpoint/2010/main" val="225889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533400" y="2362114"/>
            <a:ext cx="8305800" cy="3810086"/>
          </a:xfrm>
        </p:spPr>
        <p:txBody>
          <a:bodyPr/>
          <a:lstStyle/>
          <a:p>
            <a:r>
              <a:rPr lang="en-US" dirty="0" smtClean="0"/>
              <a:t>Pre-Clinical Trial Confidentiality Agreements (CDAs)</a:t>
            </a:r>
          </a:p>
          <a:p>
            <a:pPr lvl="1"/>
            <a:r>
              <a:rPr lang="en-US" dirty="0" smtClean="0"/>
              <a:t>Email these directly to </a:t>
            </a:r>
            <a:r>
              <a:rPr lang="en-US" dirty="0" smtClean="0">
                <a:hlinkClick r:id="rId3"/>
              </a:rPr>
              <a:t>osp@uw.edu</a:t>
            </a:r>
            <a:r>
              <a:rPr lang="en-US" dirty="0" smtClean="0"/>
              <a:t> </a:t>
            </a:r>
          </a:p>
          <a:p>
            <a:pPr marL="457200" lvl="1" indent="0">
              <a:buNone/>
            </a:pPr>
            <a:endParaRPr lang="en-US" dirty="0" smtClean="0"/>
          </a:p>
          <a:p>
            <a:r>
              <a:rPr lang="en-US" dirty="0" smtClean="0"/>
              <a:t>When the UW is running a registry and a high volume of Data Use Agreements (DUA) are needed for incoming data from multiple sites.</a:t>
            </a:r>
          </a:p>
          <a:p>
            <a:pPr lvl="1"/>
            <a:r>
              <a:rPr lang="en-US" dirty="0" smtClean="0"/>
              <a:t>Contact OSP to arrange process on handling.</a:t>
            </a:r>
            <a:endParaRPr lang="en-US" dirty="0"/>
          </a:p>
        </p:txBody>
      </p:sp>
      <p:sp>
        <p:nvSpPr>
          <p:cNvPr id="4" name="Title 3"/>
          <p:cNvSpPr>
            <a:spLocks noGrp="1"/>
          </p:cNvSpPr>
          <p:nvPr>
            <p:ph type="title"/>
          </p:nvPr>
        </p:nvSpPr>
        <p:spPr/>
        <p:txBody>
          <a:bodyPr/>
          <a:lstStyle/>
          <a:p>
            <a:pPr algn="l"/>
            <a:r>
              <a:rPr lang="en-US" dirty="0" smtClean="0"/>
              <a:t>Exceptions: </a:t>
            </a:r>
            <a:br>
              <a:rPr lang="en-US" dirty="0" smtClean="0"/>
            </a:br>
            <a:r>
              <a:rPr lang="en-US" sz="4200" dirty="0" smtClean="0"/>
              <a:t>Non-Award Agreement</a:t>
            </a:r>
            <a:endParaRPr lang="en-US" sz="4200" dirty="0"/>
          </a:p>
        </p:txBody>
      </p:sp>
      <p:sp>
        <p:nvSpPr>
          <p:cNvPr id="3" name="Text Placeholder 2"/>
          <p:cNvSpPr>
            <a:spLocks noGrp="1"/>
          </p:cNvSpPr>
          <p:nvPr>
            <p:ph type="body" sz="quarter" idx="12"/>
          </p:nvPr>
        </p:nvSpPr>
        <p:spPr>
          <a:xfrm>
            <a:off x="671757" y="1798629"/>
            <a:ext cx="8184662" cy="411171"/>
          </a:xfrm>
        </p:spPr>
        <p:txBody>
          <a:bodyPr/>
          <a:lstStyle/>
          <a:p>
            <a:r>
              <a:rPr lang="en-US" dirty="0" smtClean="0"/>
              <a:t>eGC1s are NOT required for:</a:t>
            </a:r>
            <a:endParaRPr lang="en-US" dirty="0"/>
          </a:p>
        </p:txBody>
      </p:sp>
    </p:spTree>
    <p:extLst>
      <p:ext uri="{BB962C8B-B14F-4D97-AF65-F5344CB8AC3E}">
        <p14:creationId xmlns:p14="http://schemas.microsoft.com/office/powerpoint/2010/main" val="41051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Shape 126"/>
          <p:cNvSpPr txBox="1">
            <a:spLocks noGrp="1"/>
          </p:cNvSpPr>
          <p:nvPr>
            <p:ph type="title"/>
          </p:nvPr>
        </p:nvSpPr>
        <p:spPr>
          <a:xfrm>
            <a:off x="685800" y="1276016"/>
            <a:ext cx="6324600" cy="3676984"/>
          </a:xfrm>
          <a:prstGeom prst="rect">
            <a:avLst/>
          </a:prstGeom>
          <a:noFill/>
          <a:ln>
            <a:noFill/>
          </a:ln>
        </p:spPr>
        <p:txBody>
          <a:bodyPr lIns="91425" tIns="45700" rIns="91425" bIns="45700" anchor="t" anchorCtr="0">
            <a:noAutofit/>
          </a:bodyPr>
          <a:lstStyle/>
          <a:p>
            <a:pPr lvl="0">
              <a:spcBef>
                <a:spcPts val="0"/>
              </a:spcBef>
              <a:buClr>
                <a:schemeClr val="dk1"/>
              </a:buClr>
              <a:buSzPct val="25000"/>
            </a:pPr>
            <a:r>
              <a:rPr lang="en-US" sz="4400" b="1" u="none" strike="noStrike" cap="none" dirty="0" smtClean="0">
                <a:solidFill>
                  <a:schemeClr val="dk1"/>
                </a:solidFill>
                <a:latin typeface="Open Sans" panose="020B0606030504020204" pitchFamily="34" charset="0"/>
                <a:sym typeface="Arial"/>
              </a:rPr>
              <a:t>Resources</a:t>
            </a:r>
            <a:r>
              <a:rPr lang="en-US" sz="1800" b="1" i="1" dirty="0">
                <a:solidFill>
                  <a:schemeClr val="dk1"/>
                </a:solidFill>
                <a:sym typeface="Arial"/>
              </a:rPr>
              <a:t/>
            </a:r>
            <a:br>
              <a:rPr lang="en-US" sz="1800" b="1" i="1" dirty="0">
                <a:solidFill>
                  <a:schemeClr val="dk1"/>
                </a:solidFill>
                <a:sym typeface="Arial"/>
              </a:rPr>
            </a:br>
            <a:r>
              <a:rPr lang="en-US" sz="1400" dirty="0" smtClean="0">
                <a:solidFill>
                  <a:schemeClr val="dk1"/>
                </a:solidFill>
                <a:sym typeface="Arial"/>
              </a:rPr>
              <a:t>Proposal Routing:</a:t>
            </a:r>
            <a:r>
              <a:rPr lang="en-US" sz="1400" i="1" dirty="0" smtClean="0">
                <a:solidFill>
                  <a:schemeClr val="dk1"/>
                </a:solidFill>
                <a:sym typeface="Arial"/>
              </a:rPr>
              <a:t> </a:t>
            </a:r>
            <a:r>
              <a:rPr lang="en-US" sz="1400" dirty="0" smtClean="0">
                <a:solidFill>
                  <a:schemeClr val="dk1"/>
                </a:solidFill>
                <a:sym typeface="Arial"/>
                <a:hlinkClick r:id="rId3"/>
              </a:rPr>
              <a:t>https</a:t>
            </a:r>
            <a:r>
              <a:rPr lang="en-US" sz="1400" dirty="0">
                <a:solidFill>
                  <a:schemeClr val="dk1"/>
                </a:solidFill>
                <a:sym typeface="Arial"/>
                <a:hlinkClick r:id="rId3"/>
              </a:rPr>
              <a:t>://www.washington.edu/research/myresearch-lifecycle/plan-and-propose/submit-proposal/#</a:t>
            </a:r>
            <a:r>
              <a:rPr lang="en-US" sz="1400" dirty="0" smtClean="0">
                <a:solidFill>
                  <a:schemeClr val="dk1"/>
                </a:solidFill>
                <a:sym typeface="Arial"/>
                <a:hlinkClick r:id="rId3"/>
              </a:rPr>
              <a:t>proposal-routing</a:t>
            </a:r>
            <a:r>
              <a:rPr lang="en-US" sz="1400" dirty="0" smtClean="0">
                <a:solidFill>
                  <a:schemeClr val="dk1"/>
                </a:solidFill>
                <a:sym typeface="Arial"/>
              </a:rPr>
              <a:t> </a:t>
            </a:r>
            <a:br>
              <a:rPr lang="en-US" sz="1400" dirty="0" smtClean="0">
                <a:solidFill>
                  <a:schemeClr val="dk1"/>
                </a:solidFill>
                <a:sym typeface="Arial"/>
              </a:rPr>
            </a:br>
            <a:r>
              <a:rPr lang="en-US" sz="1400" dirty="0" smtClean="0">
                <a:solidFill>
                  <a:schemeClr val="dk1"/>
                </a:solidFill>
                <a:sym typeface="Arial"/>
              </a:rPr>
              <a:t/>
            </a:r>
            <a:br>
              <a:rPr lang="en-US" sz="1400" dirty="0" smtClean="0">
                <a:solidFill>
                  <a:schemeClr val="dk1"/>
                </a:solidFill>
                <a:sym typeface="Arial"/>
              </a:rPr>
            </a:br>
            <a:r>
              <a:rPr lang="en-US" sz="1400" dirty="0">
                <a:solidFill>
                  <a:schemeClr val="dk1"/>
                </a:solidFill>
                <a:sym typeface="Arial"/>
              </a:rPr>
              <a:t>Agreement Types:</a:t>
            </a:r>
            <a:br>
              <a:rPr lang="en-US" sz="1400" dirty="0">
                <a:solidFill>
                  <a:schemeClr val="dk1"/>
                </a:solidFill>
                <a:sym typeface="Arial"/>
              </a:rPr>
            </a:br>
            <a:r>
              <a:rPr lang="en-US" sz="1400" dirty="0">
                <a:solidFill>
                  <a:schemeClr val="dk1"/>
                </a:solidFill>
                <a:sym typeface="Arial"/>
                <a:hlinkClick r:id="rId4"/>
              </a:rPr>
              <a:t>https://www.washington.edu/research/myresearch-lifecycle/setup/collaborations/agreement-types</a:t>
            </a:r>
            <a:r>
              <a:rPr lang="en-US" sz="1400" dirty="0" smtClean="0">
                <a:solidFill>
                  <a:schemeClr val="dk1"/>
                </a:solidFill>
                <a:sym typeface="Arial"/>
                <a:hlinkClick r:id="rId4"/>
              </a:rPr>
              <a:t>/</a:t>
            </a:r>
            <a:r>
              <a:rPr lang="en-US" sz="1400" dirty="0" smtClean="0">
                <a:solidFill>
                  <a:schemeClr val="dk1"/>
                </a:solidFill>
                <a:sym typeface="Arial"/>
              </a:rPr>
              <a:t> </a:t>
            </a:r>
            <a:br>
              <a:rPr lang="en-US" sz="1400" dirty="0" smtClean="0">
                <a:solidFill>
                  <a:schemeClr val="dk1"/>
                </a:solidFill>
                <a:sym typeface="Arial"/>
              </a:rPr>
            </a:br>
            <a:r>
              <a:rPr lang="en-US" sz="1400" dirty="0">
                <a:solidFill>
                  <a:schemeClr val="dk1"/>
                </a:solidFill>
                <a:sym typeface="Arial"/>
              </a:rPr>
              <a:t/>
            </a:r>
            <a:br>
              <a:rPr lang="en-US" sz="1400" dirty="0">
                <a:solidFill>
                  <a:schemeClr val="dk1"/>
                </a:solidFill>
                <a:sym typeface="Arial"/>
              </a:rPr>
            </a:br>
            <a:r>
              <a:rPr lang="en-US" sz="1400" dirty="0">
                <a:solidFill>
                  <a:schemeClr val="dk1"/>
                </a:solidFill>
                <a:sym typeface="Arial"/>
              </a:rPr>
              <a:t>GIM 01: </a:t>
            </a:r>
            <a:r>
              <a:rPr lang="en-US" sz="1400" dirty="0" smtClean="0">
                <a:solidFill>
                  <a:schemeClr val="dk1"/>
                </a:solidFill>
                <a:sym typeface="Arial"/>
              </a:rPr>
              <a:t/>
            </a:r>
            <a:br>
              <a:rPr lang="en-US" sz="1400" dirty="0" smtClean="0">
                <a:solidFill>
                  <a:schemeClr val="dk1"/>
                </a:solidFill>
                <a:sym typeface="Arial"/>
              </a:rPr>
            </a:br>
            <a:r>
              <a:rPr lang="en-US" sz="1400" dirty="0" smtClean="0">
                <a:solidFill>
                  <a:schemeClr val="dk1"/>
                </a:solidFill>
                <a:sym typeface="Arial"/>
              </a:rPr>
              <a:t>Review </a:t>
            </a:r>
            <a:r>
              <a:rPr lang="en-US" sz="1400" dirty="0">
                <a:solidFill>
                  <a:schemeClr val="dk1"/>
                </a:solidFill>
                <a:sym typeface="Arial"/>
              </a:rPr>
              <a:t>&amp; Submission Requirements for Proposals</a:t>
            </a:r>
            <a:r>
              <a:rPr lang="en-US" sz="1400" b="1" dirty="0">
                <a:solidFill>
                  <a:schemeClr val="dk1"/>
                </a:solidFill>
                <a:sym typeface="Arial"/>
              </a:rPr>
              <a:t/>
            </a:r>
            <a:br>
              <a:rPr lang="en-US" sz="1400" b="1" dirty="0">
                <a:solidFill>
                  <a:schemeClr val="dk1"/>
                </a:solidFill>
                <a:sym typeface="Arial"/>
              </a:rPr>
            </a:br>
            <a:r>
              <a:rPr lang="en-US" sz="1400" dirty="0">
                <a:solidFill>
                  <a:schemeClr val="dk1"/>
                </a:solidFill>
                <a:sym typeface="Arial"/>
                <a:hlinkClick r:id="rId5"/>
              </a:rPr>
              <a:t>https://</a:t>
            </a:r>
            <a:r>
              <a:rPr lang="en-US" sz="1400" dirty="0" smtClean="0">
                <a:solidFill>
                  <a:schemeClr val="dk1"/>
                </a:solidFill>
                <a:sym typeface="Arial"/>
                <a:hlinkClick r:id="rId5"/>
              </a:rPr>
              <a:t>www.washington.edu/research/policies/gim-1</a:t>
            </a:r>
            <a:r>
              <a:rPr lang="en-US" sz="1400" dirty="0" smtClean="0">
                <a:solidFill>
                  <a:schemeClr val="dk1"/>
                </a:solidFill>
                <a:sym typeface="Arial"/>
              </a:rPr>
              <a:t> </a:t>
            </a:r>
            <a:br>
              <a:rPr lang="en-US" sz="1400" dirty="0" smtClean="0">
                <a:solidFill>
                  <a:schemeClr val="dk1"/>
                </a:solidFill>
                <a:sym typeface="Arial"/>
              </a:rPr>
            </a:br>
            <a:r>
              <a:rPr lang="en-US" sz="1400" dirty="0">
                <a:solidFill>
                  <a:schemeClr val="dk1"/>
                </a:solidFill>
                <a:sym typeface="Arial"/>
              </a:rPr>
              <a:t/>
            </a:r>
            <a:br>
              <a:rPr lang="en-US" sz="1400" dirty="0">
                <a:solidFill>
                  <a:schemeClr val="dk1"/>
                </a:solidFill>
                <a:sym typeface="Arial"/>
              </a:rPr>
            </a:br>
            <a:r>
              <a:rPr lang="en-US" sz="1400" dirty="0">
                <a:solidFill>
                  <a:schemeClr val="dk1"/>
                </a:solidFill>
                <a:sym typeface="Arial"/>
              </a:rPr>
              <a:t>Sponsored program Activity Types</a:t>
            </a:r>
            <a:br>
              <a:rPr lang="en-US" sz="1400" dirty="0">
                <a:solidFill>
                  <a:schemeClr val="dk1"/>
                </a:solidFill>
                <a:sym typeface="Arial"/>
              </a:rPr>
            </a:br>
            <a:r>
              <a:rPr lang="en-US" sz="1400" dirty="0">
                <a:solidFill>
                  <a:schemeClr val="dk1"/>
                </a:solidFill>
                <a:sym typeface="Arial"/>
                <a:hlinkClick r:id="rId6"/>
              </a:rPr>
              <a:t>https://www.washington.edu/research/policies/gim-13-facilities-and-administrative-fa-rates/#</a:t>
            </a:r>
            <a:r>
              <a:rPr lang="en-US" sz="1400" dirty="0" smtClean="0">
                <a:solidFill>
                  <a:schemeClr val="dk1"/>
                </a:solidFill>
                <a:sym typeface="Arial"/>
                <a:hlinkClick r:id="rId6"/>
              </a:rPr>
              <a:t>activity-types</a:t>
            </a:r>
            <a:r>
              <a:rPr lang="en-US" sz="1400" dirty="0" smtClean="0">
                <a:solidFill>
                  <a:schemeClr val="dk1"/>
                </a:solidFill>
                <a:sym typeface="Arial"/>
              </a:rPr>
              <a:t> </a:t>
            </a:r>
            <a:endParaRPr lang="en-US" sz="1400" dirty="0">
              <a:solidFill>
                <a:schemeClr val="dk1"/>
              </a:solidFill>
              <a:sym typeface="Arial"/>
            </a:endParaRPr>
          </a:p>
        </p:txBody>
      </p:sp>
    </p:spTree>
    <p:extLst>
      <p:ext uri="{BB962C8B-B14F-4D97-AF65-F5344CB8AC3E}">
        <p14:creationId xmlns:p14="http://schemas.microsoft.com/office/powerpoint/2010/main" val="277130537"/>
      </p:ext>
    </p:extLst>
  </p:cSld>
  <p:clrMapOvr>
    <a:masterClrMapping/>
  </p:clrMapOvr>
  <p:transition spd="slow">
    <p:fade/>
  </p:transition>
</p:sld>
</file>

<file path=ppt/theme/theme1.xml><?xml version="1.0" encoding="utf-8"?>
<a:theme xmlns:a="http://schemas.openxmlformats.org/drawingml/2006/main" name="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A85FFF"/>
      </a:folHlink>
    </a:clrScheme>
    <a:fontScheme name="Encode">
      <a:majorFont>
        <a:latin typeface="Encode Sans Normal"/>
        <a:ea typeface=""/>
        <a:cs typeface=""/>
      </a:majorFont>
      <a:minorFont>
        <a:latin typeface="Encode Sans Norm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A85FFF"/>
      </a:folHlink>
    </a:clrScheme>
    <a:fontScheme name="Encode">
      <a:majorFont>
        <a:latin typeface="Encode Sans Normal"/>
        <a:ea typeface=""/>
        <a:cs typeface=""/>
      </a:majorFont>
      <a:minorFont>
        <a:latin typeface="Encode Sans Norm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349</Words>
  <Application>Microsoft Office PowerPoint</Application>
  <PresentationFormat>On-screen Show (4:3)</PresentationFormat>
  <Paragraphs>53</Paragraphs>
  <Slides>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Open Sans</vt:lpstr>
      <vt:lpstr>Open Sans Light</vt:lpstr>
      <vt:lpstr>Lucida Grande</vt:lpstr>
      <vt:lpstr>Calibri Light</vt:lpstr>
      <vt:lpstr>Merriweather Sans</vt:lpstr>
      <vt:lpstr>Encode Sans Normal Black</vt:lpstr>
      <vt:lpstr>3_Custom Design</vt:lpstr>
      <vt:lpstr>5_Custom Design</vt:lpstr>
      <vt:lpstr>When do you need to use an eGC1? </vt:lpstr>
      <vt:lpstr>When to use an eGC1</vt:lpstr>
      <vt:lpstr>Changes in Scope</vt:lpstr>
      <vt:lpstr>What is an NAA?</vt:lpstr>
      <vt:lpstr>Examples:  Non-Award Agreements (NAA)</vt:lpstr>
      <vt:lpstr>Exceptions:  Non-Award Agreement</vt:lpstr>
      <vt:lpstr>Resources Proposal Routing: https://www.washington.edu/research/myresearch-lifecycle/plan-and-propose/submit-proposal/#proposal-routing   Agreement Types: https://www.washington.edu/research/myresearch-lifecycle/setup/collaborations/agreement-types/   GIM 01:  Review &amp; Submission Requirements for Proposals https://www.washington.edu/research/policies/gim-1   Sponsored program Activity Types https://www.washington.edu/research/policies/gim-13-facilities-and-administrative-fa-rates/#activity-types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 slide master template</dc:title>
  <dc:creator>OSP</dc:creator>
  <cp:lastModifiedBy>Tamara Rivet</cp:lastModifiedBy>
  <cp:revision>49</cp:revision>
  <dcterms:modified xsi:type="dcterms:W3CDTF">2017-05-10T20:41:52Z</dcterms:modified>
</cp:coreProperties>
</file>