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75" r:id="rId3"/>
    <p:sldId id="266" r:id="rId4"/>
    <p:sldId id="274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BFBFBF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0417D-83EB-44F4-BA19-1A9F58AF4A32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638ED-36FF-478B-A61B-AB38E905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1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638ED-36FF-478B-A61B-AB38E905F7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1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638ED-36FF-478B-A61B-AB38E905F7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26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638ED-36FF-478B-A61B-AB38E905F7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7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638ED-36FF-478B-A61B-AB38E905F7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3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86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8"/>
          <p:cNvSpPr txBox="1">
            <a:spLocks noChangeArrowheads="1"/>
          </p:cNvSpPr>
          <p:nvPr userDrawn="1"/>
        </p:nvSpPr>
        <p:spPr bwMode="auto">
          <a:xfrm>
            <a:off x="0" y="-14288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BFBFBF"/>
                </a:solidFill>
                <a:latin typeface="Plantagenet Cherokee" panose="02020602070100000000" pitchFamily="18" charset="0"/>
                <a:ea typeface="Ebrima" panose="02000000000000000000" pitchFamily="2" charset="0"/>
                <a:cs typeface="Ebrima" panose="02000000000000000000" pitchFamily="2" charset="0"/>
              </a:rPr>
              <a:t>Research </a:t>
            </a:r>
            <a:r>
              <a:rPr lang="en-US" altLang="en-US" sz="1100" dirty="0" smtClean="0">
                <a:solidFill>
                  <a:srgbClr val="BFBFBF"/>
                </a:solidFill>
                <a:latin typeface="Plantagenet Cherokee" panose="02020602070100000000" pitchFamily="18" charset="0"/>
                <a:ea typeface="Ebrima" panose="02000000000000000000" pitchFamily="2" charset="0"/>
                <a:cs typeface="Ebrima" panose="02000000000000000000" pitchFamily="2" charset="0"/>
              </a:rPr>
              <a:t>Compliance and Operations </a:t>
            </a:r>
            <a:r>
              <a:rPr lang="en-US" altLang="en-US" sz="1100" dirty="0">
                <a:solidFill>
                  <a:srgbClr val="BFBFBF"/>
                </a:solidFill>
                <a:latin typeface="Plantagenet Cherokee" panose="02020602070100000000" pitchFamily="18" charset="0"/>
                <a:ea typeface="Ebrima" panose="02000000000000000000" pitchFamily="2" charset="0"/>
                <a:cs typeface="Ebrima" panose="02000000000000000000" pitchFamily="2" charset="0"/>
              </a:rPr>
              <a:t>:: Systems and Data Analysis</a:t>
            </a:r>
          </a:p>
        </p:txBody>
      </p:sp>
      <p:sp>
        <p:nvSpPr>
          <p:cNvPr id="5" name="TextBox 3"/>
          <p:cNvSpPr txBox="1">
            <a:spLocks noChangeArrowheads="1"/>
          </p:cNvSpPr>
          <p:nvPr userDrawn="1"/>
        </p:nvSpPr>
        <p:spPr bwMode="auto">
          <a:xfrm>
            <a:off x="-19050" y="2286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err="1" smtClean="0">
                <a:solidFill>
                  <a:srgbClr val="604A7B"/>
                </a:solidFill>
              </a:rPr>
              <a:t>Transpasu</a:t>
            </a:r>
            <a:r>
              <a:rPr lang="en-US" altLang="en-US" sz="2400" b="1" dirty="0" smtClean="0">
                <a:solidFill>
                  <a:srgbClr val="604A7B"/>
                </a:solidFill>
              </a:rPr>
              <a:t> 2.1 Update</a:t>
            </a:r>
            <a:endParaRPr lang="en-US" altLang="en-US" sz="2400" b="1" dirty="0">
              <a:solidFill>
                <a:srgbClr val="604A7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2590800" y="4572000"/>
            <a:ext cx="2286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52400" y="1066800"/>
            <a:ext cx="8915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2400" b="1" dirty="0"/>
              <a:t>What we’ve </a:t>
            </a:r>
            <a:r>
              <a:rPr lang="en-US" sz="2400" b="1" dirty="0" smtClean="0"/>
              <a:t>done—will be in production </a:t>
            </a:r>
            <a:r>
              <a:rPr lang="en-US" sz="2400" b="1" dirty="0"/>
              <a:t>this Friday (May 12)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</a:pPr>
            <a:r>
              <a:rPr lang="en-US" sz="2400" b="1" dirty="0"/>
              <a:t>Fixed </a:t>
            </a:r>
            <a:r>
              <a:rPr lang="en-US" sz="2400" b="1" dirty="0" smtClean="0"/>
              <a:t>Bugs</a:t>
            </a:r>
            <a:endParaRPr lang="en-US" sz="2400" b="1" dirty="0"/>
          </a:p>
          <a:p>
            <a:pPr marL="342900">
              <a:buFont typeface="Wingdings" panose="05000000000000000000" pitchFamily="2" charset="2"/>
              <a:buChar char="§"/>
            </a:pPr>
            <a:r>
              <a:rPr lang="en-US" dirty="0"/>
              <a:t>Typos in </a:t>
            </a:r>
            <a:r>
              <a:rPr lang="en-US" dirty="0" smtClean="0"/>
              <a:t>emails and minor wordsmithing in Help document</a:t>
            </a:r>
            <a:endParaRPr lang="en-US" dirty="0"/>
          </a:p>
          <a:p>
            <a:pPr marL="342900">
              <a:buFont typeface="Wingdings" panose="05000000000000000000" pitchFamily="2" charset="2"/>
              <a:buChar char="§"/>
            </a:pPr>
            <a:r>
              <a:rPr lang="en-US" dirty="0"/>
              <a:t>The “Signed on” date was missing on </a:t>
            </a:r>
            <a:r>
              <a:rPr lang="en-US" dirty="0" smtClean="0"/>
              <a:t>a signatory </a:t>
            </a:r>
            <a:r>
              <a:rPr lang="en-US" dirty="0"/>
              <a:t>in PDF </a:t>
            </a:r>
            <a:r>
              <a:rPr lang="en-US" dirty="0" err="1"/>
              <a:t>GrantTracker</a:t>
            </a:r>
            <a:r>
              <a:rPr lang="en-US" dirty="0"/>
              <a:t> request</a:t>
            </a:r>
          </a:p>
          <a:p>
            <a:pPr marL="342900">
              <a:buFont typeface="Wingdings" panose="05000000000000000000" pitchFamily="2" charset="2"/>
              <a:buChar char="§"/>
            </a:pPr>
            <a:r>
              <a:rPr lang="en-US" dirty="0"/>
              <a:t>Able to EDIT a TPU request after it was already Approved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b="1" dirty="0" smtClean="0"/>
              <a:t>Made Enhancements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Added</a:t>
            </a:r>
            <a:r>
              <a:rPr lang="en-US" dirty="0" smtClean="0"/>
              <a:t> </a:t>
            </a:r>
            <a:r>
              <a:rPr lang="en-US" b="1" dirty="0"/>
              <a:t>view of signatory responses </a:t>
            </a:r>
            <a:r>
              <a:rPr lang="en-US" dirty="0"/>
              <a:t>to the MyTRANSPASUs grid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Automatically send reminder emails to signatories </a:t>
            </a:r>
            <a:r>
              <a:rPr lang="en-US" dirty="0"/>
              <a:t>who don’t </a:t>
            </a:r>
            <a:r>
              <a:rPr lang="en-US" dirty="0" smtClean="0"/>
              <a:t>sign; </a:t>
            </a:r>
            <a:r>
              <a:rPr lang="en-US" dirty="0"/>
              <a:t>Requestor is also </a:t>
            </a:r>
            <a:r>
              <a:rPr lang="en-US" dirty="0" err="1"/>
              <a:t>CC’d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err="1"/>
              <a:t>GCAHelp</a:t>
            </a:r>
            <a:r>
              <a:rPr lang="en-US" b="1" dirty="0"/>
              <a:t> given the ability to view anyone’s MyTRANSPASUs </a:t>
            </a:r>
            <a:r>
              <a:rPr lang="en-US" dirty="0"/>
              <a:t>grid and requests so they can </a:t>
            </a:r>
            <a:r>
              <a:rPr lang="en-US" dirty="0" smtClean="0"/>
              <a:t>trouble shoot problems and better support </a:t>
            </a:r>
            <a:r>
              <a:rPr lang="en-US" dirty="0"/>
              <a:t>campus with online TPU questions</a:t>
            </a:r>
          </a:p>
          <a:p>
            <a:pPr marL="0" indent="0" eaLnBrk="1" hangingPunct="1"/>
            <a:endParaRPr lang="en-US" alt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2590800" y="4572000"/>
            <a:ext cx="2286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57200" y="1782157"/>
            <a:ext cx="838200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Aft>
                <a:spcPts val="1800"/>
              </a:spcAft>
            </a:pPr>
            <a:r>
              <a:rPr lang="en-US" altLang="en-US" sz="2400" b="1" dirty="0" smtClean="0"/>
              <a:t>View of signatories within MyTRANSPASUs…</a:t>
            </a:r>
            <a:endParaRPr lang="en-US" altLang="en-US" b="1" dirty="0" smtClean="0">
              <a:solidFill>
                <a:srgbClr val="0000FF"/>
              </a:solidFill>
            </a:endParaRPr>
          </a:p>
          <a:p>
            <a:pPr marL="0" indent="0" algn="ctr" eaLnBrk="1" hangingPunct="1"/>
            <a:endParaRPr lang="en-US" altLang="en-US" b="1" dirty="0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6482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PI’s for both new subs have been notified. Only one has signed.</a:t>
            </a:r>
          </a:p>
          <a:p>
            <a:endParaRPr lang="en-US" dirty="0"/>
          </a:p>
          <a:p>
            <a:r>
              <a:rPr lang="en-US" dirty="0" smtClean="0"/>
              <a:t>Other signatories have not yet been notified per the Approval Order.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96" y="2514600"/>
            <a:ext cx="8858204" cy="163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2590800" y="4572000"/>
            <a:ext cx="2286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57200" y="1782157"/>
            <a:ext cx="8382000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Aft>
                <a:spcPts val="1800"/>
              </a:spcAft>
            </a:pPr>
            <a:r>
              <a:rPr lang="en-US" altLang="en-US" sz="2400" b="1" dirty="0" smtClean="0"/>
              <a:t>What we are working on next…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Override </a:t>
            </a:r>
            <a:r>
              <a:rPr lang="en-US" b="1" dirty="0"/>
              <a:t>F&amp;A rate or F&amp;A amount </a:t>
            </a:r>
            <a:r>
              <a:rPr lang="en-US" dirty="0"/>
              <a:t>by Object </a:t>
            </a:r>
            <a:r>
              <a:rPr lang="en-US" dirty="0" smtClean="0"/>
              <a:t>Code and New Sub; You </a:t>
            </a:r>
            <a:r>
              <a:rPr lang="en-US" dirty="0"/>
              <a:t>change </a:t>
            </a:r>
            <a:r>
              <a:rPr lang="en-US" dirty="0" smtClean="0"/>
              <a:t>the Rate or the Amount and the </a:t>
            </a:r>
            <a:r>
              <a:rPr lang="en-US" dirty="0"/>
              <a:t>other will automatically be calculated for </a:t>
            </a:r>
            <a:r>
              <a:rPr lang="en-US" dirty="0" smtClean="0"/>
              <a:t>you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Handle multiple TPUs in the TPU-to-FIN </a:t>
            </a:r>
            <a:r>
              <a:rPr lang="en-US" b="1" dirty="0" smtClean="0"/>
              <a:t>pipeline</a:t>
            </a:r>
            <a:r>
              <a:rPr lang="en-US" dirty="0" smtClean="0"/>
              <a:t>; will allow you to add as many new subs you want in a day; this needs </a:t>
            </a:r>
            <a:r>
              <a:rPr lang="en-US" dirty="0"/>
              <a:t>to be done before </a:t>
            </a:r>
            <a:r>
              <a:rPr lang="en-US" dirty="0" smtClean="0"/>
              <a:t>Re-budgeting can be done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Re-budgeting; </a:t>
            </a:r>
            <a:r>
              <a:rPr lang="en-US" dirty="0" smtClean="0"/>
              <a:t> this needs </a:t>
            </a:r>
            <a:r>
              <a:rPr lang="en-US" dirty="0"/>
              <a:t>to be done </a:t>
            </a:r>
            <a:r>
              <a:rPr lang="en-US" dirty="0" smtClean="0"/>
              <a:t>so you will be able to allocate </a:t>
            </a:r>
            <a:r>
              <a:rPr lang="en-US" dirty="0"/>
              <a:t>from 38-99 to another Object </a:t>
            </a:r>
            <a:r>
              <a:rPr lang="en-US" dirty="0" smtClean="0"/>
              <a:t>Code (by first Re-budgeting and then Adding New Subs)</a:t>
            </a:r>
            <a:endParaRPr lang="en-US" dirty="0"/>
          </a:p>
          <a:p>
            <a:pPr marL="0" indent="0" algn="ctr" eaLnBrk="1" hangingPunct="1"/>
            <a:endParaRPr lang="en-US" altLang="en-US" b="1" dirty="0" smtClean="0">
              <a:solidFill>
                <a:srgbClr val="0000FF"/>
              </a:solidFill>
            </a:endParaRPr>
          </a:p>
          <a:p>
            <a:pPr marL="0" indent="0" algn="ctr" eaLnBrk="1" hangingPunct="1"/>
            <a:endParaRPr lang="en-US" altLang="en-US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3086793" y="4419600"/>
            <a:ext cx="22860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838200" y="1600200"/>
            <a:ext cx="76962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Aft>
                <a:spcPts val="1200"/>
              </a:spcAft>
            </a:pPr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en-US" dirty="0" smtClean="0"/>
          </a:p>
          <a:p>
            <a:pPr marL="0" indent="0" algn="ctr" eaLnBrk="1" hangingPunct="1"/>
            <a:endParaRPr lang="en-US" altLang="en-US" b="1" dirty="0" smtClean="0">
              <a:solidFill>
                <a:srgbClr val="0000FF"/>
              </a:solidFill>
            </a:endParaRPr>
          </a:p>
          <a:p>
            <a:pPr marL="0" indent="0" algn="ctr" eaLnBrk="1" hangingPunct="1"/>
            <a:endParaRPr lang="en-US" altLang="en-US" b="1" dirty="0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4384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0070C0"/>
                </a:solidFill>
              </a:rPr>
              <a:t>Questions?</a:t>
            </a:r>
            <a:endParaRPr lang="en-US" alt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68766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Feel free to email me </a:t>
            </a:r>
          </a:p>
          <a:p>
            <a:pPr algn="ctr" eaLnBrk="1" hangingPunct="1"/>
            <a:r>
              <a:rPr lang="en-US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Kristen </a:t>
            </a:r>
            <a:r>
              <a:rPr lang="en-US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Bendixsen</a:t>
            </a:r>
            <a:r>
              <a:rPr lang="en-US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krisbend@uw.edu</a:t>
            </a:r>
            <a:endParaRPr lang="en-US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5525193" y="3253404"/>
            <a:ext cx="2171007" cy="1213658"/>
          </a:xfrm>
          <a:prstGeom prst="cloudCallout">
            <a:avLst>
              <a:gd name="adj1" fmla="val -46104"/>
              <a:gd name="adj2" fmla="val 734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53793" y="3352800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Especially if we aren’t working on something you need.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87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254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Ebrima</vt:lpstr>
      <vt:lpstr>Plantagenet Cherokee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BENDIXSEN</dc:creator>
  <cp:lastModifiedBy>KRISTEN BENDIXSEN</cp:lastModifiedBy>
  <cp:revision>117</cp:revision>
  <cp:lastPrinted>2016-01-21T16:59:38Z</cp:lastPrinted>
  <dcterms:created xsi:type="dcterms:W3CDTF">2014-05-29T15:24:47Z</dcterms:created>
  <dcterms:modified xsi:type="dcterms:W3CDTF">2017-05-11T14:06:41Z</dcterms:modified>
</cp:coreProperties>
</file>