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1"/>
  </p:notesMasterIdLst>
  <p:handoutMasterIdLst>
    <p:handoutMasterId r:id="rId12"/>
  </p:handoutMasterIdLst>
  <p:sldIdLst>
    <p:sldId id="256" r:id="rId2"/>
    <p:sldId id="278" r:id="rId3"/>
    <p:sldId id="258" r:id="rId4"/>
    <p:sldId id="271" r:id="rId5"/>
    <p:sldId id="279" r:id="rId6"/>
    <p:sldId id="272" r:id="rId7"/>
    <p:sldId id="274" r:id="rId8"/>
    <p:sldId id="275" r:id="rId9"/>
    <p:sldId id="276"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21" autoAdjust="0"/>
    <p:restoredTop sz="86401" autoAdjust="0"/>
  </p:normalViewPr>
  <p:slideViewPr>
    <p:cSldViewPr>
      <p:cViewPr varScale="1">
        <p:scale>
          <a:sx n="58" d="100"/>
          <a:sy n="58" d="100"/>
        </p:scale>
        <p:origin x="1112" y="40"/>
      </p:cViewPr>
      <p:guideLst>
        <p:guide orient="horz" pos="2160"/>
        <p:guide pos="2880"/>
      </p:guideLst>
    </p:cSldViewPr>
  </p:slideViewPr>
  <p:outlineViewPr>
    <p:cViewPr>
      <p:scale>
        <a:sx n="33" d="100"/>
        <a:sy n="33" d="100"/>
      </p:scale>
      <p:origin x="0" y="11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83B9F096-EAEA-4FFF-B9BD-356CE1A4E4C3}" type="datetimeFigureOut">
              <a:rPr lang="en-US" smtClean="0"/>
              <a:t>6/6/2017</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8B18BBCA-AF7C-40C1-AB94-7F1BBF8DFE9C}" type="slidenum">
              <a:rPr lang="en-US" smtClean="0"/>
              <a:t>‹#›</a:t>
            </a:fld>
            <a:endParaRPr lang="en-US"/>
          </a:p>
        </p:txBody>
      </p:sp>
    </p:spTree>
    <p:extLst>
      <p:ext uri="{BB962C8B-B14F-4D97-AF65-F5344CB8AC3E}">
        <p14:creationId xmlns:p14="http://schemas.microsoft.com/office/powerpoint/2010/main" val="1068839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75CAF5F-D1CA-4DEE-87C3-1345CE9F61A9}" type="datetimeFigureOut">
              <a:rPr lang="en-US" smtClean="0"/>
              <a:t>6/6/2017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4E5FD5AB-FDE5-45C6-8679-D669A6371218}" type="slidenum">
              <a:rPr lang="en-US" smtClean="0"/>
              <a:t>‹#›</a:t>
            </a:fld>
            <a:endParaRPr lang="en-US"/>
          </a:p>
        </p:txBody>
      </p:sp>
    </p:spTree>
    <p:extLst>
      <p:ext uri="{BB962C8B-B14F-4D97-AF65-F5344CB8AC3E}">
        <p14:creationId xmlns:p14="http://schemas.microsoft.com/office/powerpoint/2010/main" val="2983265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1</a:t>
            </a:fld>
            <a:endParaRPr lang="en-US"/>
          </a:p>
        </p:txBody>
      </p:sp>
    </p:spTree>
    <p:extLst>
      <p:ext uri="{BB962C8B-B14F-4D97-AF65-F5344CB8AC3E}">
        <p14:creationId xmlns:p14="http://schemas.microsoft.com/office/powerpoint/2010/main" val="508933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Net ID – MAA compares the Net ID of the person whose name appears on the FEC with the Net ID of the person certifying the FEC</a:t>
            </a:r>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2</a:t>
            </a:fld>
            <a:endParaRPr lang="en-US"/>
          </a:p>
        </p:txBody>
      </p:sp>
    </p:spTree>
    <p:extLst>
      <p:ext uri="{BB962C8B-B14F-4D97-AF65-F5344CB8AC3E}">
        <p14:creationId xmlns:p14="http://schemas.microsoft.com/office/powerpoint/2010/main" val="4129974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3</a:t>
            </a:fld>
            <a:endParaRPr lang="en-US"/>
          </a:p>
        </p:txBody>
      </p:sp>
    </p:spTree>
    <p:extLst>
      <p:ext uri="{BB962C8B-B14F-4D97-AF65-F5344CB8AC3E}">
        <p14:creationId xmlns:p14="http://schemas.microsoft.com/office/powerpoint/2010/main" val="2383896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salary cap amount does not represent additional effort.</a:t>
            </a:r>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4</a:t>
            </a:fld>
            <a:endParaRPr lang="en-US"/>
          </a:p>
        </p:txBody>
      </p:sp>
    </p:spTree>
    <p:extLst>
      <p:ext uri="{BB962C8B-B14F-4D97-AF65-F5344CB8AC3E}">
        <p14:creationId xmlns:p14="http://schemas.microsoft.com/office/powerpoint/2010/main" val="2352240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salary cap amount does not represent additional effort.</a:t>
            </a:r>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5</a:t>
            </a:fld>
            <a:endParaRPr lang="en-US"/>
          </a:p>
        </p:txBody>
      </p:sp>
    </p:spTree>
    <p:extLst>
      <p:ext uri="{BB962C8B-B14F-4D97-AF65-F5344CB8AC3E}">
        <p14:creationId xmlns:p14="http://schemas.microsoft.com/office/powerpoint/2010/main" val="1127475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salary cap amount does not represent additional effort.</a:t>
            </a:r>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6</a:t>
            </a:fld>
            <a:endParaRPr lang="en-US"/>
          </a:p>
        </p:txBody>
      </p:sp>
    </p:spTree>
    <p:extLst>
      <p:ext uri="{BB962C8B-B14F-4D97-AF65-F5344CB8AC3E}">
        <p14:creationId xmlns:p14="http://schemas.microsoft.com/office/powerpoint/2010/main" val="1157475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7</a:t>
            </a:fld>
            <a:endParaRPr lang="en-US"/>
          </a:p>
        </p:txBody>
      </p:sp>
    </p:spTree>
    <p:extLst>
      <p:ext uri="{BB962C8B-B14F-4D97-AF65-F5344CB8AC3E}">
        <p14:creationId xmlns:p14="http://schemas.microsoft.com/office/powerpoint/2010/main" val="949853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to everyone who has responded</a:t>
            </a:r>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8</a:t>
            </a:fld>
            <a:endParaRPr lang="en-US"/>
          </a:p>
        </p:txBody>
      </p:sp>
    </p:spTree>
    <p:extLst>
      <p:ext uri="{BB962C8B-B14F-4D97-AF65-F5344CB8AC3E}">
        <p14:creationId xmlns:p14="http://schemas.microsoft.com/office/powerpoint/2010/main" val="1175630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5FD5AB-FDE5-45C6-8679-D669A6371218}" type="slidenum">
              <a:rPr lang="en-US" smtClean="0"/>
              <a:t>9</a:t>
            </a:fld>
            <a:endParaRPr lang="en-US"/>
          </a:p>
        </p:txBody>
      </p:sp>
    </p:spTree>
    <p:extLst>
      <p:ext uri="{BB962C8B-B14F-4D97-AF65-F5344CB8AC3E}">
        <p14:creationId xmlns:p14="http://schemas.microsoft.com/office/powerpoint/2010/main" val="206829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C2BE05-AC2C-4569-AA4B-60BA66F024A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2F57C-6BC7-4961-8CB0-3C276DE499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2BE05-AC2C-4569-AA4B-60BA66F024A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2F57C-6BC7-4961-8CB0-3C276DE499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C2BE05-AC2C-4569-AA4B-60BA66F024A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2F57C-6BC7-4961-8CB0-3C276DE4999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2BE05-AC2C-4569-AA4B-60BA66F024A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2F57C-6BC7-4961-8CB0-3C276DE4999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C2BE05-AC2C-4569-AA4B-60BA66F024A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2F57C-6BC7-4961-8CB0-3C276DE499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8C2BE05-AC2C-4569-AA4B-60BA66F024A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2F57C-6BC7-4961-8CB0-3C276DE4999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C2BE05-AC2C-4569-AA4B-60BA66F024A7}"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82F57C-6BC7-4961-8CB0-3C276DE499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C2BE05-AC2C-4569-AA4B-60BA66F024A7}"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82F57C-6BC7-4961-8CB0-3C276DE499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8C2BE05-AC2C-4569-AA4B-60BA66F024A7}"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82F57C-6BC7-4961-8CB0-3C276DE499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C2BE05-AC2C-4569-AA4B-60BA66F024A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2F57C-6BC7-4961-8CB0-3C276DE4999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2BE05-AC2C-4569-AA4B-60BA66F024A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2F57C-6BC7-4961-8CB0-3C276DE4999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8C2BE05-AC2C-4569-AA4B-60BA66F024A7}" type="datetimeFigureOut">
              <a:rPr lang="en-US" smtClean="0"/>
              <a:t>6/6/2017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182F57C-6BC7-4961-8CB0-3C276DE4999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chemeClr val="bg2"/>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Management Accounting &amp; Analysis &amp; EIO Updates</a:t>
            </a:r>
            <a:endParaRPr lang="en-US" b="1" dirty="0"/>
          </a:p>
        </p:txBody>
      </p:sp>
      <p:sp>
        <p:nvSpPr>
          <p:cNvPr id="3" name="Subtitle 2"/>
          <p:cNvSpPr>
            <a:spLocks noGrp="1"/>
          </p:cNvSpPr>
          <p:nvPr>
            <p:ph type="subTitle" idx="1"/>
          </p:nvPr>
        </p:nvSpPr>
        <p:spPr/>
        <p:txBody>
          <a:bodyPr>
            <a:normAutofit lnSpcReduction="10000"/>
          </a:bodyPr>
          <a:lstStyle/>
          <a:p>
            <a:r>
              <a:rPr lang="en-US" dirty="0" smtClean="0">
                <a:effectLst/>
              </a:rPr>
              <a:t>MRAM  - </a:t>
            </a:r>
            <a:r>
              <a:rPr lang="en-US" dirty="0" smtClean="0">
                <a:effectLst/>
              </a:rPr>
              <a:t>June 8, </a:t>
            </a:r>
            <a:r>
              <a:rPr lang="en-US" dirty="0" smtClean="0"/>
              <a:t>2017 </a:t>
            </a:r>
          </a:p>
          <a:p>
            <a:r>
              <a:rPr lang="en-US" dirty="0" smtClean="0"/>
              <a:t>Michael Anthony</a:t>
            </a:r>
            <a:endParaRPr lang="en-US" dirty="0" smtClean="0">
              <a:effectLst/>
            </a:endParaRPr>
          </a:p>
          <a:p>
            <a:r>
              <a:rPr lang="en-US" dirty="0" smtClean="0"/>
              <a:t>MAA/EIO</a:t>
            </a:r>
            <a:endParaRPr lang="en-US" dirty="0" smtClean="0">
              <a:effectLst/>
            </a:endParaRPr>
          </a:p>
          <a:p>
            <a:r>
              <a:rPr lang="en-US" dirty="0" smtClean="0">
                <a:effectLst/>
              </a:rPr>
              <a:t>University </a:t>
            </a:r>
            <a:r>
              <a:rPr lang="en-US" i="1" dirty="0">
                <a:effectLst/>
              </a:rPr>
              <a:t>of</a:t>
            </a:r>
            <a:r>
              <a:rPr lang="en-US" dirty="0">
                <a:effectLst/>
              </a:rPr>
              <a:t> Washington </a:t>
            </a:r>
            <a:endParaRPr lang="en-US" dirty="0" smtClean="0">
              <a:effectLst/>
            </a:endParaRPr>
          </a:p>
          <a:p>
            <a:endParaRPr lang="en-US" dirty="0">
              <a:effectLst/>
            </a:endParaRPr>
          </a:p>
        </p:txBody>
      </p:sp>
    </p:spTree>
    <p:extLst>
      <p:ext uri="{BB962C8B-B14F-4D97-AF65-F5344CB8AC3E}">
        <p14:creationId xmlns:p14="http://schemas.microsoft.com/office/powerpoint/2010/main" val="1678389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latin typeface="Calibri" panose="020F0502020204030204" pitchFamily="34" charset="0"/>
              </a:rPr>
              <a:t>Presently have </a:t>
            </a:r>
            <a:r>
              <a:rPr lang="en-US" sz="2000" dirty="0" smtClean="0">
                <a:latin typeface="Calibri" panose="020F0502020204030204" pitchFamily="34" charset="0"/>
              </a:rPr>
              <a:t>13 </a:t>
            </a:r>
            <a:r>
              <a:rPr lang="en-US" sz="2000" dirty="0">
                <a:latin typeface="Calibri" panose="020F0502020204030204" pitchFamily="34" charset="0"/>
              </a:rPr>
              <a:t>faculty on </a:t>
            </a:r>
            <a:r>
              <a:rPr lang="en-US" sz="2000" dirty="0" smtClean="0">
                <a:latin typeface="Calibri" panose="020F0502020204030204" pitchFamily="34" charset="0"/>
              </a:rPr>
              <a:t>RRD; 105 on WOS (Distribution Stop Date =&gt; 6/30/2017, Status = Active)</a:t>
            </a:r>
            <a:endParaRPr lang="en-US" sz="2000" dirty="0">
              <a:latin typeface="Calibri" panose="020F0502020204030204" pitchFamily="34" charset="0"/>
            </a:endParaRPr>
          </a:p>
          <a:p>
            <a:r>
              <a:rPr lang="en-US" sz="2000" dirty="0">
                <a:latin typeface="Calibri" panose="020F0502020204030204" pitchFamily="34" charset="0"/>
              </a:rPr>
              <a:t>Concern </a:t>
            </a:r>
            <a:r>
              <a:rPr lang="en-US" sz="2000" dirty="0" smtClean="0">
                <a:latin typeface="Calibri" panose="020F0502020204030204" pitchFamily="34" charset="0"/>
              </a:rPr>
              <a:t>many </a:t>
            </a:r>
            <a:r>
              <a:rPr lang="en-US" sz="2000" dirty="0">
                <a:latin typeface="Calibri" panose="020F0502020204030204" pitchFamily="34" charset="0"/>
              </a:rPr>
              <a:t>have not been changed from WOS to RRD</a:t>
            </a:r>
          </a:p>
          <a:p>
            <a:r>
              <a:rPr lang="en-US" sz="2000" dirty="0">
                <a:latin typeface="Calibri" panose="020F0502020204030204" pitchFamily="34" charset="0"/>
              </a:rPr>
              <a:t>Reminder, faculty need to go on RRD status whenever they lose grant funding and department cannot bridge the loss, </a:t>
            </a:r>
            <a:r>
              <a:rPr lang="en-US" sz="2000" b="1" u="sng" dirty="0">
                <a:latin typeface="Calibri" panose="020F0502020204030204" pitchFamily="34" charset="0"/>
              </a:rPr>
              <a:t>and</a:t>
            </a:r>
          </a:p>
          <a:p>
            <a:r>
              <a:rPr lang="en-US" sz="2000" dirty="0" smtClean="0">
                <a:latin typeface="Calibri" panose="020F0502020204030204" pitchFamily="34" charset="0"/>
              </a:rPr>
              <a:t>They intend </a:t>
            </a:r>
            <a:r>
              <a:rPr lang="en-US" sz="2000" dirty="0">
                <a:latin typeface="Calibri" panose="020F0502020204030204" pitchFamily="34" charset="0"/>
              </a:rPr>
              <a:t>to seek additional grant funding to enable them to </a:t>
            </a:r>
            <a:r>
              <a:rPr lang="en-US" sz="2000" dirty="0" smtClean="0">
                <a:latin typeface="Calibri" panose="020F0502020204030204" pitchFamily="34" charset="0"/>
              </a:rPr>
              <a:t>restore their </a:t>
            </a:r>
            <a:r>
              <a:rPr lang="en-US" sz="2000" dirty="0">
                <a:latin typeface="Calibri" panose="020F0502020204030204" pitchFamily="34" charset="0"/>
              </a:rPr>
              <a:t>salary to the previous level</a:t>
            </a:r>
          </a:p>
          <a:p>
            <a:r>
              <a:rPr lang="en-US" sz="2000" dirty="0">
                <a:latin typeface="Calibri" panose="020F0502020204030204" pitchFamily="34" charset="0"/>
              </a:rPr>
              <a:t>Does not affect the faculty member’s appointment status</a:t>
            </a:r>
          </a:p>
          <a:p>
            <a:r>
              <a:rPr lang="en-US" sz="2000" dirty="0" smtClean="0">
                <a:latin typeface="Calibri" panose="020F0502020204030204" pitchFamily="34" charset="0"/>
              </a:rPr>
              <a:t>Changes will </a:t>
            </a:r>
            <a:r>
              <a:rPr lang="en-US" sz="2000" dirty="0">
                <a:latin typeface="Calibri" panose="020F0502020204030204" pitchFamily="34" charset="0"/>
              </a:rPr>
              <a:t>occur with the </a:t>
            </a:r>
            <a:r>
              <a:rPr lang="en-US" sz="2000" dirty="0" smtClean="0">
                <a:latin typeface="Calibri" panose="020F0502020204030204" pitchFamily="34" charset="0"/>
              </a:rPr>
              <a:t>transition </a:t>
            </a:r>
            <a:r>
              <a:rPr lang="en-US" sz="2000" dirty="0">
                <a:latin typeface="Calibri" panose="020F0502020204030204" pitchFamily="34" charset="0"/>
              </a:rPr>
              <a:t>to </a:t>
            </a:r>
            <a:r>
              <a:rPr lang="en-US" sz="2000" dirty="0" smtClean="0">
                <a:latin typeface="Calibri" panose="020F0502020204030204" pitchFamily="34" charset="0"/>
              </a:rPr>
              <a:t>Workday (WOS will not come over from HEPPS to Workday; RRD handled differently</a:t>
            </a:r>
          </a:p>
        </p:txBody>
      </p:sp>
      <p:sp>
        <p:nvSpPr>
          <p:cNvPr id="2" name="Title 1"/>
          <p:cNvSpPr>
            <a:spLocks noGrp="1"/>
          </p:cNvSpPr>
          <p:nvPr>
            <p:ph type="title"/>
          </p:nvPr>
        </p:nvSpPr>
        <p:spPr/>
        <p:txBody>
          <a:bodyPr>
            <a:normAutofit/>
          </a:bodyPr>
          <a:lstStyle/>
          <a:p>
            <a:pPr algn="ctr"/>
            <a:r>
              <a:rPr lang="en-US" dirty="0" smtClean="0"/>
              <a:t>Reduced Responsibility Faculty</a:t>
            </a:r>
            <a:endParaRPr lang="en-US" dirty="0"/>
          </a:p>
        </p:txBody>
      </p:sp>
      <p:sp>
        <p:nvSpPr>
          <p:cNvPr id="4" name="TextBox 3"/>
          <p:cNvSpPr txBox="1"/>
          <p:nvPr/>
        </p:nvSpPr>
        <p:spPr>
          <a:xfrm>
            <a:off x="228600" y="6300900"/>
            <a:ext cx="8686800" cy="307777"/>
          </a:xfrm>
          <a:prstGeom prst="rect">
            <a:avLst/>
          </a:prstGeom>
          <a:noFill/>
        </p:spPr>
        <p:txBody>
          <a:bodyPr wrap="square" rtlCol="0">
            <a:spAutoFit/>
          </a:bodyPr>
          <a:lstStyle/>
          <a:p>
            <a:pPr>
              <a:tabLst>
                <a:tab pos="8397875" algn="r"/>
              </a:tabLst>
            </a:pPr>
            <a:r>
              <a:rPr lang="en-US" sz="1400" dirty="0">
                <a:effectLst/>
              </a:rPr>
              <a:t>University </a:t>
            </a:r>
            <a:r>
              <a:rPr lang="en-US" sz="1400" i="1" dirty="0">
                <a:effectLst/>
              </a:rPr>
              <a:t>of</a:t>
            </a:r>
            <a:r>
              <a:rPr lang="en-US" sz="1400" dirty="0">
                <a:effectLst/>
              </a:rPr>
              <a:t> </a:t>
            </a:r>
            <a:r>
              <a:rPr lang="en-US" sz="1400" dirty="0" smtClean="0">
                <a:effectLst/>
              </a:rPr>
              <a:t>Washington	</a:t>
            </a:r>
            <a:r>
              <a:rPr lang="en-US" sz="1400" dirty="0"/>
              <a:t> Management Accounting &amp; </a:t>
            </a:r>
            <a:r>
              <a:rPr lang="en-US" sz="1400" dirty="0" smtClean="0"/>
              <a:t>Analysis</a:t>
            </a:r>
            <a:endParaRPr lang="en-US" sz="1400" dirty="0">
              <a:effectLst/>
            </a:endParaRPr>
          </a:p>
        </p:txBody>
      </p:sp>
    </p:spTree>
    <p:extLst>
      <p:ext uri="{BB962C8B-B14F-4D97-AF65-F5344CB8AC3E}">
        <p14:creationId xmlns:p14="http://schemas.microsoft.com/office/powerpoint/2010/main" val="20096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75466"/>
            <a:ext cx="7814733" cy="3625433"/>
          </a:xfrm>
        </p:spPr>
        <p:txBody>
          <a:bodyPr>
            <a:normAutofit fontScale="92500" lnSpcReduction="10000"/>
          </a:bodyPr>
          <a:lstStyle/>
          <a:p>
            <a:r>
              <a:rPr lang="en-US" dirty="0" smtClean="0">
                <a:latin typeface="Calibri" panose="020F0502020204030204" pitchFamily="34" charset="0"/>
              </a:rPr>
              <a:t>Currently - HEPPS identifies Reduced Responsibility faculty through earn type RRD and a distribution </a:t>
            </a:r>
            <a:r>
              <a:rPr lang="en-US" dirty="0">
                <a:latin typeface="Calibri" panose="020F0502020204030204" pitchFamily="34" charset="0"/>
              </a:rPr>
              <a:t>line with end date </a:t>
            </a:r>
          </a:p>
          <a:p>
            <a:r>
              <a:rPr lang="en-US" dirty="0" smtClean="0">
                <a:latin typeface="Calibri" panose="020F0502020204030204" pitchFamily="34" charset="0"/>
              </a:rPr>
              <a:t>In Workday -</a:t>
            </a:r>
            <a:endParaRPr lang="en-US" dirty="0">
              <a:latin typeface="Calibri" panose="020F0502020204030204" pitchFamily="34" charset="0"/>
            </a:endParaRPr>
          </a:p>
          <a:p>
            <a:pPr lvl="1"/>
            <a:r>
              <a:rPr lang="en-US" dirty="0" smtClean="0">
                <a:latin typeface="Calibri" panose="020F0502020204030204" pitchFamily="34" charset="0"/>
              </a:rPr>
              <a:t>Reduced </a:t>
            </a:r>
            <a:r>
              <a:rPr lang="en-US" dirty="0">
                <a:latin typeface="Calibri" panose="020F0502020204030204" pitchFamily="34" charset="0"/>
              </a:rPr>
              <a:t>R</a:t>
            </a:r>
            <a:r>
              <a:rPr lang="en-US" dirty="0" smtClean="0">
                <a:latin typeface="Calibri" panose="020F0502020204030204" pitchFamily="34" charset="0"/>
              </a:rPr>
              <a:t>esponsibility </a:t>
            </a:r>
            <a:r>
              <a:rPr lang="en-US" dirty="0">
                <a:latin typeface="Calibri" panose="020F0502020204030204" pitchFamily="34" charset="0"/>
              </a:rPr>
              <a:t>will be </a:t>
            </a:r>
            <a:r>
              <a:rPr lang="en-US" dirty="0" smtClean="0">
                <a:latin typeface="Calibri" panose="020F0502020204030204" pitchFamily="34" charset="0"/>
              </a:rPr>
              <a:t>identified via a </a:t>
            </a:r>
            <a:r>
              <a:rPr lang="en-US" dirty="0">
                <a:latin typeface="Calibri" panose="020F0502020204030204" pitchFamily="34" charset="0"/>
              </a:rPr>
              <a:t>Job Change –reduction of paid FTE in Workday (with reason code)</a:t>
            </a:r>
          </a:p>
          <a:p>
            <a:pPr lvl="1"/>
            <a:r>
              <a:rPr lang="en-US" dirty="0" smtClean="0">
                <a:latin typeface="Calibri" panose="020F0502020204030204" pitchFamily="34" charset="0"/>
              </a:rPr>
              <a:t>As </a:t>
            </a:r>
            <a:r>
              <a:rPr lang="en-US" dirty="0">
                <a:latin typeface="Calibri" panose="020F0502020204030204" pitchFamily="34" charset="0"/>
              </a:rPr>
              <a:t>it is a reduction in FTE it does not have an end date</a:t>
            </a:r>
          </a:p>
          <a:p>
            <a:pPr lvl="1"/>
            <a:r>
              <a:rPr lang="en-US" dirty="0" smtClean="0">
                <a:latin typeface="Calibri" panose="020F0502020204030204" pitchFamily="34" charset="0"/>
              </a:rPr>
              <a:t>Reports can be run in </a:t>
            </a:r>
            <a:r>
              <a:rPr lang="en-US" dirty="0">
                <a:latin typeface="Calibri" panose="020F0502020204030204" pitchFamily="34" charset="0"/>
              </a:rPr>
              <a:t>Workday </a:t>
            </a:r>
            <a:r>
              <a:rPr lang="en-US" dirty="0" smtClean="0">
                <a:latin typeface="Calibri" panose="020F0502020204030204" pitchFamily="34" charset="0"/>
              </a:rPr>
              <a:t>to identify RRD faculty based </a:t>
            </a:r>
            <a:r>
              <a:rPr lang="en-US" dirty="0">
                <a:latin typeface="Calibri" panose="020F0502020204030204" pitchFamily="34" charset="0"/>
              </a:rPr>
              <a:t>on the reason </a:t>
            </a:r>
            <a:r>
              <a:rPr lang="en-US" dirty="0" smtClean="0">
                <a:latin typeface="Calibri" panose="020F0502020204030204" pitchFamily="34" charset="0"/>
              </a:rPr>
              <a:t>code (critical we have consistent language to do this)</a:t>
            </a:r>
            <a:endParaRPr lang="en-US" dirty="0">
              <a:latin typeface="Calibri" panose="020F0502020204030204" pitchFamily="34" charset="0"/>
            </a:endParaRPr>
          </a:p>
          <a:p>
            <a:pPr lvl="1"/>
            <a:r>
              <a:rPr lang="en-US" dirty="0" smtClean="0">
                <a:latin typeface="Calibri" panose="020F0502020204030204" pitchFamily="34" charset="0"/>
              </a:rPr>
              <a:t>Units </a:t>
            </a:r>
            <a:r>
              <a:rPr lang="en-US" dirty="0">
                <a:latin typeface="Calibri" panose="020F0502020204030204" pitchFamily="34" charset="0"/>
              </a:rPr>
              <a:t>will need to track end </a:t>
            </a:r>
            <a:r>
              <a:rPr lang="en-US" dirty="0" smtClean="0">
                <a:latin typeface="Calibri" panose="020F0502020204030204" pitchFamily="34" charset="0"/>
              </a:rPr>
              <a:t>dates</a:t>
            </a:r>
          </a:p>
          <a:p>
            <a:pPr lvl="1"/>
            <a:r>
              <a:rPr lang="en-US" dirty="0" smtClean="0">
                <a:latin typeface="Calibri" panose="020F0502020204030204" pitchFamily="34" charset="0"/>
              </a:rPr>
              <a:t>If RRD faculty still reflected as WOS units need to make the change immediately</a:t>
            </a:r>
            <a:endParaRPr lang="en-US" dirty="0">
              <a:latin typeface="Calibri" panose="020F0502020204030204" pitchFamily="34" charset="0"/>
            </a:endParaRPr>
          </a:p>
          <a:p>
            <a:pPr lvl="0"/>
            <a:endParaRPr lang="en-US" dirty="0"/>
          </a:p>
        </p:txBody>
      </p:sp>
      <p:sp>
        <p:nvSpPr>
          <p:cNvPr id="3" name="Title 2"/>
          <p:cNvSpPr>
            <a:spLocks noGrp="1"/>
          </p:cNvSpPr>
          <p:nvPr>
            <p:ph type="title"/>
          </p:nvPr>
        </p:nvSpPr>
        <p:spPr/>
        <p:txBody>
          <a:bodyPr>
            <a:normAutofit fontScale="90000"/>
          </a:bodyPr>
          <a:lstStyle/>
          <a:p>
            <a:r>
              <a:rPr lang="en-US" dirty="0"/>
              <a:t>Workday Impact </a:t>
            </a:r>
            <a:r>
              <a:rPr lang="en-US" dirty="0" smtClean="0"/>
              <a:t>on</a:t>
            </a:r>
            <a:br>
              <a:rPr lang="en-US" dirty="0" smtClean="0"/>
            </a:br>
            <a:r>
              <a:rPr lang="en-US" dirty="0" smtClean="0"/>
              <a:t>WOS – RRD Faculty</a:t>
            </a:r>
            <a:endParaRPr lang="en-US" dirty="0"/>
          </a:p>
        </p:txBody>
      </p:sp>
      <p:sp>
        <p:nvSpPr>
          <p:cNvPr id="4" name="TextBox 3"/>
          <p:cNvSpPr txBox="1"/>
          <p:nvPr/>
        </p:nvSpPr>
        <p:spPr>
          <a:xfrm>
            <a:off x="228600" y="6300900"/>
            <a:ext cx="8686800" cy="307777"/>
          </a:xfrm>
          <a:prstGeom prst="rect">
            <a:avLst/>
          </a:prstGeom>
          <a:noFill/>
        </p:spPr>
        <p:txBody>
          <a:bodyPr wrap="square" rtlCol="0">
            <a:spAutoFit/>
          </a:bodyPr>
          <a:lstStyle/>
          <a:p>
            <a:pPr>
              <a:tabLst>
                <a:tab pos="8397875" algn="r"/>
              </a:tabLst>
            </a:pPr>
            <a:r>
              <a:rPr lang="en-US" sz="1400" dirty="0">
                <a:effectLst/>
              </a:rPr>
              <a:t>University </a:t>
            </a:r>
            <a:r>
              <a:rPr lang="en-US" sz="1400" i="1" dirty="0">
                <a:effectLst/>
              </a:rPr>
              <a:t>of</a:t>
            </a:r>
            <a:r>
              <a:rPr lang="en-US" sz="1400" dirty="0">
                <a:effectLst/>
              </a:rPr>
              <a:t> </a:t>
            </a:r>
            <a:r>
              <a:rPr lang="en-US" sz="1400" dirty="0" smtClean="0">
                <a:effectLst/>
              </a:rPr>
              <a:t>Washington	Management Accounting &amp; Analysis</a:t>
            </a:r>
            <a:endParaRPr lang="en-US" sz="1400" dirty="0">
              <a:effectLst/>
            </a:endParaRPr>
          </a:p>
        </p:txBody>
      </p:sp>
    </p:spTree>
    <p:extLst>
      <p:ext uri="{BB962C8B-B14F-4D97-AF65-F5344CB8AC3E}">
        <p14:creationId xmlns:p14="http://schemas.microsoft.com/office/powerpoint/2010/main" val="329139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75467"/>
            <a:ext cx="7814733" cy="3450696"/>
          </a:xfrm>
        </p:spPr>
        <p:txBody>
          <a:bodyPr>
            <a:normAutofit/>
          </a:bodyPr>
          <a:lstStyle/>
          <a:p>
            <a:pPr lvl="0"/>
            <a:r>
              <a:rPr lang="en-US" dirty="0" smtClean="0">
                <a:latin typeface="Calibri" panose="020F0502020204030204" pitchFamily="34" charset="0"/>
              </a:rPr>
              <a:t>For </a:t>
            </a:r>
            <a:r>
              <a:rPr lang="en-US" dirty="0">
                <a:latin typeface="Calibri" panose="020F0502020204030204" pitchFamily="34" charset="0"/>
              </a:rPr>
              <a:t>academic schools/colleges </a:t>
            </a:r>
            <a:r>
              <a:rPr lang="en-US" dirty="0" err="1">
                <a:latin typeface="Calibri" panose="020F0502020204030204" pitchFamily="34" charset="0"/>
              </a:rPr>
              <a:t>eFECS</a:t>
            </a:r>
            <a:r>
              <a:rPr lang="en-US" dirty="0">
                <a:latin typeface="Calibri" panose="020F0502020204030204" pitchFamily="34" charset="0"/>
              </a:rPr>
              <a:t> will still use the average of the 2016 and 2017 </a:t>
            </a:r>
            <a:r>
              <a:rPr lang="en-US" dirty="0" smtClean="0">
                <a:latin typeface="Calibri" panose="020F0502020204030204" pitchFamily="34" charset="0"/>
              </a:rPr>
              <a:t>EL II thresholds</a:t>
            </a:r>
            <a:r>
              <a:rPr lang="en-US" dirty="0">
                <a:latin typeface="Calibri" panose="020F0502020204030204" pitchFamily="34" charset="0"/>
              </a:rPr>
              <a:t>.</a:t>
            </a:r>
          </a:p>
          <a:p>
            <a:pPr lvl="0"/>
            <a:r>
              <a:rPr lang="en-US" dirty="0">
                <a:latin typeface="Calibri" panose="020F0502020204030204" pitchFamily="34" charset="0"/>
              </a:rPr>
              <a:t>If department </a:t>
            </a:r>
            <a:r>
              <a:rPr lang="en-US" u="sng" dirty="0" smtClean="0">
                <a:latin typeface="Calibri" panose="020F0502020204030204" pitchFamily="34" charset="0"/>
              </a:rPr>
              <a:t>changed distribution </a:t>
            </a:r>
            <a:r>
              <a:rPr lang="en-US" dirty="0" smtClean="0">
                <a:latin typeface="Calibri" panose="020F0502020204030204" pitchFamily="34" charset="0"/>
              </a:rPr>
              <a:t>effective 1/1/2017 to </a:t>
            </a:r>
            <a:r>
              <a:rPr lang="en-US" u="sng" dirty="0" smtClean="0">
                <a:latin typeface="Calibri" panose="020F0502020204030204" pitchFamily="34" charset="0"/>
              </a:rPr>
              <a:t>new </a:t>
            </a:r>
            <a:r>
              <a:rPr lang="en-US" u="sng" dirty="0">
                <a:latin typeface="Calibri" panose="020F0502020204030204" pitchFamily="34" charset="0"/>
              </a:rPr>
              <a:t>salary cap </a:t>
            </a:r>
            <a:r>
              <a:rPr lang="en-US" dirty="0">
                <a:latin typeface="Calibri" panose="020F0502020204030204" pitchFamily="34" charset="0"/>
              </a:rPr>
              <a:t>then </a:t>
            </a:r>
            <a:r>
              <a:rPr lang="en-US" u="sng" dirty="0">
                <a:latin typeface="Calibri" panose="020F0502020204030204" pitchFamily="34" charset="0"/>
              </a:rPr>
              <a:t>no cost share adjustments </a:t>
            </a:r>
            <a:r>
              <a:rPr lang="en-US" dirty="0">
                <a:latin typeface="Calibri" panose="020F0502020204030204" pitchFamily="34" charset="0"/>
              </a:rPr>
              <a:t>needed</a:t>
            </a:r>
          </a:p>
          <a:p>
            <a:r>
              <a:rPr lang="en-US" dirty="0">
                <a:latin typeface="Calibri" panose="020F0502020204030204" pitchFamily="34" charset="0"/>
              </a:rPr>
              <a:t>If department </a:t>
            </a:r>
            <a:r>
              <a:rPr lang="en-US" u="sng" dirty="0">
                <a:latin typeface="Calibri" panose="020F0502020204030204" pitchFamily="34" charset="0"/>
              </a:rPr>
              <a:t>did not</a:t>
            </a:r>
            <a:r>
              <a:rPr lang="en-US" dirty="0">
                <a:latin typeface="Calibri" panose="020F0502020204030204" pitchFamily="34" charset="0"/>
              </a:rPr>
              <a:t> change distribution to reflect the new salary cap then should </a:t>
            </a:r>
            <a:r>
              <a:rPr lang="en-US" u="sng" dirty="0">
                <a:latin typeface="Calibri" panose="020F0502020204030204" pitchFamily="34" charset="0"/>
              </a:rPr>
              <a:t>check to see if cost share adjustments needed</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Salary Cap </a:t>
            </a:r>
            <a:r>
              <a:rPr lang="en-US" dirty="0" smtClean="0"/>
              <a:t>(Reminder)</a:t>
            </a:r>
            <a:endParaRPr lang="en-US" dirty="0"/>
          </a:p>
        </p:txBody>
      </p:sp>
      <p:sp>
        <p:nvSpPr>
          <p:cNvPr id="4" name="TextBox 3"/>
          <p:cNvSpPr txBox="1"/>
          <p:nvPr/>
        </p:nvSpPr>
        <p:spPr>
          <a:xfrm>
            <a:off x="228600" y="6300900"/>
            <a:ext cx="8686800" cy="307777"/>
          </a:xfrm>
          <a:prstGeom prst="rect">
            <a:avLst/>
          </a:prstGeom>
          <a:noFill/>
        </p:spPr>
        <p:txBody>
          <a:bodyPr wrap="square" rtlCol="0">
            <a:spAutoFit/>
          </a:bodyPr>
          <a:lstStyle/>
          <a:p>
            <a:pPr>
              <a:tabLst>
                <a:tab pos="8397875" algn="r"/>
              </a:tabLst>
            </a:pPr>
            <a:r>
              <a:rPr lang="en-US" sz="1400" dirty="0">
                <a:effectLst/>
              </a:rPr>
              <a:t>University </a:t>
            </a:r>
            <a:r>
              <a:rPr lang="en-US" sz="1400" i="1" dirty="0">
                <a:effectLst/>
              </a:rPr>
              <a:t>of</a:t>
            </a:r>
            <a:r>
              <a:rPr lang="en-US" sz="1400" dirty="0">
                <a:effectLst/>
              </a:rPr>
              <a:t> </a:t>
            </a:r>
            <a:r>
              <a:rPr lang="en-US" sz="1400" dirty="0" smtClean="0">
                <a:effectLst/>
              </a:rPr>
              <a:t>Washington	Management Accounting &amp; Analysis</a:t>
            </a:r>
            <a:endParaRPr lang="en-US" sz="1400" dirty="0">
              <a:effectLst/>
            </a:endParaRPr>
          </a:p>
        </p:txBody>
      </p:sp>
    </p:spTree>
    <p:extLst>
      <p:ext uri="{BB962C8B-B14F-4D97-AF65-F5344CB8AC3E}">
        <p14:creationId xmlns:p14="http://schemas.microsoft.com/office/powerpoint/2010/main" val="384756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75467"/>
            <a:ext cx="7814733" cy="3450696"/>
          </a:xfrm>
        </p:spPr>
        <p:txBody>
          <a:bodyPr>
            <a:normAutofit lnSpcReduction="10000"/>
          </a:bodyPr>
          <a:lstStyle/>
          <a:p>
            <a:pPr lvl="0"/>
            <a:r>
              <a:rPr lang="en-US" dirty="0" smtClean="0">
                <a:latin typeface="Calibri" panose="020F0502020204030204" pitchFamily="34" charset="0"/>
              </a:rPr>
              <a:t>If department </a:t>
            </a:r>
            <a:r>
              <a:rPr lang="en-US" u="sng" dirty="0" smtClean="0">
                <a:latin typeface="Calibri" panose="020F0502020204030204" pitchFamily="34" charset="0"/>
              </a:rPr>
              <a:t>did not </a:t>
            </a:r>
            <a:r>
              <a:rPr lang="en-US" dirty="0" smtClean="0">
                <a:latin typeface="Calibri" panose="020F0502020204030204" pitchFamily="34" charset="0"/>
              </a:rPr>
              <a:t>change distribution check for materiality</a:t>
            </a:r>
          </a:p>
          <a:p>
            <a:pPr lvl="0"/>
            <a:r>
              <a:rPr lang="en-US" dirty="0" smtClean="0">
                <a:latin typeface="Calibri" panose="020F0502020204030204" pitchFamily="34" charset="0"/>
              </a:rPr>
              <a:t>Scenarios for individual with salary of $225,000 and 25% effort to grant:</a:t>
            </a:r>
          </a:p>
          <a:p>
            <a:pPr lvl="1"/>
            <a:r>
              <a:rPr lang="en-US" dirty="0" smtClean="0">
                <a:latin typeface="Calibri" panose="020F0502020204030204" pitchFamily="34" charset="0"/>
              </a:rPr>
              <a:t>Active full FEC cycle – Variance is $118.75 ($23.75 / 5% effort)</a:t>
            </a:r>
          </a:p>
          <a:p>
            <a:pPr lvl="1"/>
            <a:r>
              <a:rPr lang="en-US" dirty="0" smtClean="0">
                <a:latin typeface="Calibri" panose="020F0502020204030204" pitchFamily="34" charset="0"/>
              </a:rPr>
              <a:t>Active only fall cycle – Variance is $59.68 ($11.88 / 5% effort)</a:t>
            </a:r>
          </a:p>
          <a:p>
            <a:pPr lvl="1"/>
            <a:r>
              <a:rPr lang="en-US" dirty="0" smtClean="0">
                <a:latin typeface="Calibri" panose="020F0502020204030204" pitchFamily="34" charset="0"/>
              </a:rPr>
              <a:t>Active only winter cycle – Same as Fall cycle</a:t>
            </a:r>
          </a:p>
          <a:p>
            <a:r>
              <a:rPr lang="en-US" dirty="0" smtClean="0">
                <a:latin typeface="Calibri" panose="020F0502020204030204" pitchFamily="34" charset="0"/>
              </a:rPr>
              <a:t>Change in percent distribution will impact these numbers but change in IBS will not</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Salary Cap </a:t>
            </a:r>
            <a:r>
              <a:rPr lang="en-US" dirty="0" smtClean="0"/>
              <a:t>(Reminder)</a:t>
            </a:r>
            <a:endParaRPr lang="en-US" dirty="0"/>
          </a:p>
        </p:txBody>
      </p:sp>
      <p:sp>
        <p:nvSpPr>
          <p:cNvPr id="4" name="TextBox 3"/>
          <p:cNvSpPr txBox="1"/>
          <p:nvPr/>
        </p:nvSpPr>
        <p:spPr>
          <a:xfrm>
            <a:off x="228600" y="6300900"/>
            <a:ext cx="8686800" cy="307777"/>
          </a:xfrm>
          <a:prstGeom prst="rect">
            <a:avLst/>
          </a:prstGeom>
          <a:noFill/>
        </p:spPr>
        <p:txBody>
          <a:bodyPr wrap="square" rtlCol="0">
            <a:spAutoFit/>
          </a:bodyPr>
          <a:lstStyle/>
          <a:p>
            <a:pPr>
              <a:tabLst>
                <a:tab pos="8397875" algn="r"/>
              </a:tabLst>
            </a:pPr>
            <a:r>
              <a:rPr lang="en-US" sz="1400" dirty="0">
                <a:effectLst/>
              </a:rPr>
              <a:t>University </a:t>
            </a:r>
            <a:r>
              <a:rPr lang="en-US" sz="1400" i="1" dirty="0">
                <a:effectLst/>
              </a:rPr>
              <a:t>of</a:t>
            </a:r>
            <a:r>
              <a:rPr lang="en-US" sz="1400" dirty="0">
                <a:effectLst/>
              </a:rPr>
              <a:t> </a:t>
            </a:r>
            <a:r>
              <a:rPr lang="en-US" sz="1400" dirty="0" smtClean="0">
                <a:effectLst/>
              </a:rPr>
              <a:t>Washington	Management Accounting &amp; Analysis</a:t>
            </a:r>
            <a:endParaRPr lang="en-US" sz="1400" dirty="0">
              <a:effectLst/>
            </a:endParaRPr>
          </a:p>
        </p:txBody>
      </p:sp>
    </p:spTree>
    <p:extLst>
      <p:ext uri="{BB962C8B-B14F-4D97-AF65-F5344CB8AC3E}">
        <p14:creationId xmlns:p14="http://schemas.microsoft.com/office/powerpoint/2010/main" val="406791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75467"/>
            <a:ext cx="7814733" cy="3450696"/>
          </a:xfrm>
        </p:spPr>
        <p:txBody>
          <a:bodyPr>
            <a:normAutofit/>
          </a:bodyPr>
          <a:lstStyle/>
          <a:p>
            <a:pPr lvl="0"/>
            <a:r>
              <a:rPr lang="en-US" dirty="0" smtClean="0">
                <a:latin typeface="Calibri" panose="020F0502020204030204" pitchFamily="34" charset="0"/>
              </a:rPr>
              <a:t>Issue with the cutover to Workday from HEPPS due to implementation date (June 16, 2017)</a:t>
            </a:r>
          </a:p>
          <a:p>
            <a:pPr lvl="0"/>
            <a:r>
              <a:rPr lang="en-US" dirty="0" smtClean="0">
                <a:latin typeface="Calibri" panose="020F0502020204030204" pitchFamily="34" charset="0"/>
              </a:rPr>
              <a:t>April 1 to June 30 </a:t>
            </a:r>
            <a:r>
              <a:rPr lang="en-US" dirty="0" smtClean="0">
                <a:latin typeface="Calibri" panose="020F0502020204030204" pitchFamily="34" charset="0"/>
              </a:rPr>
              <a:t>GCCRs </a:t>
            </a:r>
            <a:r>
              <a:rPr lang="en-US" dirty="0" smtClean="0">
                <a:latin typeface="Calibri" panose="020F0502020204030204" pitchFamily="34" charset="0"/>
              </a:rPr>
              <a:t>will only reflect 11 weeks</a:t>
            </a:r>
          </a:p>
          <a:p>
            <a:pPr lvl="0"/>
            <a:r>
              <a:rPr lang="en-US" dirty="0" smtClean="0">
                <a:latin typeface="Calibri" panose="020F0502020204030204" pitchFamily="34" charset="0"/>
              </a:rPr>
              <a:t>July 1 to September 30 </a:t>
            </a:r>
            <a:r>
              <a:rPr lang="en-US" dirty="0" smtClean="0">
                <a:latin typeface="Calibri" panose="020F0502020204030204" pitchFamily="34" charset="0"/>
              </a:rPr>
              <a:t>GCCRs will </a:t>
            </a:r>
            <a:r>
              <a:rPr lang="en-US" dirty="0" smtClean="0">
                <a:latin typeface="Calibri" panose="020F0502020204030204" pitchFamily="34" charset="0"/>
              </a:rPr>
              <a:t>reflect 13 weeks</a:t>
            </a:r>
          </a:p>
          <a:p>
            <a:pPr lvl="0"/>
            <a:r>
              <a:rPr lang="en-US" dirty="0" smtClean="0">
                <a:latin typeface="Calibri" panose="020F0502020204030204" pitchFamily="34" charset="0"/>
              </a:rPr>
              <a:t>Alternative was to have two reports for the April 1 to June 30 time period.</a:t>
            </a:r>
          </a:p>
          <a:p>
            <a:pPr lvl="1"/>
            <a:endParaRPr lang="en-US" dirty="0" smtClean="0"/>
          </a:p>
          <a:p>
            <a:pPr lvl="1"/>
            <a:endParaRPr lang="en-US" dirty="0"/>
          </a:p>
        </p:txBody>
      </p:sp>
      <p:sp>
        <p:nvSpPr>
          <p:cNvPr id="3" name="Title 2"/>
          <p:cNvSpPr>
            <a:spLocks noGrp="1"/>
          </p:cNvSpPr>
          <p:nvPr>
            <p:ph type="title"/>
          </p:nvPr>
        </p:nvSpPr>
        <p:spPr/>
        <p:txBody>
          <a:bodyPr>
            <a:normAutofit fontScale="90000"/>
          </a:bodyPr>
          <a:lstStyle/>
          <a:p>
            <a:r>
              <a:rPr lang="en-US" dirty="0" smtClean="0"/>
              <a:t>GCCRs &amp; Workday</a:t>
            </a:r>
            <a:br>
              <a:rPr lang="en-US" dirty="0" smtClean="0"/>
            </a:br>
            <a:r>
              <a:rPr lang="en-US" dirty="0" smtClean="0"/>
              <a:t>(Reminder)</a:t>
            </a:r>
            <a:endParaRPr lang="en-US" dirty="0"/>
          </a:p>
        </p:txBody>
      </p:sp>
      <p:sp>
        <p:nvSpPr>
          <p:cNvPr id="4" name="TextBox 3"/>
          <p:cNvSpPr txBox="1"/>
          <p:nvPr/>
        </p:nvSpPr>
        <p:spPr>
          <a:xfrm>
            <a:off x="228600" y="6300900"/>
            <a:ext cx="8686800" cy="307777"/>
          </a:xfrm>
          <a:prstGeom prst="rect">
            <a:avLst/>
          </a:prstGeom>
          <a:noFill/>
        </p:spPr>
        <p:txBody>
          <a:bodyPr wrap="square" rtlCol="0">
            <a:spAutoFit/>
          </a:bodyPr>
          <a:lstStyle/>
          <a:p>
            <a:pPr>
              <a:tabLst>
                <a:tab pos="8397875" algn="r"/>
              </a:tabLst>
            </a:pPr>
            <a:r>
              <a:rPr lang="en-US" sz="1400" dirty="0">
                <a:effectLst/>
              </a:rPr>
              <a:t>University </a:t>
            </a:r>
            <a:r>
              <a:rPr lang="en-US" sz="1400" i="1" dirty="0">
                <a:effectLst/>
              </a:rPr>
              <a:t>of</a:t>
            </a:r>
            <a:r>
              <a:rPr lang="en-US" sz="1400" dirty="0">
                <a:effectLst/>
              </a:rPr>
              <a:t> </a:t>
            </a:r>
            <a:r>
              <a:rPr lang="en-US" sz="1400" dirty="0" smtClean="0">
                <a:effectLst/>
              </a:rPr>
              <a:t>Washington	Management Accounting &amp; Analysis</a:t>
            </a:r>
            <a:endParaRPr lang="en-US" sz="1400" dirty="0">
              <a:effectLst/>
            </a:endParaRPr>
          </a:p>
        </p:txBody>
      </p:sp>
    </p:spTree>
    <p:extLst>
      <p:ext uri="{BB962C8B-B14F-4D97-AF65-F5344CB8AC3E}">
        <p14:creationId xmlns:p14="http://schemas.microsoft.com/office/powerpoint/2010/main" val="425600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75467"/>
            <a:ext cx="7814733" cy="3450696"/>
          </a:xfrm>
        </p:spPr>
        <p:txBody>
          <a:bodyPr>
            <a:normAutofit/>
          </a:bodyPr>
          <a:lstStyle/>
          <a:p>
            <a:r>
              <a:rPr lang="en-US" dirty="0" smtClean="0">
                <a:latin typeface="Calibri" panose="020F0502020204030204" pitchFamily="34" charset="0"/>
              </a:rPr>
              <a:t>New guideline</a:t>
            </a:r>
            <a:r>
              <a:rPr lang="en-US" dirty="0" smtClean="0">
                <a:latin typeface="Calibri" panose="020F0502020204030204" pitchFamily="34" charset="0"/>
              </a:rPr>
              <a:t>s document will be posted to MAA website shortly (going through final edits)</a:t>
            </a:r>
            <a:endParaRPr lang="en-US" dirty="0" smtClean="0">
              <a:latin typeface="Calibri" panose="020F0502020204030204" pitchFamily="34" charset="0"/>
            </a:endParaRPr>
          </a:p>
          <a:p>
            <a:r>
              <a:rPr lang="en-US" dirty="0" smtClean="0">
                <a:latin typeface="Calibri" panose="020F0502020204030204" pitchFamily="34" charset="0"/>
              </a:rPr>
              <a:t>Changes mostly clarifications plus 2 year cycle accommodation</a:t>
            </a:r>
          </a:p>
          <a:p>
            <a:r>
              <a:rPr lang="en-US" dirty="0" smtClean="0">
                <a:latin typeface="Calibri" panose="020F0502020204030204" pitchFamily="34" charset="0"/>
              </a:rPr>
              <a:t>MAA will be providing a number of </a:t>
            </a:r>
            <a:r>
              <a:rPr lang="en-US" smtClean="0">
                <a:latin typeface="Calibri" panose="020F0502020204030204" pitchFamily="34" charset="0"/>
              </a:rPr>
              <a:t>informational updates </a:t>
            </a:r>
            <a:endParaRPr lang="en-US" dirty="0">
              <a:latin typeface="Calibri" panose="020F0502020204030204" pitchFamily="34" charset="0"/>
            </a:endParaRPr>
          </a:p>
        </p:txBody>
      </p:sp>
      <p:sp>
        <p:nvSpPr>
          <p:cNvPr id="3" name="Title 2"/>
          <p:cNvSpPr>
            <a:spLocks noGrp="1"/>
          </p:cNvSpPr>
          <p:nvPr>
            <p:ph type="title"/>
          </p:nvPr>
        </p:nvSpPr>
        <p:spPr/>
        <p:txBody>
          <a:bodyPr/>
          <a:lstStyle/>
          <a:p>
            <a:r>
              <a:rPr lang="en-US" dirty="0" smtClean="0"/>
              <a:t>Recharge Rates Update</a:t>
            </a:r>
            <a:endParaRPr lang="en-US" dirty="0"/>
          </a:p>
        </p:txBody>
      </p:sp>
      <p:sp>
        <p:nvSpPr>
          <p:cNvPr id="4" name="TextBox 3"/>
          <p:cNvSpPr txBox="1"/>
          <p:nvPr/>
        </p:nvSpPr>
        <p:spPr>
          <a:xfrm>
            <a:off x="228600" y="6300900"/>
            <a:ext cx="8686800" cy="307777"/>
          </a:xfrm>
          <a:prstGeom prst="rect">
            <a:avLst/>
          </a:prstGeom>
          <a:noFill/>
        </p:spPr>
        <p:txBody>
          <a:bodyPr wrap="square" rtlCol="0">
            <a:spAutoFit/>
          </a:bodyPr>
          <a:lstStyle/>
          <a:p>
            <a:pPr>
              <a:tabLst>
                <a:tab pos="8397875" algn="r"/>
              </a:tabLst>
            </a:pPr>
            <a:r>
              <a:rPr lang="en-US" sz="1400" dirty="0">
                <a:effectLst/>
              </a:rPr>
              <a:t>University </a:t>
            </a:r>
            <a:r>
              <a:rPr lang="en-US" sz="1400" i="1" dirty="0">
                <a:effectLst/>
              </a:rPr>
              <a:t>of</a:t>
            </a:r>
            <a:r>
              <a:rPr lang="en-US" sz="1400" dirty="0">
                <a:effectLst/>
              </a:rPr>
              <a:t> </a:t>
            </a:r>
            <a:r>
              <a:rPr lang="en-US" sz="1400" dirty="0" smtClean="0">
                <a:effectLst/>
              </a:rPr>
              <a:t>Washington	Management Accounting &amp; Analysis</a:t>
            </a:r>
            <a:endParaRPr lang="en-US" sz="1400" dirty="0">
              <a:effectLst/>
            </a:endParaRPr>
          </a:p>
        </p:txBody>
      </p:sp>
    </p:spTree>
    <p:extLst>
      <p:ext uri="{BB962C8B-B14F-4D97-AF65-F5344CB8AC3E}">
        <p14:creationId xmlns:p14="http://schemas.microsoft.com/office/powerpoint/2010/main" val="221657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75467"/>
            <a:ext cx="7814733" cy="3450696"/>
          </a:xfrm>
        </p:spPr>
        <p:txBody>
          <a:bodyPr>
            <a:normAutofit/>
          </a:bodyPr>
          <a:lstStyle/>
          <a:p>
            <a:r>
              <a:rPr lang="en-US" dirty="0" smtClean="0">
                <a:latin typeface="Calibri" panose="020F0502020204030204" pitchFamily="34" charset="0"/>
              </a:rPr>
              <a:t>Retagging project status </a:t>
            </a:r>
            <a:r>
              <a:rPr lang="en-US" dirty="0" smtClean="0">
                <a:latin typeface="Calibri" panose="020F0502020204030204" pitchFamily="34" charset="0"/>
              </a:rPr>
              <a:t>update</a:t>
            </a:r>
          </a:p>
          <a:p>
            <a:pPr lvl="1"/>
            <a:r>
              <a:rPr lang="en-US" dirty="0" smtClean="0">
                <a:latin typeface="Calibri" panose="020F0502020204030204" pitchFamily="34" charset="0"/>
              </a:rPr>
              <a:t>3,000 </a:t>
            </a:r>
            <a:r>
              <a:rPr lang="en-US" dirty="0">
                <a:latin typeface="Calibri" panose="020F0502020204030204" pitchFamily="34" charset="0"/>
              </a:rPr>
              <a:t>remaining items (over </a:t>
            </a:r>
            <a:r>
              <a:rPr lang="en-US" dirty="0" smtClean="0">
                <a:latin typeface="Calibri" panose="020F0502020204030204" pitchFamily="34" charset="0"/>
              </a:rPr>
              <a:t>&amp; under </a:t>
            </a:r>
            <a:r>
              <a:rPr lang="en-US" dirty="0">
                <a:latin typeface="Calibri" panose="020F0502020204030204" pitchFamily="34" charset="0"/>
              </a:rPr>
              <a:t>$5,000) that need to be located </a:t>
            </a:r>
            <a:r>
              <a:rPr lang="en-US" dirty="0" smtClean="0">
                <a:latin typeface="Calibri" panose="020F0502020204030204" pitchFamily="34" charset="0"/>
              </a:rPr>
              <a:t>from original project</a:t>
            </a:r>
          </a:p>
          <a:p>
            <a:pPr lvl="1"/>
            <a:r>
              <a:rPr lang="en-US" dirty="0" smtClean="0">
                <a:latin typeface="Calibri" panose="020F0502020204030204" pitchFamily="34" charset="0"/>
              </a:rPr>
              <a:t>Retag </a:t>
            </a:r>
            <a:r>
              <a:rPr lang="en-US" dirty="0">
                <a:latin typeface="Calibri" panose="020F0502020204030204" pitchFamily="34" charset="0"/>
              </a:rPr>
              <a:t>new equipment acquisitions received after October 2016 </a:t>
            </a:r>
            <a:r>
              <a:rPr lang="en-US" dirty="0" smtClean="0">
                <a:latin typeface="Calibri" panose="020F0502020204030204" pitchFamily="34" charset="0"/>
              </a:rPr>
              <a:t>(email went out 5/31/2017 with a report of the items)</a:t>
            </a:r>
          </a:p>
          <a:p>
            <a:pPr lvl="1"/>
            <a:r>
              <a:rPr lang="en-US" dirty="0" smtClean="0">
                <a:latin typeface="Calibri" panose="020F0502020204030204" pitchFamily="34" charset="0"/>
              </a:rPr>
              <a:t>Email also went out regarding equipment located </a:t>
            </a:r>
            <a:r>
              <a:rPr lang="en-US" dirty="0">
                <a:latin typeface="Calibri" panose="020F0502020204030204" pitchFamily="34" charset="0"/>
              </a:rPr>
              <a:t>out of the area (</a:t>
            </a:r>
            <a:r>
              <a:rPr lang="en-US" dirty="0" smtClean="0">
                <a:latin typeface="Calibri" panose="020F0502020204030204" pitchFamily="34" charset="0"/>
              </a:rPr>
              <a:t>County/State/Country)</a:t>
            </a:r>
          </a:p>
          <a:p>
            <a:pPr lvl="1"/>
            <a:r>
              <a:rPr lang="en-US" dirty="0">
                <a:latin typeface="Calibri" panose="020F0502020204030204" pitchFamily="34" charset="0"/>
              </a:rPr>
              <a:t>HCA’s engagement has ended </a:t>
            </a:r>
            <a:r>
              <a:rPr lang="en-US" dirty="0" smtClean="0">
                <a:latin typeface="Calibri" panose="020F0502020204030204" pitchFamily="34" charset="0"/>
              </a:rPr>
              <a:t>(EIO </a:t>
            </a:r>
            <a:r>
              <a:rPr lang="en-US" dirty="0">
                <a:latin typeface="Calibri" panose="020F0502020204030204" pitchFamily="34" charset="0"/>
              </a:rPr>
              <a:t>will conclude the </a:t>
            </a:r>
            <a:r>
              <a:rPr lang="en-US" dirty="0" smtClean="0">
                <a:latin typeface="Calibri" panose="020F0502020204030204" pitchFamily="34" charset="0"/>
              </a:rPr>
              <a:t>project).  Send response to Erin Fujiwara not HCA.</a:t>
            </a:r>
            <a:endParaRPr lang="en-US" dirty="0" smtClean="0">
              <a:latin typeface="Calibri" panose="020F0502020204030204" pitchFamily="34" charset="0"/>
            </a:endParaRPr>
          </a:p>
        </p:txBody>
      </p:sp>
      <p:sp>
        <p:nvSpPr>
          <p:cNvPr id="3" name="Title 2"/>
          <p:cNvSpPr>
            <a:spLocks noGrp="1"/>
          </p:cNvSpPr>
          <p:nvPr>
            <p:ph type="title"/>
          </p:nvPr>
        </p:nvSpPr>
        <p:spPr/>
        <p:txBody>
          <a:bodyPr/>
          <a:lstStyle/>
          <a:p>
            <a:r>
              <a:rPr lang="en-US" dirty="0" smtClean="0"/>
              <a:t>EIO Update</a:t>
            </a:r>
            <a:endParaRPr lang="en-US" dirty="0"/>
          </a:p>
        </p:txBody>
      </p:sp>
      <p:sp>
        <p:nvSpPr>
          <p:cNvPr id="4" name="TextBox 3"/>
          <p:cNvSpPr txBox="1"/>
          <p:nvPr/>
        </p:nvSpPr>
        <p:spPr>
          <a:xfrm>
            <a:off x="228600" y="6300900"/>
            <a:ext cx="8686800" cy="307777"/>
          </a:xfrm>
          <a:prstGeom prst="rect">
            <a:avLst/>
          </a:prstGeom>
          <a:noFill/>
        </p:spPr>
        <p:txBody>
          <a:bodyPr wrap="square" rtlCol="0">
            <a:spAutoFit/>
          </a:bodyPr>
          <a:lstStyle/>
          <a:p>
            <a:pPr>
              <a:tabLst>
                <a:tab pos="8397875" algn="r"/>
              </a:tabLst>
            </a:pPr>
            <a:r>
              <a:rPr lang="en-US" sz="1400" dirty="0">
                <a:effectLst/>
              </a:rPr>
              <a:t>University </a:t>
            </a:r>
            <a:r>
              <a:rPr lang="en-US" sz="1400" i="1" dirty="0">
                <a:effectLst/>
              </a:rPr>
              <a:t>of</a:t>
            </a:r>
            <a:r>
              <a:rPr lang="en-US" sz="1400" dirty="0">
                <a:effectLst/>
              </a:rPr>
              <a:t> </a:t>
            </a:r>
            <a:r>
              <a:rPr lang="en-US" sz="1400" dirty="0" smtClean="0">
                <a:effectLst/>
              </a:rPr>
              <a:t>Washington	Management Accounting &amp; Analysis</a:t>
            </a:r>
            <a:endParaRPr lang="en-US" sz="1400" dirty="0">
              <a:effectLst/>
            </a:endParaRPr>
          </a:p>
        </p:txBody>
      </p:sp>
    </p:spTree>
    <p:extLst>
      <p:ext uri="{BB962C8B-B14F-4D97-AF65-F5344CB8AC3E}">
        <p14:creationId xmlns:p14="http://schemas.microsoft.com/office/powerpoint/2010/main" val="930079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75467"/>
            <a:ext cx="7814733" cy="3450696"/>
          </a:xfrm>
        </p:spPr>
        <p:txBody>
          <a:bodyPr>
            <a:normAutofit/>
          </a:bodyPr>
          <a:lstStyle/>
          <a:p>
            <a:r>
              <a:rPr lang="en-US" dirty="0" smtClean="0">
                <a:latin typeface="Calibri" panose="020F0502020204030204" pitchFamily="34" charset="0"/>
              </a:rPr>
              <a:t>Retagging project status update (cont’d.)</a:t>
            </a:r>
          </a:p>
          <a:p>
            <a:pPr marL="573088" lvl="2" indent="-176213"/>
            <a:r>
              <a:rPr lang="en-US" b="1" u="sng" dirty="0">
                <a:latin typeface="Calibri" panose="020F0502020204030204" pitchFamily="34" charset="0"/>
              </a:rPr>
              <a:t>Under $5,000 verification only </a:t>
            </a:r>
            <a:r>
              <a:rPr lang="en-US" dirty="0">
                <a:latin typeface="Calibri" panose="020F0502020204030204" pitchFamily="34" charset="0"/>
              </a:rPr>
              <a:t>– Provide photo verification of white </a:t>
            </a:r>
            <a:r>
              <a:rPr lang="en-US" dirty="0" smtClean="0">
                <a:latin typeface="Calibri" panose="020F0502020204030204" pitchFamily="34" charset="0"/>
              </a:rPr>
              <a:t>(old) UW tag </a:t>
            </a:r>
            <a:r>
              <a:rPr lang="en-US" dirty="0">
                <a:latin typeface="Calibri" panose="020F0502020204030204" pitchFamily="34" charset="0"/>
              </a:rPr>
              <a:t>on the asset or </a:t>
            </a:r>
            <a:r>
              <a:rPr lang="en-US" dirty="0" smtClean="0">
                <a:latin typeface="Calibri" panose="020F0502020204030204" pitchFamily="34" charset="0"/>
              </a:rPr>
              <a:t>serial </a:t>
            </a:r>
            <a:r>
              <a:rPr lang="en-US" dirty="0">
                <a:latin typeface="Calibri" panose="020F0502020204030204" pitchFamily="34" charset="0"/>
              </a:rPr>
              <a:t>number, </a:t>
            </a:r>
            <a:r>
              <a:rPr lang="en-US" dirty="0" smtClean="0">
                <a:latin typeface="Calibri" panose="020F0502020204030204" pitchFamily="34" charset="0"/>
              </a:rPr>
              <a:t>plus current location </a:t>
            </a:r>
            <a:r>
              <a:rPr lang="en-US" dirty="0">
                <a:latin typeface="Calibri" panose="020F0502020204030204" pitchFamily="34" charset="0"/>
              </a:rPr>
              <a:t>(building /room).  If </a:t>
            </a:r>
            <a:r>
              <a:rPr lang="en-US" dirty="0" smtClean="0">
                <a:latin typeface="Calibri" panose="020F0502020204030204" pitchFamily="34" charset="0"/>
              </a:rPr>
              <a:t>asset </a:t>
            </a:r>
            <a:r>
              <a:rPr lang="en-US" dirty="0">
                <a:latin typeface="Calibri" panose="020F0502020204030204" pitchFamily="34" charset="0"/>
              </a:rPr>
              <a:t>is mobile, </a:t>
            </a:r>
            <a:r>
              <a:rPr lang="en-US" dirty="0" smtClean="0">
                <a:latin typeface="Calibri" panose="020F0502020204030204" pitchFamily="34" charset="0"/>
              </a:rPr>
              <a:t>provide room </a:t>
            </a:r>
            <a:r>
              <a:rPr lang="en-US" dirty="0">
                <a:latin typeface="Calibri" panose="020F0502020204030204" pitchFamily="34" charset="0"/>
              </a:rPr>
              <a:t>number of the staff that utilizes the asset.  </a:t>
            </a:r>
          </a:p>
          <a:p>
            <a:pPr marL="573088" lvl="2"/>
            <a:r>
              <a:rPr lang="en-US" b="1" u="sng" dirty="0">
                <a:latin typeface="Calibri" panose="020F0502020204030204" pitchFamily="34" charset="0"/>
              </a:rPr>
              <a:t>Over $5,000 to be retagged </a:t>
            </a:r>
            <a:r>
              <a:rPr lang="en-US" dirty="0">
                <a:latin typeface="Calibri" panose="020F0502020204030204" pitchFamily="34" charset="0"/>
              </a:rPr>
              <a:t>- Affix </a:t>
            </a:r>
            <a:r>
              <a:rPr lang="en-US" dirty="0" smtClean="0">
                <a:latin typeface="Calibri" panose="020F0502020204030204" pitchFamily="34" charset="0"/>
              </a:rPr>
              <a:t>new </a:t>
            </a:r>
            <a:r>
              <a:rPr lang="en-US" dirty="0">
                <a:latin typeface="Calibri" panose="020F0502020204030204" pitchFamily="34" charset="0"/>
              </a:rPr>
              <a:t>UW tag (dark purple and white) next to the old UW tag (white) and provide photo verification of both UW tags on the asset or the new UW tag and serial number, as well as the current location of the </a:t>
            </a:r>
            <a:r>
              <a:rPr lang="en-US" dirty="0" smtClean="0">
                <a:latin typeface="Calibri" panose="020F0502020204030204" pitchFamily="34" charset="0"/>
              </a:rPr>
              <a:t>asset.</a:t>
            </a:r>
            <a:r>
              <a:rPr lang="en-US" dirty="0">
                <a:latin typeface="Calibri" panose="020F0502020204030204" pitchFamily="34" charset="0"/>
              </a:rPr>
              <a:t>  If the asset is mobile, </a:t>
            </a:r>
            <a:r>
              <a:rPr lang="en-US" dirty="0" smtClean="0">
                <a:latin typeface="Calibri" panose="020F0502020204030204" pitchFamily="34" charset="0"/>
              </a:rPr>
              <a:t>same as above</a:t>
            </a:r>
            <a:r>
              <a:rPr lang="en-US" dirty="0">
                <a:latin typeface="Calibri" panose="020F0502020204030204" pitchFamily="34" charset="0"/>
              </a:rPr>
              <a:t>  </a:t>
            </a:r>
          </a:p>
          <a:p>
            <a:pPr lvl="2"/>
            <a:endParaRPr lang="en-US" dirty="0" smtClean="0"/>
          </a:p>
        </p:txBody>
      </p:sp>
      <p:sp>
        <p:nvSpPr>
          <p:cNvPr id="3" name="Title 2"/>
          <p:cNvSpPr>
            <a:spLocks noGrp="1"/>
          </p:cNvSpPr>
          <p:nvPr>
            <p:ph type="title"/>
          </p:nvPr>
        </p:nvSpPr>
        <p:spPr/>
        <p:txBody>
          <a:bodyPr/>
          <a:lstStyle/>
          <a:p>
            <a:r>
              <a:rPr lang="en-US" dirty="0" smtClean="0"/>
              <a:t>EIO Update (cont’d.)</a:t>
            </a:r>
            <a:endParaRPr lang="en-US" dirty="0"/>
          </a:p>
        </p:txBody>
      </p:sp>
      <p:sp>
        <p:nvSpPr>
          <p:cNvPr id="4" name="TextBox 3"/>
          <p:cNvSpPr txBox="1"/>
          <p:nvPr/>
        </p:nvSpPr>
        <p:spPr>
          <a:xfrm>
            <a:off x="228600" y="6300900"/>
            <a:ext cx="8686800" cy="307777"/>
          </a:xfrm>
          <a:prstGeom prst="rect">
            <a:avLst/>
          </a:prstGeom>
          <a:noFill/>
        </p:spPr>
        <p:txBody>
          <a:bodyPr wrap="square" rtlCol="0">
            <a:spAutoFit/>
          </a:bodyPr>
          <a:lstStyle/>
          <a:p>
            <a:pPr>
              <a:tabLst>
                <a:tab pos="8397875" algn="r"/>
              </a:tabLst>
            </a:pPr>
            <a:r>
              <a:rPr lang="en-US" sz="1400" dirty="0">
                <a:effectLst/>
              </a:rPr>
              <a:t>University </a:t>
            </a:r>
            <a:r>
              <a:rPr lang="en-US" sz="1400" i="1" dirty="0">
                <a:effectLst/>
              </a:rPr>
              <a:t>of</a:t>
            </a:r>
            <a:r>
              <a:rPr lang="en-US" sz="1400" dirty="0">
                <a:effectLst/>
              </a:rPr>
              <a:t> </a:t>
            </a:r>
            <a:r>
              <a:rPr lang="en-US" sz="1400" dirty="0" smtClean="0">
                <a:effectLst/>
              </a:rPr>
              <a:t>Washington	Management Accounting &amp; Analysis</a:t>
            </a:r>
            <a:endParaRPr lang="en-US" sz="1400" dirty="0">
              <a:effectLst/>
            </a:endParaRPr>
          </a:p>
        </p:txBody>
      </p:sp>
    </p:spTree>
    <p:extLst>
      <p:ext uri="{BB962C8B-B14F-4D97-AF65-F5344CB8AC3E}">
        <p14:creationId xmlns:p14="http://schemas.microsoft.com/office/powerpoint/2010/main" val="1735100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
      <a:dk1>
        <a:sysClr val="windowText" lastClr="000000"/>
      </a:dk1>
      <a:lt1>
        <a:sysClr val="window" lastClr="FFFFFF"/>
      </a:lt1>
      <a:dk2>
        <a:srgbClr val="424456"/>
      </a:dk2>
      <a:lt2>
        <a:srgbClr val="DEDEDE"/>
      </a:lt2>
      <a:accent1>
        <a:srgbClr val="493658"/>
      </a:accent1>
      <a:accent2>
        <a:srgbClr val="438086"/>
      </a:accent2>
      <a:accent3>
        <a:srgbClr val="934B21"/>
      </a:accent3>
      <a:accent4>
        <a:srgbClr val="C4652D"/>
      </a:accent4>
      <a:accent5>
        <a:srgbClr val="8B5D3D"/>
      </a:accent5>
      <a:accent6>
        <a:srgbClr val="5C92B5"/>
      </a:accent6>
      <a:hlink>
        <a:srgbClr val="67AFBD"/>
      </a:hlink>
      <a:folHlink>
        <a:srgbClr val="B1852D"/>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21129</TotalTime>
  <Words>686</Words>
  <Application>Microsoft Office PowerPoint</Application>
  <PresentationFormat>On-screen Show (4:3)</PresentationFormat>
  <Paragraphs>72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Candara</vt:lpstr>
      <vt:lpstr>Symbol</vt:lpstr>
      <vt:lpstr>Waveform</vt:lpstr>
      <vt:lpstr>Management Accounting &amp; Analysis &amp; EIO Updates</vt:lpstr>
      <vt:lpstr>Reduced Responsibility Faculty</vt:lpstr>
      <vt:lpstr>Workday Impact on WOS – RRD Faculty</vt:lpstr>
      <vt:lpstr>Salary Cap (Reminder)</vt:lpstr>
      <vt:lpstr>Salary Cap (Reminder)</vt:lpstr>
      <vt:lpstr>GCCRs &amp; Workday (Reminder)</vt:lpstr>
      <vt:lpstr>Recharge Rates Update</vt:lpstr>
      <vt:lpstr>EIO Update</vt:lpstr>
      <vt:lpstr>EIO Update (cont’d.)</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  Demo</dc:title>
  <dc:creator>dwentz</dc:creator>
  <cp:lastModifiedBy>Michael Anthony</cp:lastModifiedBy>
  <cp:revision>86</cp:revision>
  <cp:lastPrinted>2013-05-02T18:32:47Z</cp:lastPrinted>
  <dcterms:created xsi:type="dcterms:W3CDTF">2013-04-30T15:46:09Z</dcterms:created>
  <dcterms:modified xsi:type="dcterms:W3CDTF">2017-06-06T23:21:32Z</dcterms:modified>
</cp:coreProperties>
</file>