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</p:sldMasterIdLst>
  <p:notesMasterIdLst>
    <p:notesMasterId r:id="rId15"/>
  </p:notesMasterIdLst>
  <p:handoutMasterIdLst>
    <p:handoutMasterId r:id="rId16"/>
  </p:handoutMasterIdLst>
  <p:sldIdLst>
    <p:sldId id="259" r:id="rId3"/>
    <p:sldId id="260" r:id="rId4"/>
    <p:sldId id="276" r:id="rId5"/>
    <p:sldId id="277" r:id="rId6"/>
    <p:sldId id="278" r:id="rId7"/>
    <p:sldId id="279" r:id="rId8"/>
    <p:sldId id="261" r:id="rId9"/>
    <p:sldId id="272" r:id="rId10"/>
    <p:sldId id="273" r:id="rId11"/>
    <p:sldId id="274" r:id="rId12"/>
    <p:sldId id="275" r:id="rId13"/>
    <p:sldId id="280" r:id="rId1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3A2"/>
    <a:srgbClr val="4B2E83"/>
    <a:srgbClr val="E8E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46" autoAdjust="0"/>
    <p:restoredTop sz="94660"/>
  </p:normalViewPr>
  <p:slideViewPr>
    <p:cSldViewPr snapToGrid="0" snapToObjects="1" showGuides="1">
      <p:cViewPr varScale="1">
        <p:scale>
          <a:sx n="110" d="100"/>
          <a:sy n="110" d="100"/>
        </p:scale>
        <p:origin x="2082" y="108"/>
      </p:cViewPr>
      <p:guideLst>
        <p:guide orient="horz" pos="2488"/>
        <p:guide pos="4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2717FE-E29A-407A-9E80-F1A23B96800D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D922DA-E696-4CF9-8254-48E3189B80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37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95D02D3-3755-443F-A23B-B28CBC8C9035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E8F163-0BC6-46DB-8875-3567FEEAD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81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DF3C13-79C5-4EAE-A8E1-D8B75F57EDE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7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7334" y="6354234"/>
            <a:ext cx="2540000" cy="26670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chemeClr val="accent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2" name="Picture 1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4912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FFFFFF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REGULAR	, 24 PT.)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24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W_W Logo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15" y="5945854"/>
            <a:ext cx="1371600" cy="923544"/>
          </a:xfrm>
          <a:prstGeom prst="rect">
            <a:avLst/>
          </a:prstGeom>
        </p:spPr>
      </p:pic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FFFFFF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FFFFFF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FFFFFF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FFFFFF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FFFFFF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Bulleted content here (Open Sans Light, 24 pt.)</a:t>
            </a:r>
          </a:p>
          <a:p>
            <a:pPr lvl="1"/>
            <a:r>
              <a:rPr lang="en-US" dirty="0" smtClean="0"/>
              <a:t>Second level (Open Sans Light, 20)</a:t>
            </a:r>
          </a:p>
          <a:p>
            <a:pPr lvl="2"/>
            <a:r>
              <a:rPr lang="en-US" dirty="0" smtClean="0"/>
              <a:t>Third level (Open Sans Light, 18)</a:t>
            </a:r>
          </a:p>
          <a:p>
            <a:pPr lvl="3"/>
            <a:r>
              <a:rPr lang="en-US" dirty="0" smtClean="0"/>
              <a:t>Fourth level (Open Sans Light, 16)</a:t>
            </a:r>
          </a:p>
          <a:p>
            <a:pPr lvl="4"/>
            <a:r>
              <a:rPr lang="en-US" dirty="0" smtClean="0"/>
              <a:t>Fifth level (Open Sans Light, 14)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379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48401" y="6354234"/>
            <a:ext cx="2540000" cy="26670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FFFFFF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FFFFFF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56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5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TITLE HERE</a:t>
            </a:r>
          </a:p>
          <a:p>
            <a:pPr lvl="0"/>
            <a:r>
              <a:rPr lang="en-US" dirty="0" smtClean="0"/>
              <a:t>ENCODE NORMAL</a:t>
            </a:r>
          </a:p>
          <a:p>
            <a:pPr lvl="0"/>
            <a:r>
              <a:rPr lang="en-US" dirty="0" smtClean="0"/>
              <a:t>BLACK, 50 PT. </a:t>
            </a:r>
            <a:endParaRPr lang="en-US" dirty="0"/>
          </a:p>
        </p:txBody>
      </p:sp>
      <p:pic>
        <p:nvPicPr>
          <p:cNvPr id="8" name="Picture 7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87" y="4006085"/>
            <a:ext cx="2284303" cy="11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SUB-HEADER HERE (UNI SANS LIGHT, 24 PT.)</a:t>
            </a:r>
            <a:endParaRPr lang="en-US" dirty="0"/>
          </a:p>
        </p:txBody>
      </p:sp>
      <p:pic>
        <p:nvPicPr>
          <p:cNvPr id="9" name="Picture 8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155" y="6487457"/>
            <a:ext cx="2425295" cy="163374"/>
          </a:xfrm>
          <a:prstGeom prst="rect">
            <a:avLst/>
          </a:prstGeom>
        </p:spPr>
      </p:pic>
      <p:pic>
        <p:nvPicPr>
          <p:cNvPr id="8" name="Picture 7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 dirty="0" smtClean="0"/>
              <a:t>Content here (Open Sans Bold, 24 pt.)</a:t>
            </a:r>
          </a:p>
          <a:p>
            <a:pPr lvl="1"/>
            <a:r>
              <a:rPr lang="en-US" dirty="0" smtClean="0"/>
              <a:t>Second level (Open Sans Bold, 20)</a:t>
            </a:r>
          </a:p>
          <a:p>
            <a:pPr lvl="2"/>
            <a:r>
              <a:rPr lang="en-US" dirty="0" smtClean="0"/>
              <a:t>Third level (Open Sans Bold, 18)</a:t>
            </a:r>
          </a:p>
          <a:p>
            <a:pPr lvl="3"/>
            <a:r>
              <a:rPr lang="en-US" dirty="0" smtClean="0"/>
              <a:t>Fourth level (Open Sans Bold, 16)</a:t>
            </a:r>
          </a:p>
          <a:p>
            <a:pPr lvl="4"/>
            <a:r>
              <a:rPr lang="en-US" dirty="0" smtClean="0"/>
              <a:t>Fifth level (Open Sans Bold, 14)</a:t>
            </a:r>
            <a:endParaRPr lang="en-US" dirty="0"/>
          </a:p>
        </p:txBody>
      </p:sp>
      <p:pic>
        <p:nvPicPr>
          <p:cNvPr id="9" name="Picture 8" descr="W Logo_Purple_2685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139" y="5949410"/>
            <a:ext cx="1371600" cy="923544"/>
          </a:xfrm>
          <a:prstGeom prst="rect">
            <a:avLst/>
          </a:prstGeom>
        </p:spPr>
      </p:pic>
      <p:pic>
        <p:nvPicPr>
          <p:cNvPr id="7" name="Picture 6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999999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 dirty="0" smtClean="0"/>
              <a:t>Graphics can go here – </a:t>
            </a:r>
            <a:br>
              <a:rPr lang="en-US" dirty="0" smtClean="0"/>
            </a:br>
            <a:r>
              <a:rPr lang="en-US" dirty="0" smtClean="0"/>
              <a:t>replace this box with your image or chart</a:t>
            </a:r>
            <a:endParaRPr lang="en-US" dirty="0"/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3000" b="0" i="0" baseline="0">
                <a:solidFill>
                  <a:srgbClr val="4B2E83"/>
                </a:solidFill>
                <a:latin typeface="Encode Sans Normal Black"/>
                <a:cs typeface="Encode Sans Normal Black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 dirty="0" smtClean="0"/>
              <a:t>HEADER HERE </a:t>
            </a:r>
          </a:p>
          <a:p>
            <a:pPr lvl="0"/>
            <a:r>
              <a:rPr lang="en-US" dirty="0" smtClean="0"/>
              <a:t>(ENCODE NORMAL BLACK, 30 PT.)</a:t>
            </a:r>
            <a:endParaRPr lang="en-US" dirty="0"/>
          </a:p>
        </p:txBody>
      </p:sp>
      <p:pic>
        <p:nvPicPr>
          <p:cNvPr id="7" name="Picture 6" descr="Wordmark_center_Purple_HE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05" y="6487457"/>
            <a:ext cx="2425295" cy="163374"/>
          </a:xfrm>
          <a:prstGeom prst="rect">
            <a:avLst/>
          </a:prstGeom>
        </p:spPr>
      </p:pic>
      <p:pic>
        <p:nvPicPr>
          <p:cNvPr id="6" name="Picture 5" descr="Bar_RtAngle_7502_RG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5" y="1437805"/>
            <a:ext cx="1358184" cy="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814598-278E-4750-85DC-58B0D39D8658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EB955-44C2-45AE-8A77-3E803F6F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4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B2E8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7030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  <p:sldLayoutId id="2147483666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hyperlink" Target="https://www.washington.edu/research/learnin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png"/><Relationship Id="rId5" Type="http://schemas.openxmlformats.org/officeDocument/2006/relationships/hyperlink" Target="https://uwresearch.gosignmeup.com/public/course/browse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sf.gov/bfa/dias/policy/papp/pappg18_1/draftpappg_may2017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92028" y="1640263"/>
            <a:ext cx="7929457" cy="159313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Compliance Corner</a:t>
            </a: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692029" y="4308049"/>
            <a:ext cx="6656731" cy="1812601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June, 2017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 Mordhorst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Accounting and Analysis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NSF Draft PAPPG for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Most extensive change:</a:t>
            </a:r>
          </a:p>
          <a:p>
            <a:pPr lvl="1"/>
            <a:r>
              <a:rPr lang="en-US" dirty="0" smtClean="0"/>
              <a:t>Chapter </a:t>
            </a:r>
            <a:r>
              <a:rPr lang="en-US" dirty="0"/>
              <a:t>XI: Other Post Award Requirements and </a:t>
            </a:r>
            <a:r>
              <a:rPr lang="en-US" dirty="0" smtClean="0"/>
              <a:t>Considerations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Incorporating: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Non-Discrimination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Statutes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Regulations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VI of the Civil Rights Act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1964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504 of the Rehabilitation Act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1973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Title IX of the Education Amendments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1972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 Discrimination Act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1975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Equal Employment Opportunity under E.O.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11246</a:t>
            </a:r>
          </a:p>
          <a:p>
            <a:pPr lvl="3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Limited English Proficiency under E.O. 13166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</p:spTree>
    <p:extLst>
      <p:ext uri="{BB962C8B-B14F-4D97-AF65-F5344CB8AC3E}">
        <p14:creationId xmlns:p14="http://schemas.microsoft.com/office/powerpoint/2010/main" val="32868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NSF Draft PAPPG for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Protection </a:t>
            </a:r>
            <a:r>
              <a:rPr lang="en-US" dirty="0"/>
              <a:t>of Living </a:t>
            </a:r>
            <a:r>
              <a:rPr lang="en-US" dirty="0" smtClean="0"/>
              <a:t>Organisms </a:t>
            </a:r>
            <a:endParaRPr lang="en-US" dirty="0"/>
          </a:p>
          <a:p>
            <a:pPr lvl="1"/>
            <a:r>
              <a:rPr lang="en-US" dirty="0" smtClean="0"/>
              <a:t>Human </a:t>
            </a:r>
            <a:r>
              <a:rPr lang="en-US" dirty="0" smtClean="0"/>
              <a:t>Subjects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Vertebrate Animals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Language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has been added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reflect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award specific condition 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organizational responsibilities.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language has been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added regarding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 award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responsibilities.</a:t>
            </a: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</p:spTree>
    <p:extLst>
      <p:ext uri="{BB962C8B-B14F-4D97-AF65-F5344CB8AC3E}">
        <p14:creationId xmlns:p14="http://schemas.microsoft.com/office/powerpoint/2010/main" val="301188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Students in the Quad. Photo by Dennis Wis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39" b="21494"/>
          <a:stretch/>
        </p:blipFill>
        <p:spPr bwMode="auto">
          <a:xfrm>
            <a:off x="0" y="5587013"/>
            <a:ext cx="9144000" cy="127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UPCOMING COURSES IN </a:t>
            </a:r>
          </a:p>
          <a:p>
            <a:r>
              <a:rPr lang="en-US" sz="2000" b="1" dirty="0" smtClean="0">
                <a:solidFill>
                  <a:schemeClr val="bg1"/>
                </a:solidFill>
                <a:latin typeface="Encode Sans Normal" panose="02000000000000000000" pitchFamily="2" charset="0"/>
              </a:rPr>
              <a:t>RESEARCH ADMINISTRATION</a:t>
            </a:r>
            <a:endParaRPr lang="en-US" sz="2000" b="1" dirty="0">
              <a:solidFill>
                <a:schemeClr val="bg1"/>
              </a:solidFill>
              <a:latin typeface="Encode Sans Normal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980" y="5943601"/>
            <a:ext cx="1358020" cy="914400"/>
          </a:xfrm>
          <a:prstGeom prst="rect">
            <a:avLst/>
          </a:prstGeom>
        </p:spPr>
      </p:pic>
      <p:grpSp>
        <p:nvGrpSpPr>
          <p:cNvPr id="24" name="Group 23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40" name="TextBox 39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39646" y="4996934"/>
            <a:ext cx="3913360" cy="646331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1200" dirty="0"/>
              <a:t>To see a full list of courses and to register, </a:t>
            </a:r>
            <a:r>
              <a:rPr lang="en-US" sz="1200" dirty="0" smtClean="0"/>
              <a:t>visit: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linkClick r:id="rId5"/>
              </a:rPr>
              <a:t>https://uwresearch.gosignmeup.com/public/course/browse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en-US" sz="1200" dirty="0"/>
          </a:p>
        </p:txBody>
      </p:sp>
      <p:grpSp>
        <p:nvGrpSpPr>
          <p:cNvPr id="54" name="Group 53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55" name="TextBox 5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 algn="r">
                <a:defRPr sz="1400" b="1">
                  <a:solidFill>
                    <a:schemeClr val="accent4"/>
                  </a:solidFill>
                </a:defRPr>
              </a:lvl1pPr>
            </a:lstStyle>
            <a:p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endParaRPr lang="en-US" sz="1400" dirty="0" smtClean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</p:grpSp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692590" y="1280915"/>
          <a:ext cx="7994209" cy="3962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22"/>
                <a:gridCol w="841601"/>
                <a:gridCol w="1196138"/>
                <a:gridCol w="5407848"/>
              </a:tblGrid>
              <a:tr h="326899"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June 15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 203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Preparing for an Audit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pPr algn="r"/>
                      <a:endParaRPr lang="en-US" sz="1400" b="1" dirty="0">
                        <a:solidFill>
                          <a:srgbClr val="FFCC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 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OSP 175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Export Compliance at the UW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 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100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Grant and Contract Certification (GCCR)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6527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 16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101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Faculty Effort Certification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Aug 30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102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Electronic Faculty Effort Certification (</a:t>
                      </a:r>
                      <a:r>
                        <a:rPr lang="en-US" sz="1400" b="1" u="none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eFECS</a:t>
                      </a: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) for FEC Coordinators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13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MAA 205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Modifying an FEC Using Comments and Adjusting Cost Sharing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Sep 14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OSP 101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Introduction to Research Administration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</a:t>
                      </a:r>
                      <a:r>
                        <a:rPr lang="en-US" sz="1400" b="1" u="none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Salary and Cost Transfers 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RAA 201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Post Award Food Purchases and Compliance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GCA 202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Direct Billing of F&amp;A Type Costs Online Class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RAA 202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u="none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Timing of Expenditures &amp; Benefit to Award</a:t>
                      </a:r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6899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400" b="1" u="none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C:\Users\hient2\Desktop\Untitled-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52400"/>
            <a:ext cx="2768927" cy="100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57800" y="5002852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For information on CORE, visit our homepage:</a:t>
            </a:r>
          </a:p>
          <a:p>
            <a:r>
              <a:rPr lang="en-US" sz="12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hlinkClick r:id="rId7"/>
              </a:rPr>
              <a:t>https</a:t>
            </a:r>
            <a:r>
              <a:rPr lang="en-US" sz="1200" u="sng" dirty="0">
                <a:solidFill>
                  <a:schemeClr val="accent1">
                    <a:lumMod val="60000"/>
                    <a:lumOff val="40000"/>
                  </a:schemeClr>
                </a:solidFill>
                <a:hlinkClick r:id="rId7"/>
              </a:rPr>
              <a:t>://www.washington.edu/research/learning/</a:t>
            </a:r>
            <a:endParaRPr lang="en-US" sz="1200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5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Recent Happenings in the World of AUDIT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NSF</a:t>
            </a:r>
          </a:p>
          <a:p>
            <a:pPr lvl="1"/>
            <a:r>
              <a:rPr lang="en-US" dirty="0"/>
              <a:t>$214,177 in equipment, materials, and </a:t>
            </a:r>
            <a:r>
              <a:rPr lang="en-US" dirty="0" smtClean="0"/>
              <a:t>supplies expenses </a:t>
            </a:r>
            <a:r>
              <a:rPr lang="en-US" dirty="0"/>
              <a:t>unreasonably purchased near </a:t>
            </a:r>
            <a:r>
              <a:rPr lang="en-US" dirty="0" smtClean="0"/>
              <a:t>award expiration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$</a:t>
            </a:r>
            <a:r>
              <a:rPr lang="en-US" dirty="0"/>
              <a:t>54,472 in unreasonable </a:t>
            </a:r>
            <a:r>
              <a:rPr lang="en-US" dirty="0" smtClean="0"/>
              <a:t>travel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$</a:t>
            </a:r>
            <a:r>
              <a:rPr lang="en-US" dirty="0"/>
              <a:t>8,744 in unreasonable participant </a:t>
            </a:r>
            <a:r>
              <a:rPr lang="en-US" dirty="0" smtClean="0"/>
              <a:t>support expenditures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$</a:t>
            </a:r>
            <a:r>
              <a:rPr lang="en-US" dirty="0"/>
              <a:t>1,230 in unallocable visa immigration </a:t>
            </a:r>
            <a:r>
              <a:rPr lang="en-US" dirty="0" smtClean="0"/>
              <a:t>fees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9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Recent Happenings in the World of AUDIT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NSF</a:t>
            </a:r>
          </a:p>
          <a:p>
            <a:pPr lvl="1"/>
            <a:r>
              <a:rPr lang="en-US" dirty="0"/>
              <a:t>$214,177 in equipment, materials, and </a:t>
            </a:r>
            <a:r>
              <a:rPr lang="en-US" dirty="0" smtClean="0"/>
              <a:t>supplies expenses</a:t>
            </a:r>
          </a:p>
          <a:p>
            <a:pPr lvl="2"/>
            <a:r>
              <a:rPr lang="en-US" dirty="0" smtClean="0"/>
              <a:t>Proposed amount was reduced and revised budget removed the equipment line item.</a:t>
            </a:r>
          </a:p>
          <a:p>
            <a:pPr lvl="2"/>
            <a:r>
              <a:rPr lang="en-US" dirty="0" smtClean="0"/>
              <a:t>In first year, more was spent on equipment than was originally included in the proposal.</a:t>
            </a:r>
          </a:p>
          <a:p>
            <a:pPr lvl="2"/>
            <a:r>
              <a:rPr lang="en-US" dirty="0" smtClean="0"/>
              <a:t>Purchase was deemed unreasonable and not prudent.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7 computers purchased on various awards near award end.</a:t>
            </a:r>
          </a:p>
          <a:p>
            <a:pPr lvl="2"/>
            <a:r>
              <a:rPr lang="en-US" dirty="0" smtClean="0"/>
              <a:t>Numerous material &amp; supply purchases near or after award end.</a:t>
            </a:r>
          </a:p>
          <a:p>
            <a:pPr lvl="3"/>
            <a:r>
              <a:rPr lang="en-US" dirty="0" smtClean="0"/>
              <a:t>Reoccurring finding in many audits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2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Recent Happenings in the World of AUDIT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50596" y="1736725"/>
            <a:ext cx="8196210" cy="4215501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$</a:t>
            </a:r>
            <a:r>
              <a:rPr lang="en-US" dirty="0" smtClean="0"/>
              <a:t>54,472 </a:t>
            </a:r>
            <a:r>
              <a:rPr lang="en-US" dirty="0"/>
              <a:t>in unreasonable </a:t>
            </a:r>
            <a:r>
              <a:rPr lang="en-US" dirty="0" smtClean="0"/>
              <a:t>travel</a:t>
            </a:r>
          </a:p>
          <a:p>
            <a:pPr lvl="1"/>
            <a:r>
              <a:rPr lang="en-US" sz="1800" dirty="0"/>
              <a:t>The </a:t>
            </a:r>
            <a:r>
              <a:rPr lang="en-US" sz="1800" dirty="0" smtClean="0"/>
              <a:t>7 foreign </a:t>
            </a:r>
            <a:r>
              <a:rPr lang="en-US" sz="1800" dirty="0"/>
              <a:t>travel </a:t>
            </a:r>
            <a:r>
              <a:rPr lang="en-US" sz="1800" dirty="0" smtClean="0"/>
              <a:t>trips were </a:t>
            </a:r>
            <a:r>
              <a:rPr lang="en-US" sz="1800" dirty="0"/>
              <a:t>not reasonable or prudent for the administration of the award:</a:t>
            </a:r>
          </a:p>
          <a:p>
            <a:pPr lvl="2"/>
            <a:r>
              <a:rPr lang="en-US" sz="1600" dirty="0" smtClean="0"/>
              <a:t>The travel expenses were charged to the NSF award two years after the travel occurred.</a:t>
            </a:r>
          </a:p>
          <a:p>
            <a:pPr lvl="2"/>
            <a:r>
              <a:rPr lang="en-US" sz="1600" dirty="0" smtClean="0"/>
              <a:t>The award was on its second no-cost extension when the travel was approved </a:t>
            </a:r>
            <a:r>
              <a:rPr lang="en-US" sz="1600" dirty="0" smtClean="0">
                <a:solidFill>
                  <a:schemeClr val="accent1"/>
                </a:solidFill>
              </a:rPr>
              <a:t>by the </a:t>
            </a:r>
            <a:r>
              <a:rPr lang="en-US" sz="1600" dirty="0" smtClean="0">
                <a:solidFill>
                  <a:schemeClr val="accent1"/>
                </a:solidFill>
              </a:rPr>
              <a:t>recipient</a:t>
            </a:r>
            <a:r>
              <a:rPr lang="en-US" sz="1600" dirty="0" smtClean="0"/>
              <a:t>.</a:t>
            </a:r>
            <a:endParaRPr lang="en-US" sz="1600" dirty="0" smtClean="0"/>
          </a:p>
          <a:p>
            <a:pPr lvl="2"/>
            <a:r>
              <a:rPr lang="en-US" sz="1600" dirty="0" smtClean="0"/>
              <a:t>No travel was requested in the NSF award budget, but 14 percent of the award budget was </a:t>
            </a:r>
            <a:r>
              <a:rPr lang="en-US" sz="1600" dirty="0" smtClean="0">
                <a:solidFill>
                  <a:schemeClr val="accent1"/>
                </a:solidFill>
              </a:rPr>
              <a:t>expended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smtClean="0"/>
              <a:t>on travel.</a:t>
            </a:r>
          </a:p>
          <a:p>
            <a:pPr lvl="2"/>
            <a:r>
              <a:rPr lang="en-US" sz="1600" dirty="0"/>
              <a:t>The funds spent on travel were originally budgeted to fund graduate student researchers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/>
              <a:t>The travel was not mentioned in the annual reports or the final report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 smtClean="0"/>
              <a:t>There was a lack </a:t>
            </a:r>
            <a:r>
              <a:rPr lang="en-US" sz="1600" dirty="0"/>
              <a:t>of a clear benefit and necessity to the award for any of these trips</a:t>
            </a:r>
            <a:r>
              <a:rPr lang="en-US" sz="1600" dirty="0" smtClean="0"/>
              <a:t>. 	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31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Recent Happenings in the World of AUDIT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$</a:t>
            </a:r>
            <a:r>
              <a:rPr lang="en-US" dirty="0"/>
              <a:t>8,744 in </a:t>
            </a:r>
            <a:r>
              <a:rPr lang="en-US" dirty="0" smtClean="0"/>
              <a:t>participant support costs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/>
              <a:t>	</a:t>
            </a:r>
            <a:r>
              <a:rPr lang="en-US" dirty="0" smtClean="0"/>
              <a:t>Employee travel costs – employees are not considered 	participants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	Rebudgeted Participant Support costs for social media 	and marketing costs without prior approval.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5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Recent Happenings in the World of AUDIT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$</a:t>
            </a:r>
            <a:r>
              <a:rPr lang="en-US" dirty="0"/>
              <a:t>1,230 in unallocable visa immigration </a:t>
            </a:r>
            <a:r>
              <a:rPr lang="en-US" dirty="0" smtClean="0"/>
              <a:t>fees.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 smtClean="0"/>
              <a:t>	Visa fees are allowable but must be allocated to 	benefitting activities.</a:t>
            </a:r>
          </a:p>
          <a:p>
            <a:pPr lvl="1"/>
            <a:endParaRPr lang="en-US" dirty="0" smtClean="0"/>
          </a:p>
          <a:p>
            <a:pPr lvl="1"/>
            <a:r>
              <a:rPr lang="en-US" dirty="0"/>
              <a:t>	In the first year after hire, the employee only worked 35 </a:t>
            </a:r>
            <a:r>
              <a:rPr lang="en-US" dirty="0" smtClean="0"/>
              <a:t>% </a:t>
            </a:r>
            <a:r>
              <a:rPr lang="en-US" dirty="0" smtClean="0"/>
              <a:t>	percent </a:t>
            </a:r>
            <a:r>
              <a:rPr lang="en-US" dirty="0" smtClean="0"/>
              <a:t>on the </a:t>
            </a:r>
            <a:r>
              <a:rPr lang="en-US" dirty="0"/>
              <a:t>NSF award, but 100 percent of the visa </a:t>
            </a:r>
            <a:r>
              <a:rPr lang="en-US" dirty="0" smtClean="0"/>
              <a:t>fees </a:t>
            </a:r>
            <a:r>
              <a:rPr lang="en-US" dirty="0" smtClean="0"/>
              <a:t>	were </a:t>
            </a:r>
            <a:r>
              <a:rPr lang="en-US" dirty="0"/>
              <a:t>charged to the award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9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NSF Draft PAPPG for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 many significant changes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nsf.gov/bfa/dias/policy/papp/pappg18_1/draftpappg_may2017.pdf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Roles and Responsibilities for the Division of Grants and Agreements (DGA) updated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Grants &amp; Agreements Officers (Grants Officers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roles and responsibilities updated.</a:t>
            </a:r>
          </a:p>
          <a:p>
            <a:pPr marL="45720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</p:spTree>
    <p:extLst>
      <p:ext uri="{BB962C8B-B14F-4D97-AF65-F5344CB8AC3E}">
        <p14:creationId xmlns:p14="http://schemas.microsoft.com/office/powerpoint/2010/main" val="203526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NSF Draft PAPPG for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Several changes to pre-award to add clarity but not change the requirements.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provisions are being moved to more logical locations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PAPPG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but the content is not changing.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Chapter X: Allowability of Costs,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Section 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Prior Written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Approvals.  Incorporates the RTC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</p:spTree>
    <p:extLst>
      <p:ext uri="{BB962C8B-B14F-4D97-AF65-F5344CB8AC3E}">
        <p14:creationId xmlns:p14="http://schemas.microsoft.com/office/powerpoint/2010/main" val="195497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NSF Draft PAPPG for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Costs 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language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repeat of the Uniform Guidance it is being deleted.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Admin/Clerical salaries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Facilities rental or lease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Relocation costs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3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NSF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Address: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NSF Cost Analysis and Pre-Award Review Branch, 2415 Eisenhower Avenue, Alexandria, Virginia 22314.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1"/>
          <p:cNvSpPr txBox="1">
            <a:spLocks/>
          </p:cNvSpPr>
          <p:nvPr/>
        </p:nvSpPr>
        <p:spPr>
          <a:xfrm>
            <a:off x="671758" y="6301355"/>
            <a:ext cx="7229368" cy="33086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 defTabSz="457200" rtl="0" eaLnBrk="1" latinLnBrk="0" hangingPunct="1">
              <a:lnSpc>
                <a:spcPct val="100000"/>
              </a:lnSpc>
              <a:spcBef>
                <a:spcPct val="20000"/>
              </a:spcBef>
              <a:buFont typeface="Arial"/>
              <a:buNone/>
              <a:defRPr sz="5000" b="0" i="0" kern="1200" baseline="0">
                <a:solidFill>
                  <a:schemeClr val="accent3"/>
                </a:solidFill>
                <a:latin typeface="Encode Sans Normal Black"/>
                <a:ea typeface="+mn-ea"/>
                <a:cs typeface="Encode Sans Normal Black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rgbClr val="E8D3A2"/>
                </a:solidFill>
                <a:latin typeface="Encode Sans Normal Black"/>
                <a:ea typeface="+mn-ea"/>
                <a:cs typeface="Encode Sans Normal Black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4B2E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MRAM - Presenter - Department</a:t>
            </a:r>
          </a:p>
        </p:txBody>
      </p:sp>
    </p:spTree>
    <p:extLst>
      <p:ext uri="{BB962C8B-B14F-4D97-AF65-F5344CB8AC3E}">
        <p14:creationId xmlns:p14="http://schemas.microsoft.com/office/powerpoint/2010/main" val="31002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2310</TotalTime>
  <Words>746</Words>
  <Application>Microsoft Office PowerPoint</Application>
  <PresentationFormat>On-screen Show (4:3)</PresentationFormat>
  <Paragraphs>142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Encode Sans Normal</vt:lpstr>
      <vt:lpstr>Encode Sans Normal Black</vt:lpstr>
      <vt:lpstr>Lucida Grande</vt:lpstr>
      <vt:lpstr>Open Sans</vt:lpstr>
      <vt:lpstr>Open Sans Light</vt:lpstr>
      <vt:lpstr>Uni Sans Regular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PAFC</dc:creator>
  <cp:lastModifiedBy>TED MORDHORST</cp:lastModifiedBy>
  <cp:revision>87</cp:revision>
  <cp:lastPrinted>2017-03-09T15:08:35Z</cp:lastPrinted>
  <dcterms:created xsi:type="dcterms:W3CDTF">2014-10-14T00:51:43Z</dcterms:created>
  <dcterms:modified xsi:type="dcterms:W3CDTF">2017-06-06T17:51:39Z</dcterms:modified>
</cp:coreProperties>
</file>