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  <p:sldMasterId id="2147483657" r:id="rId2"/>
  </p:sldMasterIdLst>
  <p:notesMasterIdLst>
    <p:notesMasterId r:id="rId2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embeddedFontLst>
    <p:embeddedFont>
      <p:font typeface="Open Sans" panose="020B0606030504020204" pitchFamily="34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1170" y="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115625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Also generates table of contents, helpful headers and footers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solidFill>
          <a:srgbClr val="33006F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hape 7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83914" y="5945853"/>
            <a:ext cx="1371599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3" y="6354233"/>
            <a:ext cx="2540000" cy="26669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9"/>
          <p:cNvSpPr txBox="1">
            <a:spLocks noGrp="1"/>
          </p:cNvSpPr>
          <p:nvPr>
            <p:ph type="body" idx="1"/>
          </p:nvPr>
        </p:nvSpPr>
        <p:spPr>
          <a:xfrm>
            <a:off x="671756" y="1332224"/>
            <a:ext cx="6972300" cy="26417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lnSpc>
                <a:spcPct val="100000"/>
              </a:lnSpc>
              <a:spcBef>
                <a:spcPts val="0"/>
              </a:spcBef>
              <a:buClr>
                <a:srgbClr val="E8D3A2"/>
              </a:buClr>
              <a:buNone/>
              <a:defRPr sz="5000" b="0" i="0">
                <a:solidFill>
                  <a:srgbClr val="E8D3A2"/>
                </a:solidFill>
              </a:defRPr>
            </a:lvl1pPr>
            <a:lvl2pPr marL="457200" lvl="1" indent="0" rtl="0">
              <a:spcBef>
                <a:spcPts val="0"/>
              </a:spcBef>
              <a:buClr>
                <a:srgbClr val="E8D3A2"/>
              </a:buClr>
              <a:buNone/>
              <a:defRPr b="0" i="0">
                <a:solidFill>
                  <a:srgbClr val="E8D3A2"/>
                </a:solidFill>
              </a:defRPr>
            </a:lvl2pPr>
            <a:lvl3pPr marL="914400" lvl="2" indent="0" rtl="0">
              <a:spcBef>
                <a:spcPts val="0"/>
              </a:spcBef>
              <a:buClr>
                <a:srgbClr val="E8D3A2"/>
              </a:buClr>
              <a:buNone/>
              <a:defRPr b="0" i="0">
                <a:solidFill>
                  <a:srgbClr val="E8D3A2"/>
                </a:solidFill>
              </a:defRPr>
            </a:lvl3pPr>
            <a:lvl4pPr marL="1371600" lvl="3" indent="0" rtl="0">
              <a:spcBef>
                <a:spcPts val="0"/>
              </a:spcBef>
              <a:buClr>
                <a:srgbClr val="E8D3A2"/>
              </a:buClr>
              <a:buNone/>
              <a:defRPr b="0" i="0">
                <a:solidFill>
                  <a:srgbClr val="E8D3A2"/>
                </a:solidFill>
              </a:defRPr>
            </a:lvl4pPr>
            <a:lvl5pPr marL="1828800" lvl="4" indent="0" rtl="0">
              <a:spcBef>
                <a:spcPts val="0"/>
              </a:spcBef>
              <a:buClr>
                <a:srgbClr val="E8D3A2"/>
              </a:buClr>
              <a:buNone/>
              <a:defRPr b="0" i="0">
                <a:solidFill>
                  <a:srgbClr val="E8D3A2"/>
                </a:solidFill>
              </a:defRPr>
            </a:lvl5pPr>
            <a:lvl6pPr lvl="5" rtl="0">
              <a:spcBef>
                <a:spcPts val="0"/>
              </a:spcBef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" name="Shape 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9462" y="3973980"/>
            <a:ext cx="1600199" cy="139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Subheader +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lnSpc>
                <a:spcPct val="90000"/>
              </a:lnSpc>
              <a:spcBef>
                <a:spcPts val="0"/>
              </a:spcBef>
              <a:buClr>
                <a:srgbClr val="E8D3A2"/>
              </a:buClr>
              <a:buNone/>
              <a:defRPr sz="3000" b="0" i="0">
                <a:solidFill>
                  <a:srgbClr val="E8D3A2"/>
                </a:solidFill>
              </a:defRPr>
            </a:lvl1pPr>
            <a:lvl2pPr marL="457200" lvl="1" indent="0" rtl="0">
              <a:spcBef>
                <a:spcPts val="0"/>
              </a:spcBef>
              <a:buClr>
                <a:srgbClr val="E8D3A2"/>
              </a:buClr>
              <a:buNone/>
              <a:defRPr b="0" i="0">
                <a:solidFill>
                  <a:srgbClr val="E8D3A2"/>
                </a:solidFill>
              </a:defRPr>
            </a:lvl2pPr>
            <a:lvl3pPr marL="914400" lvl="2" indent="0" rtl="0">
              <a:spcBef>
                <a:spcPts val="0"/>
              </a:spcBef>
              <a:buClr>
                <a:srgbClr val="E8D3A2"/>
              </a:buClr>
              <a:buNone/>
              <a:defRPr b="0" i="0">
                <a:solidFill>
                  <a:srgbClr val="E8D3A2"/>
                </a:solidFill>
              </a:defRPr>
            </a:lvl3pPr>
            <a:lvl4pPr marL="1371600" lvl="3" indent="0" rtl="0">
              <a:spcBef>
                <a:spcPts val="0"/>
              </a:spcBef>
              <a:buClr>
                <a:srgbClr val="E8D3A2"/>
              </a:buClr>
              <a:buNone/>
              <a:defRPr b="0" i="0">
                <a:solidFill>
                  <a:srgbClr val="E8D3A2"/>
                </a:solidFill>
              </a:defRPr>
            </a:lvl4pPr>
            <a:lvl5pPr marL="1828800" lvl="4" indent="0" rtl="0">
              <a:spcBef>
                <a:spcPts val="0"/>
              </a:spcBef>
              <a:buClr>
                <a:srgbClr val="E8D3A2"/>
              </a:buClr>
              <a:buNone/>
              <a:defRPr b="0" i="0">
                <a:solidFill>
                  <a:srgbClr val="E8D3A2"/>
                </a:solidFill>
              </a:defRPr>
            </a:lvl5pPr>
            <a:lvl6pPr lvl="5" rtl="0">
              <a:spcBef>
                <a:spcPts val="0"/>
              </a:spcBef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2"/>
          </p:nvPr>
        </p:nvSpPr>
        <p:spPr>
          <a:xfrm>
            <a:off x="659304" y="2320239"/>
            <a:ext cx="8197113" cy="38100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90500" rtl="0">
              <a:spcBef>
                <a:spcPts val="0"/>
              </a:spcBef>
              <a:buClr>
                <a:srgbClr val="E8D3A2"/>
              </a:buClr>
              <a:buFont typeface="Merriweather Sans"/>
              <a:buChar char="&gt;"/>
              <a:defRPr sz="2400" b="0" i="0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defRPr sz="2000" b="0" i="0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143000" lvl="2" indent="-114300" rtl="0">
              <a:spcBef>
                <a:spcPts val="0"/>
              </a:spcBef>
              <a:buClr>
                <a:srgbClr val="E8D3A2"/>
              </a:buClr>
              <a:buFont typeface="Merriweather Sans"/>
              <a:buChar char="&gt;"/>
              <a:defRPr sz="1800" b="0" i="0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defRPr sz="1600" b="0" i="0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057400" lvl="4" indent="-139700" rtl="0">
              <a:spcBef>
                <a:spcPts val="0"/>
              </a:spcBef>
              <a:buClr>
                <a:srgbClr val="E8D3A2"/>
              </a:buClr>
              <a:buFont typeface="Merriweather Sans"/>
              <a:buChar char="&gt;"/>
              <a:defRPr sz="1400" b="0" i="0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3"/>
          </p:nvPr>
        </p:nvSpPr>
        <p:spPr>
          <a:xfrm>
            <a:off x="671756" y="1730666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lnSpc>
                <a:spcPct val="90000"/>
              </a:lnSpc>
              <a:spcBef>
                <a:spcPts val="0"/>
              </a:spcBef>
              <a:buClr>
                <a:srgbClr val="E8D3A2"/>
              </a:buClr>
              <a:buNone/>
              <a:defRPr sz="2400" b="0" i="0">
                <a:solidFill>
                  <a:srgbClr val="E8D3A2"/>
                </a:solidFill>
              </a:defRPr>
            </a:lvl1pPr>
            <a:lvl2pPr marL="457200" lvl="1" indent="0" rtl="0">
              <a:spcBef>
                <a:spcPts val="0"/>
              </a:spcBef>
              <a:buClr>
                <a:srgbClr val="E8D3A2"/>
              </a:buClr>
              <a:buNone/>
              <a:defRPr b="0" i="0">
                <a:solidFill>
                  <a:srgbClr val="E8D3A2"/>
                </a:solidFill>
              </a:defRPr>
            </a:lvl2pPr>
            <a:lvl3pPr marL="914400" lvl="2" indent="0" rtl="0">
              <a:spcBef>
                <a:spcPts val="0"/>
              </a:spcBef>
              <a:buClr>
                <a:srgbClr val="E8D3A2"/>
              </a:buClr>
              <a:buNone/>
              <a:defRPr b="0" i="0">
                <a:solidFill>
                  <a:srgbClr val="E8D3A2"/>
                </a:solidFill>
              </a:defRPr>
            </a:lvl3pPr>
            <a:lvl4pPr marL="1371600" lvl="3" indent="0" rtl="0">
              <a:spcBef>
                <a:spcPts val="0"/>
              </a:spcBef>
              <a:buClr>
                <a:srgbClr val="E8D3A2"/>
              </a:buClr>
              <a:buNone/>
              <a:defRPr b="0" i="0">
                <a:solidFill>
                  <a:srgbClr val="E8D3A2"/>
                </a:solidFill>
              </a:defRPr>
            </a:lvl4pPr>
            <a:lvl5pPr marL="1828800" lvl="4" indent="0" rtl="0">
              <a:spcBef>
                <a:spcPts val="0"/>
              </a:spcBef>
              <a:buClr>
                <a:srgbClr val="E8D3A2"/>
              </a:buClr>
              <a:buNone/>
              <a:defRPr b="0" i="0">
                <a:solidFill>
                  <a:srgbClr val="E8D3A2"/>
                </a:solidFill>
              </a:defRPr>
            </a:lvl5pPr>
            <a:lvl6pPr lvl="5" rtl="0">
              <a:spcBef>
                <a:spcPts val="0"/>
              </a:spcBef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5" name="Shape 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6762" y="1364403"/>
            <a:ext cx="1103781" cy="96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Shape 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8401" y="6354233"/>
            <a:ext cx="2540000" cy="266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Content">
    <p:bg>
      <p:bgPr>
        <a:solidFill>
          <a:srgbClr val="33006F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hape 18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83914" y="5945853"/>
            <a:ext cx="1371599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lnSpc>
                <a:spcPct val="90000"/>
              </a:lnSpc>
              <a:spcBef>
                <a:spcPts val="0"/>
              </a:spcBef>
              <a:buClr>
                <a:srgbClr val="E8D3A2"/>
              </a:buClr>
              <a:buNone/>
              <a:defRPr sz="3000" b="0" i="0">
                <a:solidFill>
                  <a:srgbClr val="E8D3A2"/>
                </a:solidFill>
              </a:defRPr>
            </a:lvl1pPr>
            <a:lvl2pPr marL="457200" lvl="1" indent="0" rtl="0">
              <a:spcBef>
                <a:spcPts val="0"/>
              </a:spcBef>
              <a:buClr>
                <a:srgbClr val="E8D3A2"/>
              </a:buClr>
              <a:buNone/>
              <a:defRPr b="0" i="0">
                <a:solidFill>
                  <a:srgbClr val="E8D3A2"/>
                </a:solidFill>
              </a:defRPr>
            </a:lvl2pPr>
            <a:lvl3pPr marL="914400" lvl="2" indent="0" rtl="0">
              <a:spcBef>
                <a:spcPts val="0"/>
              </a:spcBef>
              <a:buClr>
                <a:srgbClr val="E8D3A2"/>
              </a:buClr>
              <a:buNone/>
              <a:defRPr b="0" i="0">
                <a:solidFill>
                  <a:srgbClr val="E8D3A2"/>
                </a:solidFill>
              </a:defRPr>
            </a:lvl3pPr>
            <a:lvl4pPr marL="1371600" lvl="3" indent="0" rtl="0">
              <a:spcBef>
                <a:spcPts val="0"/>
              </a:spcBef>
              <a:buClr>
                <a:srgbClr val="E8D3A2"/>
              </a:buClr>
              <a:buNone/>
              <a:defRPr b="0" i="0">
                <a:solidFill>
                  <a:srgbClr val="E8D3A2"/>
                </a:solidFill>
              </a:defRPr>
            </a:lvl4pPr>
            <a:lvl5pPr marL="1828800" lvl="4" indent="0" rtl="0">
              <a:spcBef>
                <a:spcPts val="0"/>
              </a:spcBef>
              <a:buClr>
                <a:srgbClr val="E8D3A2"/>
              </a:buClr>
              <a:buNone/>
              <a:defRPr b="0" i="0">
                <a:solidFill>
                  <a:srgbClr val="E8D3A2"/>
                </a:solidFill>
              </a:defRPr>
            </a:lvl5pPr>
            <a:lvl6pPr lvl="5" rtl="0">
              <a:spcBef>
                <a:spcPts val="0"/>
              </a:spcBef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2"/>
          </p:nvPr>
        </p:nvSpPr>
        <p:spPr>
          <a:xfrm>
            <a:off x="659304" y="1736725"/>
            <a:ext cx="8076956" cy="40154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90500" rtl="0">
              <a:spcBef>
                <a:spcPts val="0"/>
              </a:spcBef>
              <a:buClr>
                <a:schemeClr val="dk1"/>
              </a:buClr>
              <a:buFont typeface="Merriweather Sans"/>
              <a:buChar char="&gt;"/>
              <a:defRPr sz="2400" b="0" i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defRPr sz="2000" b="0" i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143000" lvl="2" indent="-114300" rtl="0">
              <a:spcBef>
                <a:spcPts val="0"/>
              </a:spcBef>
              <a:buClr>
                <a:schemeClr val="dk1"/>
              </a:buClr>
              <a:buFont typeface="Merriweather Sans"/>
              <a:buChar char="&gt;"/>
              <a:defRPr sz="1800" b="0" i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defRPr sz="1600" b="0" i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057400" lvl="4" indent="-139700" rtl="0">
              <a:spcBef>
                <a:spcPts val="0"/>
              </a:spcBef>
              <a:buClr>
                <a:schemeClr val="dk1"/>
              </a:buClr>
              <a:buFont typeface="Merriweather Sans"/>
              <a:buChar char="&gt;"/>
              <a:defRPr sz="1400" b="0" i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1" name="Shape 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762" y="1364403"/>
            <a:ext cx="1103781" cy="96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Graphic">
    <p:bg>
      <p:bgPr>
        <a:solidFill>
          <a:srgbClr val="33006F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hape 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3"/>
            <a:ext cx="2540000" cy="26669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Shape 24"/>
          <p:cNvSpPr>
            <a:spLocks noGrp="1"/>
          </p:cNvSpPr>
          <p:nvPr>
            <p:ph type="chart" idx="2"/>
          </p:nvPr>
        </p:nvSpPr>
        <p:spPr>
          <a:xfrm>
            <a:off x="766762" y="1736725"/>
            <a:ext cx="8021636" cy="443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Open Sans"/>
              <a:buNone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lnSpc>
                <a:spcPct val="90000"/>
              </a:lnSpc>
              <a:spcBef>
                <a:spcPts val="0"/>
              </a:spcBef>
              <a:buClr>
                <a:srgbClr val="E8D3A2"/>
              </a:buClr>
              <a:buNone/>
              <a:defRPr sz="3000" b="0" i="0">
                <a:solidFill>
                  <a:srgbClr val="E8D3A2"/>
                </a:solidFill>
              </a:defRPr>
            </a:lvl1pPr>
            <a:lvl2pPr marL="457200" lvl="1" indent="0" rtl="0">
              <a:spcBef>
                <a:spcPts val="0"/>
              </a:spcBef>
              <a:buClr>
                <a:srgbClr val="E8D3A2"/>
              </a:buClr>
              <a:buNone/>
              <a:defRPr b="0" i="0">
                <a:solidFill>
                  <a:srgbClr val="E8D3A2"/>
                </a:solidFill>
              </a:defRPr>
            </a:lvl2pPr>
            <a:lvl3pPr marL="914400" lvl="2" indent="0" rtl="0">
              <a:spcBef>
                <a:spcPts val="0"/>
              </a:spcBef>
              <a:buClr>
                <a:srgbClr val="E8D3A2"/>
              </a:buClr>
              <a:buNone/>
              <a:defRPr b="0" i="0">
                <a:solidFill>
                  <a:srgbClr val="E8D3A2"/>
                </a:solidFill>
              </a:defRPr>
            </a:lvl3pPr>
            <a:lvl4pPr marL="1371600" lvl="3" indent="0" rtl="0">
              <a:spcBef>
                <a:spcPts val="0"/>
              </a:spcBef>
              <a:buClr>
                <a:srgbClr val="E8D3A2"/>
              </a:buClr>
              <a:buNone/>
              <a:defRPr b="0" i="0">
                <a:solidFill>
                  <a:srgbClr val="E8D3A2"/>
                </a:solidFill>
              </a:defRPr>
            </a:lvl4pPr>
            <a:lvl5pPr marL="1828800" lvl="4" indent="0" rtl="0">
              <a:spcBef>
                <a:spcPts val="0"/>
              </a:spcBef>
              <a:buClr>
                <a:srgbClr val="E8D3A2"/>
              </a:buClr>
              <a:buNone/>
              <a:defRPr b="0" i="0">
                <a:solidFill>
                  <a:srgbClr val="E8D3A2"/>
                </a:solidFill>
              </a:defRPr>
            </a:lvl5pPr>
            <a:lvl6pPr lvl="5" rtl="0">
              <a:spcBef>
                <a:spcPts val="0"/>
              </a:spcBef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6" name="Shape 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762" y="1364403"/>
            <a:ext cx="1103781" cy="96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lnSpc>
                <a:spcPct val="90000"/>
              </a:lnSpc>
              <a:spcBef>
                <a:spcPts val="0"/>
              </a:spcBef>
              <a:buClr>
                <a:srgbClr val="33006F"/>
              </a:buClr>
              <a:buNone/>
              <a:defRPr sz="3000" b="0" i="0">
                <a:solidFill>
                  <a:srgbClr val="33006F"/>
                </a:solidFill>
              </a:defRPr>
            </a:lvl1pPr>
            <a:lvl2pPr marL="457200" lvl="1" indent="0" rtl="0">
              <a:spcBef>
                <a:spcPts val="0"/>
              </a:spcBef>
              <a:buClr>
                <a:srgbClr val="E8D3A2"/>
              </a:buClr>
              <a:buNone/>
              <a:defRPr b="0" i="0">
                <a:solidFill>
                  <a:srgbClr val="E8D3A2"/>
                </a:solidFill>
              </a:defRPr>
            </a:lvl2pPr>
            <a:lvl3pPr marL="914400" lvl="2" indent="0" rtl="0">
              <a:spcBef>
                <a:spcPts val="0"/>
              </a:spcBef>
              <a:buClr>
                <a:srgbClr val="E8D3A2"/>
              </a:buClr>
              <a:buNone/>
              <a:defRPr b="0" i="0">
                <a:solidFill>
                  <a:srgbClr val="E8D3A2"/>
                </a:solidFill>
              </a:defRPr>
            </a:lvl3pPr>
            <a:lvl4pPr marL="1371600" lvl="3" indent="0" rtl="0">
              <a:spcBef>
                <a:spcPts val="0"/>
              </a:spcBef>
              <a:buClr>
                <a:srgbClr val="E8D3A2"/>
              </a:buClr>
              <a:buNone/>
              <a:defRPr b="0" i="0">
                <a:solidFill>
                  <a:srgbClr val="E8D3A2"/>
                </a:solidFill>
              </a:defRPr>
            </a:lvl4pPr>
            <a:lvl5pPr marL="1828800" lvl="4" indent="0" rtl="0">
              <a:spcBef>
                <a:spcPts val="0"/>
              </a:spcBef>
              <a:buClr>
                <a:srgbClr val="E8D3A2"/>
              </a:buClr>
              <a:buNone/>
              <a:defRPr b="0" i="0">
                <a:solidFill>
                  <a:srgbClr val="E8D3A2"/>
                </a:solidFill>
              </a:defRPr>
            </a:lvl5pPr>
            <a:lvl6pPr lvl="5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659304" y="1736725"/>
            <a:ext cx="8196209" cy="40154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90500" rtl="0">
              <a:spcBef>
                <a:spcPts val="0"/>
              </a:spcBef>
              <a:buClr>
                <a:schemeClr val="accent5"/>
              </a:buClr>
              <a:buFont typeface="Merriweather Sans"/>
              <a:buChar char="&gt;"/>
              <a:defRPr sz="2400" b="0" i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defRPr sz="2000" b="0" i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143000" lvl="2" indent="-114300" rtl="0">
              <a:spcBef>
                <a:spcPts val="0"/>
              </a:spcBef>
              <a:buClr>
                <a:schemeClr val="accent5"/>
              </a:buClr>
              <a:buFont typeface="Merriweather Sans"/>
              <a:buChar char="&gt;"/>
              <a:defRPr sz="1800" b="0" i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defRPr sz="1600" b="0" i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057400" lvl="4" indent="-139700" rtl="0">
              <a:spcBef>
                <a:spcPts val="0"/>
              </a:spcBef>
              <a:buClr>
                <a:schemeClr val="accent5"/>
              </a:buClr>
              <a:buFont typeface="Merriweather Sans"/>
              <a:buChar char="&gt;"/>
              <a:defRPr sz="1400" b="0" i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1" name="Shape 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6762" y="1363508"/>
            <a:ext cx="1103781" cy="96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Shape 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3914" y="5945853"/>
            <a:ext cx="1371599" cy="92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71756" y="1332224"/>
            <a:ext cx="6972300" cy="26417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None/>
              <a:defRPr sz="5000" b="0" i="0">
                <a:solidFill>
                  <a:schemeClr val="dk1"/>
                </a:solidFill>
              </a:defRPr>
            </a:lvl1pPr>
            <a:lvl2pPr marL="457200" lvl="1" indent="0" rtl="0">
              <a:spcBef>
                <a:spcPts val="0"/>
              </a:spcBef>
              <a:buClr>
                <a:srgbClr val="E8D3A2"/>
              </a:buClr>
              <a:buNone/>
              <a:defRPr b="0" i="0">
                <a:solidFill>
                  <a:srgbClr val="E8D3A2"/>
                </a:solidFill>
              </a:defRPr>
            </a:lvl2pPr>
            <a:lvl3pPr marL="914400" lvl="2" indent="0" rtl="0">
              <a:spcBef>
                <a:spcPts val="0"/>
              </a:spcBef>
              <a:buClr>
                <a:srgbClr val="E8D3A2"/>
              </a:buClr>
              <a:buNone/>
              <a:defRPr b="0" i="0">
                <a:solidFill>
                  <a:srgbClr val="E8D3A2"/>
                </a:solidFill>
              </a:defRPr>
            </a:lvl3pPr>
            <a:lvl4pPr marL="1371600" lvl="3" indent="0" rtl="0">
              <a:spcBef>
                <a:spcPts val="0"/>
              </a:spcBef>
              <a:buClr>
                <a:srgbClr val="E8D3A2"/>
              </a:buClr>
              <a:buNone/>
              <a:defRPr b="0" i="0">
                <a:solidFill>
                  <a:srgbClr val="E8D3A2"/>
                </a:solidFill>
              </a:defRPr>
            </a:lvl4pPr>
            <a:lvl5pPr marL="1828800" lvl="4" indent="0" rtl="0">
              <a:spcBef>
                <a:spcPts val="0"/>
              </a:spcBef>
              <a:buClr>
                <a:srgbClr val="E8D3A2"/>
              </a:buClr>
              <a:buNone/>
              <a:defRPr b="0" i="0">
                <a:solidFill>
                  <a:srgbClr val="E8D3A2"/>
                </a:solidFill>
              </a:defRPr>
            </a:lvl5pPr>
            <a:lvl6pPr lvl="5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5" name="Shape 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9462" y="3973980"/>
            <a:ext cx="1600199" cy="139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Shape 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3914" y="5945853"/>
            <a:ext cx="1371599" cy="92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Shape 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2039" y="6450898"/>
            <a:ext cx="2425295" cy="1629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Subheader +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lnSpc>
                <a:spcPct val="90000"/>
              </a:lnSpc>
              <a:spcBef>
                <a:spcPts val="0"/>
              </a:spcBef>
              <a:buClr>
                <a:srgbClr val="33006F"/>
              </a:buClr>
              <a:buNone/>
              <a:defRPr sz="3000" b="0" i="0">
                <a:solidFill>
                  <a:srgbClr val="33006F"/>
                </a:solidFill>
              </a:defRPr>
            </a:lvl1pPr>
            <a:lvl2pPr marL="457200" lvl="1" indent="0" rtl="0">
              <a:spcBef>
                <a:spcPts val="0"/>
              </a:spcBef>
              <a:buClr>
                <a:srgbClr val="E8D3A2"/>
              </a:buClr>
              <a:buNone/>
              <a:defRPr b="0" i="0">
                <a:solidFill>
                  <a:srgbClr val="E8D3A2"/>
                </a:solidFill>
              </a:defRPr>
            </a:lvl2pPr>
            <a:lvl3pPr marL="914400" lvl="2" indent="0" rtl="0">
              <a:spcBef>
                <a:spcPts val="0"/>
              </a:spcBef>
              <a:buClr>
                <a:srgbClr val="E8D3A2"/>
              </a:buClr>
              <a:buNone/>
              <a:defRPr b="0" i="0">
                <a:solidFill>
                  <a:srgbClr val="E8D3A2"/>
                </a:solidFill>
              </a:defRPr>
            </a:lvl3pPr>
            <a:lvl4pPr marL="1371600" lvl="3" indent="0" rtl="0">
              <a:spcBef>
                <a:spcPts val="0"/>
              </a:spcBef>
              <a:buClr>
                <a:srgbClr val="E8D3A2"/>
              </a:buClr>
              <a:buNone/>
              <a:defRPr b="0" i="0">
                <a:solidFill>
                  <a:srgbClr val="E8D3A2"/>
                </a:solidFill>
              </a:defRPr>
            </a:lvl4pPr>
            <a:lvl5pPr marL="1828800" lvl="4" indent="0" rtl="0">
              <a:spcBef>
                <a:spcPts val="0"/>
              </a:spcBef>
              <a:buClr>
                <a:srgbClr val="E8D3A2"/>
              </a:buClr>
              <a:buNone/>
              <a:defRPr b="0" i="0">
                <a:solidFill>
                  <a:srgbClr val="E8D3A2"/>
                </a:solidFill>
              </a:defRPr>
            </a:lvl5pPr>
            <a:lvl6pPr lvl="5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659304" y="2320239"/>
            <a:ext cx="8197113" cy="38100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90500" rtl="0">
              <a:spcBef>
                <a:spcPts val="0"/>
              </a:spcBef>
              <a:buClr>
                <a:schemeClr val="accent5"/>
              </a:buClr>
              <a:buFont typeface="Merriweather Sans"/>
              <a:buChar char="&gt;"/>
              <a:defRPr sz="2400" b="0" i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defRPr sz="2000" b="0" i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143000" lvl="2" indent="-114300" rtl="0">
              <a:spcBef>
                <a:spcPts val="0"/>
              </a:spcBef>
              <a:buClr>
                <a:schemeClr val="accent5"/>
              </a:buClr>
              <a:buFont typeface="Merriweather Sans"/>
              <a:buChar char="&gt;"/>
              <a:defRPr sz="1800" b="0" i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defRPr sz="1600" b="0" i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057400" lvl="4" indent="-139700" rtl="0">
              <a:spcBef>
                <a:spcPts val="0"/>
              </a:spcBef>
              <a:buClr>
                <a:schemeClr val="accent5"/>
              </a:buClr>
              <a:buFont typeface="Merriweather Sans"/>
              <a:buChar char="&gt;"/>
              <a:defRPr sz="1400" b="0" i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1" name="Shape 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6762" y="1363508"/>
            <a:ext cx="1103781" cy="96362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Shape 42"/>
          <p:cNvSpPr txBox="1">
            <a:spLocks noGrp="1"/>
          </p:cNvSpPr>
          <p:nvPr>
            <p:ph type="body" idx="3"/>
          </p:nvPr>
        </p:nvSpPr>
        <p:spPr>
          <a:xfrm>
            <a:off x="671756" y="1730666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lnSpc>
                <a:spcPct val="90000"/>
              </a:lnSpc>
              <a:spcBef>
                <a:spcPts val="0"/>
              </a:spcBef>
              <a:buClr>
                <a:srgbClr val="33006F"/>
              </a:buClr>
              <a:buNone/>
              <a:defRPr sz="2400" b="0" i="0">
                <a:solidFill>
                  <a:srgbClr val="33006F"/>
                </a:solidFill>
              </a:defRPr>
            </a:lvl1pPr>
            <a:lvl2pPr marL="457200" lvl="1" indent="0" rtl="0">
              <a:spcBef>
                <a:spcPts val="0"/>
              </a:spcBef>
              <a:buClr>
                <a:srgbClr val="E8D3A2"/>
              </a:buClr>
              <a:buNone/>
              <a:defRPr b="0" i="0">
                <a:solidFill>
                  <a:srgbClr val="E8D3A2"/>
                </a:solidFill>
              </a:defRPr>
            </a:lvl2pPr>
            <a:lvl3pPr marL="914400" lvl="2" indent="0" rtl="0">
              <a:spcBef>
                <a:spcPts val="0"/>
              </a:spcBef>
              <a:buClr>
                <a:srgbClr val="E8D3A2"/>
              </a:buClr>
              <a:buNone/>
              <a:defRPr b="0" i="0">
                <a:solidFill>
                  <a:srgbClr val="E8D3A2"/>
                </a:solidFill>
              </a:defRPr>
            </a:lvl3pPr>
            <a:lvl4pPr marL="1371600" lvl="3" indent="0" rtl="0">
              <a:spcBef>
                <a:spcPts val="0"/>
              </a:spcBef>
              <a:buClr>
                <a:srgbClr val="E8D3A2"/>
              </a:buClr>
              <a:buNone/>
              <a:defRPr b="0" i="0">
                <a:solidFill>
                  <a:srgbClr val="E8D3A2"/>
                </a:solidFill>
              </a:defRPr>
            </a:lvl4pPr>
            <a:lvl5pPr marL="1828800" lvl="4" indent="0" rtl="0">
              <a:spcBef>
                <a:spcPts val="0"/>
              </a:spcBef>
              <a:buClr>
                <a:srgbClr val="E8D3A2"/>
              </a:buClr>
              <a:buNone/>
              <a:defRPr b="0" i="0">
                <a:solidFill>
                  <a:srgbClr val="E8D3A2"/>
                </a:solidFill>
              </a:defRPr>
            </a:lvl5pPr>
            <a:lvl6pPr lvl="5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3" name="Shape 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63105" y="6450898"/>
            <a:ext cx="2425295" cy="1629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Graphic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chart" idx="2"/>
          </p:nvPr>
        </p:nvSpPr>
        <p:spPr>
          <a:xfrm>
            <a:off x="766762" y="1736725"/>
            <a:ext cx="8021636" cy="443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999999"/>
              </a:buClr>
              <a:buFont typeface="Open Sans"/>
              <a:buNone/>
              <a:defRPr sz="2400" b="0" i="0" u="none" strike="noStrike" cap="none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lnSpc>
                <a:spcPct val="90000"/>
              </a:lnSpc>
              <a:spcBef>
                <a:spcPts val="0"/>
              </a:spcBef>
              <a:buClr>
                <a:srgbClr val="33006F"/>
              </a:buClr>
              <a:buNone/>
              <a:defRPr sz="3000" b="0" i="0">
                <a:solidFill>
                  <a:srgbClr val="33006F"/>
                </a:solidFill>
              </a:defRPr>
            </a:lvl1pPr>
            <a:lvl2pPr marL="457200" lvl="1" indent="0" rtl="0">
              <a:spcBef>
                <a:spcPts val="0"/>
              </a:spcBef>
              <a:buClr>
                <a:srgbClr val="E8D3A2"/>
              </a:buClr>
              <a:buNone/>
              <a:defRPr b="0" i="0">
                <a:solidFill>
                  <a:srgbClr val="E8D3A2"/>
                </a:solidFill>
              </a:defRPr>
            </a:lvl2pPr>
            <a:lvl3pPr marL="914400" lvl="2" indent="0" rtl="0">
              <a:spcBef>
                <a:spcPts val="0"/>
              </a:spcBef>
              <a:buClr>
                <a:srgbClr val="E8D3A2"/>
              </a:buClr>
              <a:buNone/>
              <a:defRPr b="0" i="0">
                <a:solidFill>
                  <a:srgbClr val="E8D3A2"/>
                </a:solidFill>
              </a:defRPr>
            </a:lvl3pPr>
            <a:lvl4pPr marL="1371600" lvl="3" indent="0" rtl="0">
              <a:spcBef>
                <a:spcPts val="0"/>
              </a:spcBef>
              <a:buClr>
                <a:srgbClr val="E8D3A2"/>
              </a:buClr>
              <a:buNone/>
              <a:defRPr b="0" i="0">
                <a:solidFill>
                  <a:srgbClr val="E8D3A2"/>
                </a:solidFill>
              </a:defRPr>
            </a:lvl4pPr>
            <a:lvl5pPr marL="1828800" lvl="4" indent="0" rtl="0">
              <a:spcBef>
                <a:spcPts val="0"/>
              </a:spcBef>
              <a:buClr>
                <a:srgbClr val="E8D3A2"/>
              </a:buClr>
              <a:buNone/>
              <a:defRPr b="0" i="0">
                <a:solidFill>
                  <a:srgbClr val="E8D3A2"/>
                </a:solidFill>
              </a:defRPr>
            </a:lvl5pPr>
            <a:lvl6pPr lvl="5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7" name="Shape 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50898"/>
            <a:ext cx="2425295" cy="162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Shape 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762" y="1363508"/>
            <a:ext cx="1103781" cy="96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uwresearch.gosignmeup.com/public/Course/browse?courseid=2897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shington.edu/research/tools/sage/guide/sage-overview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oris@uw.edu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71750" y="2142400"/>
            <a:ext cx="8180100" cy="1556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E8D3A2"/>
              </a:buClr>
              <a:buSzPct val="25000"/>
              <a:buFont typeface="Arial"/>
              <a:buNone/>
            </a:pPr>
            <a:r>
              <a:rPr lang="en-US" sz="4000"/>
              <a:t>SAGE Updates: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E8D3A2"/>
              </a:buClr>
              <a:buSzPct val="25000"/>
              <a:buFont typeface="Arial"/>
              <a:buNone/>
            </a:pPr>
            <a:r>
              <a:rPr lang="en-US" sz="4000"/>
              <a:t>Grant Runner plus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E8D3A2"/>
              </a:buClr>
              <a:buSzPct val="25000"/>
              <a:buFont typeface="Arial"/>
              <a:buNone/>
            </a:pPr>
            <a:r>
              <a:rPr lang="en-US" sz="4000"/>
              <a:t>SAGE &amp; HR/Payroll Modernization</a:t>
            </a:r>
          </a:p>
        </p:txBody>
      </p:sp>
      <p:sp>
        <p:nvSpPr>
          <p:cNvPr id="54" name="Shape 54"/>
          <p:cNvSpPr txBox="1"/>
          <p:nvPr/>
        </p:nvSpPr>
        <p:spPr>
          <a:xfrm>
            <a:off x="803400" y="4377950"/>
            <a:ext cx="7777800" cy="1746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800">
                <a:solidFill>
                  <a:schemeClr val="accent2"/>
                </a:solidFill>
              </a:rPr>
              <a:t>MRAM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800">
                <a:solidFill>
                  <a:schemeClr val="accent2"/>
                </a:solidFill>
              </a:rPr>
              <a:t>June 2017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800">
                <a:solidFill>
                  <a:schemeClr val="accent2"/>
                </a:solidFill>
              </a:rPr>
              <a:t>Amanda Snyder, Associate Director, Office of Sponsored Programs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800">
                <a:solidFill>
                  <a:schemeClr val="accent2"/>
                </a:solidFill>
              </a:rPr>
              <a:t>Carey Acker, Project Manager, Office of Research Information Services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00" cy="992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Primary Workday Impacts to SAGE</a:t>
            </a:r>
          </a:p>
        </p:txBody>
      </p:sp>
      <p:sp>
        <p:nvSpPr>
          <p:cNvPr id="132" name="Shape 132"/>
          <p:cNvSpPr txBox="1">
            <a:spLocks noGrp="1"/>
          </p:cNvSpPr>
          <p:nvPr>
            <p:ph type="body" idx="2"/>
          </p:nvPr>
        </p:nvSpPr>
        <p:spPr>
          <a:xfrm>
            <a:off x="659304" y="1736725"/>
            <a:ext cx="8196300" cy="4015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Merriweather Sans"/>
            </a:pPr>
            <a:r>
              <a:rPr lang="en-US">
                <a:solidFill>
                  <a:schemeClr val="dk1"/>
                </a:solidFill>
              </a:rPr>
              <a:t>Personnel Chooser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</a:pPr>
            <a:r>
              <a:rPr lang="en-US">
                <a:solidFill>
                  <a:schemeClr val="dk1"/>
                </a:solidFill>
              </a:rPr>
              <a:t>Approval Graph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</a:pPr>
            <a:r>
              <a:rPr lang="en-US">
                <a:solidFill>
                  <a:schemeClr val="dk1"/>
                </a:solidFill>
              </a:rPr>
              <a:t>SAGE Budget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00" cy="992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SAGE Personnel Chooser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body" idx="2"/>
          </p:nvPr>
        </p:nvSpPr>
        <p:spPr>
          <a:xfrm>
            <a:off x="659304" y="1736725"/>
            <a:ext cx="8196300" cy="4015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</a:pPr>
            <a:r>
              <a:rPr lang="en-US" u="sng">
                <a:solidFill>
                  <a:schemeClr val="dk1"/>
                </a:solidFill>
              </a:rPr>
              <a:t>Enhancement:</a:t>
            </a:r>
            <a:r>
              <a:rPr lang="en-US">
                <a:solidFill>
                  <a:schemeClr val="dk1"/>
                </a:solidFill>
              </a:rPr>
              <a:t> Search by Employee Identification (EID) number.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</a:pPr>
            <a:r>
              <a:rPr lang="en-US" u="sng">
                <a:solidFill>
                  <a:schemeClr val="dk1"/>
                </a:solidFill>
              </a:rPr>
              <a:t>Future:</a:t>
            </a:r>
            <a:r>
              <a:rPr lang="en-US">
                <a:solidFill>
                  <a:schemeClr val="dk1"/>
                </a:solidFill>
              </a:rPr>
              <a:t> In the Personnel Chooser, notice the following results changes:</a:t>
            </a:r>
          </a:p>
        </p:txBody>
      </p:sp>
      <p:pic>
        <p:nvPicPr>
          <p:cNvPr id="139" name="Shape 139" descr="6-7-2017 12-16-28 PM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6350" y="3542375"/>
            <a:ext cx="7620000" cy="13335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00" cy="992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SAGE Approval Graph</a:t>
            </a:r>
          </a:p>
        </p:txBody>
      </p:sp>
      <p:sp>
        <p:nvSpPr>
          <p:cNvPr id="145" name="Shape 145"/>
          <p:cNvSpPr txBox="1">
            <a:spLocks noGrp="1"/>
          </p:cNvSpPr>
          <p:nvPr>
            <p:ph type="body" idx="2"/>
          </p:nvPr>
        </p:nvSpPr>
        <p:spPr>
          <a:xfrm>
            <a:off x="659304" y="1736725"/>
            <a:ext cx="8196300" cy="4015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</a:pPr>
            <a:r>
              <a:rPr lang="en-US" u="sng">
                <a:solidFill>
                  <a:schemeClr val="dk1"/>
                </a:solidFill>
              </a:rPr>
              <a:t>Enhancement:</a:t>
            </a:r>
            <a:r>
              <a:rPr lang="en-US">
                <a:solidFill>
                  <a:schemeClr val="dk1"/>
                </a:solidFill>
              </a:rPr>
              <a:t> Add organizations via the PI, Personnel, and Organizations page. 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</a:pPr>
            <a:r>
              <a:rPr lang="en-US" u="sng">
                <a:solidFill>
                  <a:schemeClr val="dk1"/>
                </a:solidFill>
              </a:rPr>
              <a:t>Future:</a:t>
            </a:r>
            <a:r>
              <a:rPr lang="en-US">
                <a:solidFill>
                  <a:schemeClr val="dk1"/>
                </a:solidFill>
              </a:rPr>
              <a:t> Approval Graph may have different results from what had previously displayed. We are still working with HRPM Program and Schools/      Colleges where Supervisory Org Codes                  don’t match current approval Org Codes.</a:t>
            </a:r>
          </a:p>
        </p:txBody>
      </p:sp>
      <p:pic>
        <p:nvPicPr>
          <p:cNvPr id="146" name="Shape 146" descr="6-7-2017 2-44-00 PM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037" y="4628199"/>
            <a:ext cx="9015925" cy="112402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00" cy="992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SAGE Budget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body" idx="2"/>
          </p:nvPr>
        </p:nvSpPr>
        <p:spPr>
          <a:xfrm>
            <a:off x="659304" y="1736725"/>
            <a:ext cx="8196300" cy="4015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</a:pPr>
            <a:r>
              <a:rPr lang="en-US" u="sng">
                <a:solidFill>
                  <a:schemeClr val="dk1"/>
                </a:solidFill>
              </a:rPr>
              <a:t>Enhancement:</a:t>
            </a:r>
            <a:r>
              <a:rPr lang="en-US">
                <a:solidFill>
                  <a:schemeClr val="dk1"/>
                </a:solidFill>
              </a:rPr>
              <a:t> Enter data for a given line item across all Budget  periods on a single page.</a:t>
            </a:r>
          </a:p>
        </p:txBody>
      </p:sp>
      <p:pic>
        <p:nvPicPr>
          <p:cNvPr id="153" name="Shape 153" descr="210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747" y="2625797"/>
            <a:ext cx="6663149" cy="4180674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00" cy="992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SAGE Budget</a:t>
            </a:r>
          </a:p>
        </p:txBody>
      </p:sp>
      <p:sp>
        <p:nvSpPr>
          <p:cNvPr id="159" name="Shape 159"/>
          <p:cNvSpPr txBox="1">
            <a:spLocks noGrp="1"/>
          </p:cNvSpPr>
          <p:nvPr>
            <p:ph type="body" idx="2"/>
          </p:nvPr>
        </p:nvSpPr>
        <p:spPr>
          <a:xfrm>
            <a:off x="659304" y="1431925"/>
            <a:ext cx="8196300" cy="4015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</a:pPr>
            <a:r>
              <a:rPr lang="en-US" sz="2200">
                <a:solidFill>
                  <a:schemeClr val="dk1"/>
                </a:solidFill>
              </a:rPr>
              <a:t>Future: Salary information displays differently.</a:t>
            </a:r>
          </a:p>
        </p:txBody>
      </p:sp>
      <p:pic>
        <p:nvPicPr>
          <p:cNvPr id="160" name="Shape 160" descr="6-7-2017 1-09-59 PM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3700" y="5393582"/>
            <a:ext cx="4881199" cy="1269442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61" name="Shape 161"/>
          <p:cNvSpPr txBox="1"/>
          <p:nvPr/>
        </p:nvSpPr>
        <p:spPr>
          <a:xfrm>
            <a:off x="780100" y="5059600"/>
            <a:ext cx="3097200" cy="27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Before: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803705" y="1951754"/>
            <a:ext cx="6706370" cy="2853670"/>
            <a:chOff x="803705" y="1951754"/>
            <a:chExt cx="6706370" cy="2853670"/>
          </a:xfrm>
        </p:grpSpPr>
        <p:pic>
          <p:nvPicPr>
            <p:cNvPr id="162" name="Shape 162" descr="6-7-2017 1-14-50 PM.jp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03705" y="1951754"/>
              <a:ext cx="6706367" cy="2853662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pic>
        <p:pic>
          <p:nvPicPr>
            <p:cNvPr id="163" name="Shape 163" descr="6-7-2017 5-01-23 PM.jpg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090500" y="2736225"/>
              <a:ext cx="5419575" cy="206919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00" cy="992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User Testing &amp; Feedback</a:t>
            </a:r>
          </a:p>
        </p:txBody>
      </p:sp>
      <p:sp>
        <p:nvSpPr>
          <p:cNvPr id="169" name="Shape 169"/>
          <p:cNvSpPr txBox="1">
            <a:spLocks noGrp="1"/>
          </p:cNvSpPr>
          <p:nvPr>
            <p:ph type="body" idx="2"/>
          </p:nvPr>
        </p:nvSpPr>
        <p:spPr>
          <a:xfrm>
            <a:off x="659304" y="1736725"/>
            <a:ext cx="8196300" cy="4015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</a:pPr>
            <a:r>
              <a:rPr lang="en-US">
                <a:solidFill>
                  <a:schemeClr val="dk1"/>
                </a:solidFill>
              </a:rPr>
              <a:t>Focus group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</a:pPr>
            <a:r>
              <a:rPr lang="en-US">
                <a:solidFill>
                  <a:schemeClr val="dk1"/>
                </a:solidFill>
              </a:rPr>
              <a:t>RAPIT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</a:pPr>
            <a:r>
              <a:rPr lang="en-US">
                <a:solidFill>
                  <a:schemeClr val="dk1"/>
                </a:solidFill>
              </a:rPr>
              <a:t>User testing</a:t>
            </a: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Merriweather Sans"/>
            </a:pPr>
            <a:r>
              <a:rPr lang="en-US" sz="2400">
                <a:solidFill>
                  <a:schemeClr val="dk1"/>
                </a:solidFill>
              </a:rPr>
              <a:t>SAGE Budget</a:t>
            </a: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Merriweather Sans"/>
            </a:pPr>
            <a:r>
              <a:rPr lang="en-US" sz="2400">
                <a:solidFill>
                  <a:schemeClr val="dk1"/>
                </a:solidFill>
              </a:rPr>
              <a:t>Approvals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00" cy="992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Communications</a:t>
            </a:r>
          </a:p>
        </p:txBody>
      </p:sp>
      <p:sp>
        <p:nvSpPr>
          <p:cNvPr id="175" name="Shape 175"/>
          <p:cNvSpPr txBox="1">
            <a:spLocks noGrp="1"/>
          </p:cNvSpPr>
          <p:nvPr>
            <p:ph type="body" idx="2"/>
          </p:nvPr>
        </p:nvSpPr>
        <p:spPr>
          <a:xfrm>
            <a:off x="659304" y="1736725"/>
            <a:ext cx="8196300" cy="4015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</a:pPr>
            <a:r>
              <a:rPr lang="en-US">
                <a:solidFill>
                  <a:schemeClr val="dk1"/>
                </a:solidFill>
              </a:rPr>
              <a:t>MRAM presentations: </a:t>
            </a:r>
          </a:p>
          <a:p>
            <a: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</a:pPr>
            <a:r>
              <a:rPr lang="en-US">
                <a:solidFill>
                  <a:schemeClr val="dk1"/>
                </a:solidFill>
              </a:rPr>
              <a:t>May, June, July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</a:pPr>
            <a:r>
              <a:rPr lang="en-US">
                <a:solidFill>
                  <a:schemeClr val="dk1"/>
                </a:solidFill>
              </a:rPr>
              <a:t>Research Website: </a:t>
            </a:r>
          </a:p>
          <a:p>
            <a: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</a:pPr>
            <a:r>
              <a:rPr lang="en-US">
                <a:solidFill>
                  <a:schemeClr val="dk1"/>
                </a:solidFill>
              </a:rPr>
              <a:t>Announcements, email lists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00" cy="992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SAGE Training</a:t>
            </a:r>
          </a:p>
        </p:txBody>
      </p:sp>
      <p:sp>
        <p:nvSpPr>
          <p:cNvPr id="181" name="Shape 181"/>
          <p:cNvSpPr txBox="1">
            <a:spLocks noGrp="1"/>
          </p:cNvSpPr>
          <p:nvPr>
            <p:ph type="body" idx="2"/>
          </p:nvPr>
        </p:nvSpPr>
        <p:spPr>
          <a:xfrm>
            <a:off x="659304" y="1736725"/>
            <a:ext cx="8196300" cy="4015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</a:pPr>
            <a:r>
              <a:rPr lang="en-US" dirty="0">
                <a:solidFill>
                  <a:schemeClr val="dk1"/>
                </a:solidFill>
              </a:rPr>
              <a:t>eLearning Videos</a:t>
            </a: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Merriweather Sans"/>
            </a:pPr>
            <a:r>
              <a:rPr lang="en-US" sz="2400" dirty="0">
                <a:solidFill>
                  <a:schemeClr val="dk1"/>
                </a:solidFill>
              </a:rPr>
              <a:t>Workday &amp; SAGE: Changes to Person Chooser</a:t>
            </a: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Merriweather Sans"/>
            </a:pPr>
            <a:r>
              <a:rPr lang="en-US" sz="2400" dirty="0">
                <a:solidFill>
                  <a:schemeClr val="dk1"/>
                </a:solidFill>
              </a:rPr>
              <a:t>Workday &amp; SAGE: Changes to the Approval Graph</a:t>
            </a: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Merriweather Sans"/>
            </a:pPr>
            <a:r>
              <a:rPr lang="en-US" sz="2400" dirty="0">
                <a:solidFill>
                  <a:schemeClr val="dk1"/>
                </a:solidFill>
              </a:rPr>
              <a:t>Workday &amp; SAGE: SAGE Budget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</a:pPr>
            <a:r>
              <a:rPr lang="en-US" dirty="0">
                <a:solidFill>
                  <a:schemeClr val="dk1"/>
                </a:solidFill>
              </a:rPr>
              <a:t>Job Aid </a:t>
            </a:r>
          </a:p>
          <a:p>
            <a: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</a:pPr>
            <a:r>
              <a:rPr lang="en-US" dirty="0">
                <a:solidFill>
                  <a:schemeClr val="dk1"/>
                </a:solidFill>
              </a:rPr>
              <a:t>Modifying the SAGE Approval Graph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</a:pPr>
            <a:r>
              <a:rPr lang="en-US" dirty="0">
                <a:solidFill>
                  <a:schemeClr val="dk1"/>
                </a:solidFill>
              </a:rPr>
              <a:t>Updates to SAGE Budget class</a:t>
            </a: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Merriweather Sans"/>
            </a:pPr>
            <a:r>
              <a:rPr lang="en-US" sz="2400" dirty="0">
                <a:solidFill>
                  <a:schemeClr val="dk1"/>
                </a:solidFill>
              </a:rPr>
              <a:t>Next class: </a:t>
            </a:r>
            <a:r>
              <a:rPr lang="en-US" sz="24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3"/>
              </a:rPr>
              <a:t>September 26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00" cy="992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Additional Resources</a:t>
            </a:r>
          </a:p>
        </p:txBody>
      </p:sp>
      <p:sp>
        <p:nvSpPr>
          <p:cNvPr id="187" name="Shape 187"/>
          <p:cNvSpPr txBox="1">
            <a:spLocks noGrp="1"/>
          </p:cNvSpPr>
          <p:nvPr>
            <p:ph type="body" idx="2"/>
          </p:nvPr>
        </p:nvSpPr>
        <p:spPr>
          <a:xfrm>
            <a:off x="659304" y="1736725"/>
            <a:ext cx="8196300" cy="4015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</a:pPr>
            <a:r>
              <a:rPr lang="en-US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3"/>
              </a:rPr>
              <a:t>S</a:t>
            </a:r>
            <a:r>
              <a:rPr lang="en-US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3"/>
              </a:rPr>
              <a:t>AGE system documentation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dirty="0">
                <a:solidFill>
                  <a:schemeClr val="dk1"/>
                </a:solidFill>
              </a:rPr>
              <a:t>updates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</a:pPr>
            <a:r>
              <a:rPr lang="en-US" dirty="0">
                <a:solidFill>
                  <a:schemeClr val="dk1"/>
                </a:solidFill>
              </a:rPr>
              <a:t>SAGE Help Desk</a:t>
            </a: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20000"/>
              <a:buFont typeface="Merriweather Sans"/>
            </a:pPr>
            <a:r>
              <a:rPr lang="en-US" dirty="0">
                <a:solidFill>
                  <a:schemeClr val="dk1"/>
                </a:solidFill>
              </a:rPr>
              <a:t>206.685.8335</a:t>
            </a: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20000"/>
              <a:buFont typeface="Merriweather Sans"/>
            </a:pPr>
            <a:r>
              <a:rPr lang="en-US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4"/>
              </a:rPr>
              <a:t>oris@uw.edu</a:t>
            </a:r>
            <a:r>
              <a:rPr lang="en-US" dirty="0">
                <a:solidFill>
                  <a:schemeClr val="dk1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00" cy="992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Questions?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71756" y="447710"/>
            <a:ext cx="8184600" cy="992100"/>
          </a:xfrm>
          <a:prstGeom prst="rect">
            <a:avLst/>
          </a:prstGeom>
          <a:solidFill>
            <a:srgbClr val="D9D2E9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/>
              <a:t>SAGE Grant Runner Update  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610425" y="2047500"/>
            <a:ext cx="8359200" cy="4810500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000" i="1">
                <a:solidFill>
                  <a:schemeClr val="dk1"/>
                </a:solidFill>
              </a:rPr>
              <a:t>What is Grant Runner again?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38100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</a:pPr>
            <a:r>
              <a:rPr lang="en-US">
                <a:solidFill>
                  <a:schemeClr val="dk1"/>
                </a:solidFill>
              </a:rPr>
              <a:t>Allows NIH proposals to be completed and submitted directly from SAGE</a:t>
            </a:r>
          </a:p>
          <a:p>
            <a:pPr marL="457200" lvl="0" indent="-38100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</a:pPr>
            <a:r>
              <a:rPr lang="en-US">
                <a:solidFill>
                  <a:schemeClr val="dk1"/>
                </a:solidFill>
              </a:rPr>
              <a:t>Sponsor forms are pre-populated with institutional and eGC1 data, saving time and improving accuracy</a:t>
            </a:r>
          </a:p>
          <a:p>
            <a:pPr marL="457200" lvl="0" indent="-38100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</a:pPr>
            <a:r>
              <a:rPr lang="en-US">
                <a:solidFill>
                  <a:schemeClr val="dk1"/>
                </a:solidFill>
              </a:rPr>
              <a:t>Available for select NIH opportunities at this time</a:t>
            </a:r>
          </a:p>
          <a:p>
            <a:pPr marL="0" lvl="0" indent="0">
              <a:spcBef>
                <a:spcPts val="2000"/>
              </a:spcBef>
              <a:spcAft>
                <a:spcPts val="1000"/>
              </a:spcAft>
              <a:buNone/>
            </a:pPr>
            <a:endParaRPr sz="2800" i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00" cy="992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2017-18 Grant Runner Goals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body" idx="2"/>
          </p:nvPr>
        </p:nvSpPr>
        <p:spPr>
          <a:xfrm>
            <a:off x="659304" y="1736725"/>
            <a:ext cx="8196300" cy="4015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85714"/>
            </a:pPr>
            <a:r>
              <a:rPr lang="en-US" sz="2800">
                <a:solidFill>
                  <a:schemeClr val="dk1"/>
                </a:solidFill>
              </a:rPr>
              <a:t>Expand to cover more NIH Opportunity Types</a:t>
            </a:r>
          </a:p>
          <a:p>
            <a:pPr marL="914400" lvl="1" indent="-38100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</a:pPr>
            <a:r>
              <a:rPr lang="en-US" sz="2400">
                <a:solidFill>
                  <a:schemeClr val="dk1"/>
                </a:solidFill>
              </a:rPr>
              <a:t>Career Development</a:t>
            </a:r>
          </a:p>
          <a:p>
            <a:pPr marL="914400" lvl="1" indent="-38100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</a:pPr>
            <a:r>
              <a:rPr lang="en-US" sz="2400">
                <a:solidFill>
                  <a:schemeClr val="dk1"/>
                </a:solidFill>
              </a:rPr>
              <a:t>Fellowships</a:t>
            </a:r>
          </a:p>
          <a:p>
            <a:pPr marL="914400" lvl="1" indent="-38100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</a:pPr>
            <a:r>
              <a:rPr lang="en-US" sz="2400">
                <a:solidFill>
                  <a:schemeClr val="dk1"/>
                </a:solidFill>
              </a:rPr>
              <a:t>Training Grants</a:t>
            </a:r>
          </a:p>
          <a:p>
            <a:pPr marL="457200" lvl="0" indent="-381000" rtl="0">
              <a:spcBef>
                <a:spcPts val="1600"/>
              </a:spcBef>
              <a:spcAft>
                <a:spcPts val="1000"/>
              </a:spcAft>
              <a:buClr>
                <a:schemeClr val="dk1"/>
              </a:buClr>
              <a:buSzPct val="85714"/>
            </a:pPr>
            <a:r>
              <a:rPr lang="en-US" sz="2800">
                <a:solidFill>
                  <a:schemeClr val="dk1"/>
                </a:solidFill>
              </a:rPr>
              <a:t>Update to Forms-E </a:t>
            </a:r>
          </a:p>
          <a:p>
            <a:pPr marL="457200" lvl="0" indent="-381000" rtl="0">
              <a:spcBef>
                <a:spcPts val="1600"/>
              </a:spcBef>
              <a:spcAft>
                <a:spcPts val="1000"/>
              </a:spcAft>
              <a:buClr>
                <a:schemeClr val="dk1"/>
              </a:buClr>
              <a:buSzPct val="85714"/>
            </a:pPr>
            <a:r>
              <a:rPr lang="en-US" sz="2800">
                <a:solidFill>
                  <a:schemeClr val="dk1"/>
                </a:solidFill>
              </a:rPr>
              <a:t>More pre-population of forms</a:t>
            </a:r>
          </a:p>
          <a:p>
            <a:pPr marL="457200" lvl="0" indent="-381000">
              <a:spcBef>
                <a:spcPts val="1600"/>
              </a:spcBef>
              <a:spcAft>
                <a:spcPts val="1000"/>
              </a:spcAft>
              <a:buClr>
                <a:schemeClr val="dk1"/>
              </a:buClr>
              <a:buSzPct val="85714"/>
            </a:pPr>
            <a:r>
              <a:rPr lang="en-US" sz="2800">
                <a:solidFill>
                  <a:schemeClr val="dk1"/>
                </a:solidFill>
              </a:rPr>
              <a:t>Deliver high value features (we hear you!)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00" cy="992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400" dirty="0"/>
              <a:t>New Features Just Released - June 6!!   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body" idx="2"/>
          </p:nvPr>
        </p:nvSpPr>
        <p:spPr>
          <a:xfrm>
            <a:off x="659304" y="1736725"/>
            <a:ext cx="8196300" cy="4015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80000"/>
              <a:buFont typeface="Arial"/>
            </a:pPr>
            <a:r>
              <a:rPr lang="en-US" sz="3000" b="1">
                <a:solidFill>
                  <a:schemeClr val="dk1"/>
                </a:solidFill>
              </a:rPr>
              <a:t>Single PDF </a:t>
            </a:r>
          </a:p>
          <a:p>
            <a:pPr marL="914400" lvl="1" indent="-40640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</a:pPr>
            <a:r>
              <a:rPr lang="en-US" sz="2800">
                <a:solidFill>
                  <a:schemeClr val="dk1"/>
                </a:solidFill>
              </a:rPr>
              <a:t>Print or Download all sponsor forms and attachments in a single PDF</a:t>
            </a:r>
          </a:p>
          <a:p>
            <a:pPr marL="457200" lvl="0" indent="0" rtl="0">
              <a:spcBef>
                <a:spcPts val="0"/>
              </a:spcBef>
              <a:buNone/>
            </a:pPr>
            <a:endParaRPr sz="3000">
              <a:solidFill>
                <a:schemeClr val="dk1"/>
              </a:solidFill>
            </a:endParaRPr>
          </a:p>
          <a:p>
            <a:pPr marL="457200" lvl="0" indent="-38100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80000"/>
              <a:buFont typeface="Arial"/>
            </a:pPr>
            <a:r>
              <a:rPr lang="en-US" sz="3000" b="1">
                <a:solidFill>
                  <a:schemeClr val="dk1"/>
                </a:solidFill>
              </a:rPr>
              <a:t>Expanded Validations</a:t>
            </a:r>
          </a:p>
          <a:p>
            <a:pPr marL="914400" lvl="1" indent="-40640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</a:pPr>
            <a:r>
              <a:rPr lang="en-US" sz="2800">
                <a:solidFill>
                  <a:schemeClr val="dk1"/>
                </a:solidFill>
              </a:rPr>
              <a:t>All NIH validations are now covered in “Check for Errors”</a:t>
            </a:r>
          </a:p>
          <a:p>
            <a:pPr marL="457200" lvl="0" indent="0" rtl="0">
              <a:spcBef>
                <a:spcPts val="0"/>
              </a:spcBef>
              <a:buNone/>
            </a:pPr>
            <a:endParaRPr sz="3000">
              <a:solidFill>
                <a:schemeClr val="dk1"/>
              </a:solidFill>
            </a:endParaRPr>
          </a:p>
          <a:p>
            <a:pPr marL="457200" lvl="0" indent="0">
              <a:spcBef>
                <a:spcPts val="0"/>
              </a:spcBef>
              <a:buNone/>
            </a:pPr>
            <a:endParaRPr sz="3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71750" y="860875"/>
            <a:ext cx="2608800" cy="5235000"/>
          </a:xfrm>
          <a:prstGeom prst="rect">
            <a:avLst/>
          </a:prstGeom>
          <a:solidFill>
            <a:schemeClr val="accent3"/>
          </a:solidFill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Both Features Accessed from Left Navigation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-US"/>
              <a:t>Check for Errors also available on Certify and Route Page</a:t>
            </a:r>
          </a:p>
        </p:txBody>
      </p:sp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8800" y="338662"/>
            <a:ext cx="4082760" cy="6180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00" cy="992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Single PDF Features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body" idx="2"/>
          </p:nvPr>
        </p:nvSpPr>
        <p:spPr>
          <a:xfrm>
            <a:off x="665900" y="1244800"/>
            <a:ext cx="8196300" cy="1829100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</a:pPr>
            <a:r>
              <a:rPr lang="en-US">
                <a:solidFill>
                  <a:schemeClr val="dk1"/>
                </a:solidFill>
              </a:rPr>
              <a:t>Same format that NIH reviewers will see</a:t>
            </a:r>
          </a:p>
          <a:p>
            <a:pPr marL="457200" lvl="0" indent="-38100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</a:pPr>
            <a:r>
              <a:rPr lang="en-US">
                <a:solidFill>
                  <a:schemeClr val="dk1"/>
                </a:solidFill>
              </a:rPr>
              <a:t>“Bookmarks” take you quickly to a section</a:t>
            </a:r>
          </a:p>
          <a:p>
            <a:pPr marL="457200" lvl="0" indent="-38100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</a:pPr>
            <a:r>
              <a:rPr lang="en-US">
                <a:solidFill>
                  <a:schemeClr val="dk1"/>
                </a:solidFill>
              </a:rPr>
              <a:t>Easy print or download</a:t>
            </a:r>
          </a:p>
        </p:txBody>
      </p:sp>
      <p:pic>
        <p:nvPicPr>
          <p:cNvPr id="85" name="Shape 85"/>
          <p:cNvPicPr preferRelativeResize="0"/>
          <p:nvPr/>
        </p:nvPicPr>
        <p:blipFill rotWithShape="1">
          <a:blip r:embed="rId3">
            <a:alphaModFix/>
          </a:blip>
          <a:srcRect l="16789" t="9843" r="3146" b="21897"/>
          <a:stretch/>
        </p:blipFill>
        <p:spPr>
          <a:xfrm>
            <a:off x="479700" y="2932825"/>
            <a:ext cx="8184600" cy="392517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" name="Shape 86"/>
          <p:cNvCxnSpPr/>
          <p:nvPr/>
        </p:nvCxnSpPr>
        <p:spPr>
          <a:xfrm>
            <a:off x="7189550" y="2117325"/>
            <a:ext cx="1116900" cy="767700"/>
          </a:xfrm>
          <a:prstGeom prst="straightConnector1">
            <a:avLst/>
          </a:prstGeom>
          <a:noFill/>
          <a:ln w="28575" cap="flat" cmpd="sng">
            <a:solidFill>
              <a:srgbClr val="CC0000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00" cy="992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Expanded Validations Highlights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body" idx="2"/>
          </p:nvPr>
        </p:nvSpPr>
        <p:spPr>
          <a:xfrm>
            <a:off x="671750" y="1533650"/>
            <a:ext cx="8484600" cy="15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</a:pPr>
            <a:r>
              <a:rPr lang="en-US">
                <a:solidFill>
                  <a:schemeClr val="dk1"/>
                </a:solidFill>
              </a:rPr>
              <a:t>eGC1, Grants.Gov and NIH error checks all included</a:t>
            </a:r>
          </a:p>
          <a:p>
            <a:pPr marL="457200" lvl="0" indent="-38100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</a:pPr>
            <a:r>
              <a:rPr lang="en-US">
                <a:solidFill>
                  <a:schemeClr val="dk1"/>
                </a:solidFill>
              </a:rPr>
              <a:t>Allows pro-active application validation (check for errors early and often!)</a:t>
            </a:r>
          </a:p>
        </p:txBody>
      </p:sp>
      <p:pic>
        <p:nvPicPr>
          <p:cNvPr id="93" name="Shape 93"/>
          <p:cNvPicPr preferRelativeResize="0"/>
          <p:nvPr/>
        </p:nvPicPr>
        <p:blipFill rotWithShape="1">
          <a:blip r:embed="rId3">
            <a:alphaModFix/>
          </a:blip>
          <a:srcRect l="3159" t="9116" r="43287" b="6864"/>
          <a:stretch/>
        </p:blipFill>
        <p:spPr>
          <a:xfrm>
            <a:off x="824824" y="3041449"/>
            <a:ext cx="4113624" cy="3630573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Shape 94"/>
          <p:cNvSpPr txBox="1">
            <a:spLocks noGrp="1"/>
          </p:cNvSpPr>
          <p:nvPr>
            <p:ph type="body" idx="2"/>
          </p:nvPr>
        </p:nvSpPr>
        <p:spPr>
          <a:xfrm>
            <a:off x="5339825" y="2885125"/>
            <a:ext cx="2896800" cy="3996300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spcAft>
                <a:spcPts val="2000"/>
              </a:spcAft>
              <a:buClr>
                <a:schemeClr val="dk1"/>
              </a:buClr>
              <a:buSzPct val="100000"/>
            </a:pPr>
            <a:r>
              <a:rPr lang="en-US" sz="2000">
                <a:solidFill>
                  <a:schemeClr val="dk1"/>
                </a:solidFill>
              </a:rPr>
              <a:t>Errors must be cleared before “completion” of eGC1</a:t>
            </a:r>
          </a:p>
          <a:p>
            <a:pPr marL="457200" lvl="0" indent="-3556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sz="2000">
                <a:solidFill>
                  <a:schemeClr val="dk1"/>
                </a:solidFill>
              </a:rPr>
              <a:t>NIH Warnings also shown, but won’t prevent eGC1 completion or submission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00" cy="992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More coming soon….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body" idx="2"/>
          </p:nvPr>
        </p:nvSpPr>
        <p:spPr>
          <a:xfrm>
            <a:off x="665900" y="1907900"/>
            <a:ext cx="8196300" cy="3699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2000"/>
              </a:spcAft>
              <a:buNone/>
            </a:pPr>
            <a:r>
              <a:rPr lang="en-US" sz="3000">
                <a:solidFill>
                  <a:schemeClr val="dk1"/>
                </a:solidFill>
              </a:rPr>
              <a:t>Next Release (Summer) :</a:t>
            </a:r>
          </a:p>
          <a:p>
            <a:pPr marL="457200" lvl="0" indent="-38100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</a:pPr>
            <a:r>
              <a:rPr lang="en-US">
                <a:solidFill>
                  <a:schemeClr val="dk1"/>
                </a:solidFill>
              </a:rPr>
              <a:t>Forms-E changes</a:t>
            </a:r>
          </a:p>
          <a:p>
            <a:pPr marL="457200" lvl="0" indent="-38100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</a:pPr>
            <a:r>
              <a:rPr lang="en-US">
                <a:solidFill>
                  <a:schemeClr val="dk1"/>
                </a:solidFill>
              </a:rPr>
              <a:t>Inclusion of Career Development opportunities</a:t>
            </a:r>
          </a:p>
          <a:p>
            <a:pPr marL="0" lvl="0" indent="0" rtl="0">
              <a:spcBef>
                <a:spcPts val="0"/>
              </a:spcBef>
              <a:spcAft>
                <a:spcPts val="100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>
                <a:solidFill>
                  <a:schemeClr val="dk1"/>
                </a:solidFill>
              </a:rPr>
              <a:t>If you haven’t used Grant Runner recently, give it a try and share your feedback!</a:t>
            </a:r>
          </a:p>
          <a:p>
            <a:pPr marL="0" lvl="0" indent="0" rtl="0">
              <a:spcBef>
                <a:spcPts val="0"/>
              </a:spcBef>
              <a:spcAft>
                <a:spcPts val="100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US" b="1">
                <a:solidFill>
                  <a:schemeClr val="dk1"/>
                </a:solidFill>
              </a:rPr>
              <a:t>sagehelp@uw.edu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/>
        </p:nvSpPr>
        <p:spPr>
          <a:xfrm>
            <a:off x="727925" y="2536125"/>
            <a:ext cx="7975200" cy="2968500"/>
          </a:xfrm>
          <a:prstGeom prst="rect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06" name="Shape 106"/>
          <p:cNvCxnSpPr/>
          <p:nvPr/>
        </p:nvCxnSpPr>
        <p:spPr>
          <a:xfrm>
            <a:off x="871125" y="3624575"/>
            <a:ext cx="7575600" cy="105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07" name="Shape 107"/>
          <p:cNvCxnSpPr/>
          <p:nvPr/>
        </p:nvCxnSpPr>
        <p:spPr>
          <a:xfrm rot="10800000">
            <a:off x="1852325" y="3329100"/>
            <a:ext cx="0" cy="6753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08" name="Shape 108"/>
          <p:cNvSpPr txBox="1"/>
          <p:nvPr/>
        </p:nvSpPr>
        <p:spPr>
          <a:xfrm>
            <a:off x="1366925" y="2983575"/>
            <a:ext cx="970800" cy="31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100"/>
              <a:t>June  19</a:t>
            </a:r>
          </a:p>
        </p:txBody>
      </p:sp>
      <p:sp>
        <p:nvSpPr>
          <p:cNvPr id="109" name="Shape 109"/>
          <p:cNvSpPr txBox="1"/>
          <p:nvPr/>
        </p:nvSpPr>
        <p:spPr>
          <a:xfrm>
            <a:off x="1366925" y="3959575"/>
            <a:ext cx="970800" cy="67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100"/>
              <a:t>HEPPS freeze </a:t>
            </a:r>
            <a:br>
              <a:rPr lang="en-US" sz="1100"/>
            </a:br>
            <a:endParaRPr lang="en-US" sz="1100"/>
          </a:p>
        </p:txBody>
      </p:sp>
      <p:cxnSp>
        <p:nvCxnSpPr>
          <p:cNvPr id="110" name="Shape 110"/>
          <p:cNvCxnSpPr/>
          <p:nvPr/>
        </p:nvCxnSpPr>
        <p:spPr>
          <a:xfrm rot="10800000">
            <a:off x="3196950" y="3329100"/>
            <a:ext cx="0" cy="6753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11" name="Shape 111"/>
          <p:cNvSpPr txBox="1"/>
          <p:nvPr/>
        </p:nvSpPr>
        <p:spPr>
          <a:xfrm>
            <a:off x="2621375" y="3959575"/>
            <a:ext cx="1289700" cy="76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100"/>
              <a:t>Workday </a:t>
            </a:r>
            <a:br>
              <a:rPr lang="en-US" sz="1100"/>
            </a:br>
            <a:r>
              <a:rPr lang="en-US" sz="1100"/>
              <a:t>Go Live! </a:t>
            </a:r>
          </a:p>
        </p:txBody>
      </p:sp>
      <p:cxnSp>
        <p:nvCxnSpPr>
          <p:cNvPr id="112" name="Shape 112"/>
          <p:cNvCxnSpPr/>
          <p:nvPr/>
        </p:nvCxnSpPr>
        <p:spPr>
          <a:xfrm rot="10800000">
            <a:off x="4509925" y="3329100"/>
            <a:ext cx="0" cy="6753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13" name="Shape 113"/>
          <p:cNvSpPr txBox="1"/>
          <p:nvPr/>
        </p:nvSpPr>
        <p:spPr>
          <a:xfrm>
            <a:off x="4029175" y="4046225"/>
            <a:ext cx="970800" cy="56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100" b="1"/>
              <a:t>NIH Deadline!!</a:t>
            </a:r>
          </a:p>
        </p:txBody>
      </p:sp>
      <p:cxnSp>
        <p:nvCxnSpPr>
          <p:cNvPr id="114" name="Shape 114"/>
          <p:cNvCxnSpPr/>
          <p:nvPr/>
        </p:nvCxnSpPr>
        <p:spPr>
          <a:xfrm rot="10800000">
            <a:off x="5960050" y="3329100"/>
            <a:ext cx="0" cy="6753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15" name="Shape 115"/>
          <p:cNvSpPr txBox="1"/>
          <p:nvPr/>
        </p:nvSpPr>
        <p:spPr>
          <a:xfrm>
            <a:off x="5474650" y="4069775"/>
            <a:ext cx="970800" cy="5619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100" b="1" i="1">
                <a:solidFill>
                  <a:srgbClr val="38761D"/>
                </a:solidFill>
              </a:rPr>
              <a:t>SAGE Go Live!</a:t>
            </a:r>
          </a:p>
        </p:txBody>
      </p:sp>
      <p:cxnSp>
        <p:nvCxnSpPr>
          <p:cNvPr id="116" name="Shape 116"/>
          <p:cNvCxnSpPr/>
          <p:nvPr/>
        </p:nvCxnSpPr>
        <p:spPr>
          <a:xfrm rot="10800000">
            <a:off x="7405525" y="3387900"/>
            <a:ext cx="0" cy="6753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17" name="Shape 117"/>
          <p:cNvSpPr txBox="1"/>
          <p:nvPr/>
        </p:nvSpPr>
        <p:spPr>
          <a:xfrm>
            <a:off x="6920125" y="4069775"/>
            <a:ext cx="1030500" cy="5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100"/>
              <a:t>Stabilization &amp; Support</a:t>
            </a:r>
          </a:p>
        </p:txBody>
      </p:sp>
      <p:sp>
        <p:nvSpPr>
          <p:cNvPr id="118" name="Shape 118"/>
          <p:cNvSpPr txBox="1"/>
          <p:nvPr/>
        </p:nvSpPr>
        <p:spPr>
          <a:xfrm>
            <a:off x="2658775" y="2983575"/>
            <a:ext cx="1219200" cy="31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100"/>
              <a:t>June 27</a:t>
            </a:r>
          </a:p>
        </p:txBody>
      </p:sp>
      <p:sp>
        <p:nvSpPr>
          <p:cNvPr id="119" name="Shape 119"/>
          <p:cNvSpPr txBox="1"/>
          <p:nvPr/>
        </p:nvSpPr>
        <p:spPr>
          <a:xfrm>
            <a:off x="4024525" y="3012600"/>
            <a:ext cx="970800" cy="31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100"/>
              <a:t>July 5</a:t>
            </a:r>
          </a:p>
        </p:txBody>
      </p:sp>
      <p:sp>
        <p:nvSpPr>
          <p:cNvPr id="120" name="Shape 120"/>
          <p:cNvSpPr txBox="1"/>
          <p:nvPr/>
        </p:nvSpPr>
        <p:spPr>
          <a:xfrm>
            <a:off x="5474650" y="3012600"/>
            <a:ext cx="970800" cy="31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100"/>
              <a:t>July 6</a:t>
            </a:r>
          </a:p>
        </p:txBody>
      </p:sp>
      <p:sp>
        <p:nvSpPr>
          <p:cNvPr id="121" name="Shape 121"/>
          <p:cNvSpPr txBox="1"/>
          <p:nvPr/>
        </p:nvSpPr>
        <p:spPr>
          <a:xfrm>
            <a:off x="6790525" y="2983575"/>
            <a:ext cx="1289700" cy="31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100"/>
              <a:t>July 7 - 31</a:t>
            </a:r>
          </a:p>
        </p:txBody>
      </p:sp>
      <p:sp>
        <p:nvSpPr>
          <p:cNvPr id="122" name="Shape 122"/>
          <p:cNvSpPr txBox="1"/>
          <p:nvPr/>
        </p:nvSpPr>
        <p:spPr>
          <a:xfrm>
            <a:off x="1522700" y="4649950"/>
            <a:ext cx="3753300" cy="5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i="1"/>
              <a:t>SAGE personnel &amp; pay data is static/stale</a:t>
            </a:r>
          </a:p>
        </p:txBody>
      </p:sp>
      <p:cxnSp>
        <p:nvCxnSpPr>
          <p:cNvPr id="123" name="Shape 123"/>
          <p:cNvCxnSpPr/>
          <p:nvPr/>
        </p:nvCxnSpPr>
        <p:spPr>
          <a:xfrm rot="10800000" flipH="1">
            <a:off x="1522700" y="4584571"/>
            <a:ext cx="3648600" cy="192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dash"/>
            <a:round/>
            <a:headEnd type="none" w="lg" len="lg"/>
            <a:tailEnd type="triangle" w="lg" len="lg"/>
          </a:ln>
        </p:spPr>
      </p:cxn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71750" y="371498"/>
            <a:ext cx="8184600" cy="1152600"/>
          </a:xfrm>
          <a:prstGeom prst="rect">
            <a:avLst/>
          </a:prstGeom>
          <a:solidFill>
            <a:srgbClr val="D9D2E9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/>
              <a:t>SAGE Integration with Workday</a:t>
            </a:r>
          </a:p>
        </p:txBody>
      </p:sp>
      <p:sp>
        <p:nvSpPr>
          <p:cNvPr id="125" name="Shape 125"/>
          <p:cNvSpPr txBox="1"/>
          <p:nvPr/>
        </p:nvSpPr>
        <p:spPr>
          <a:xfrm>
            <a:off x="732925" y="1698500"/>
            <a:ext cx="4872600" cy="67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800">
                <a:solidFill>
                  <a:schemeClr val="dk1"/>
                </a:solidFill>
              </a:rPr>
              <a:t>Timeline Reminder</a:t>
            </a:r>
          </a:p>
        </p:txBody>
      </p:sp>
      <p:sp>
        <p:nvSpPr>
          <p:cNvPr id="126" name="Shape 126"/>
          <p:cNvSpPr/>
          <p:nvPr/>
        </p:nvSpPr>
        <p:spPr>
          <a:xfrm>
            <a:off x="5367600" y="2937600"/>
            <a:ext cx="1219200" cy="1784400"/>
          </a:xfrm>
          <a:prstGeom prst="rect">
            <a:avLst/>
          </a:prstGeom>
          <a:noFill/>
          <a:ln w="38100" cap="flat" cmpd="sng">
            <a:solidFill>
              <a:srgbClr val="38761D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521</Words>
  <Application>Microsoft Office PowerPoint</Application>
  <PresentationFormat>On-screen Show (4:3)</PresentationFormat>
  <Paragraphs>102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Open Sans</vt:lpstr>
      <vt:lpstr>Calibri</vt:lpstr>
      <vt:lpstr>Merriweather Sans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Carey Acker</dc:creator>
  <cp:lastModifiedBy>Carey Acker</cp:lastModifiedBy>
  <cp:revision>1</cp:revision>
  <dcterms:modified xsi:type="dcterms:W3CDTF">2017-06-08T00:17:12Z</dcterms:modified>
</cp:coreProperties>
</file>