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1"/>
  </p:notesMasterIdLst>
  <p:sldIdLst>
    <p:sldId id="284" r:id="rId4"/>
    <p:sldId id="257" r:id="rId5"/>
    <p:sldId id="259"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60" r:id="rId20"/>
    <p:sldId id="261" r:id="rId21"/>
    <p:sldId id="282" r:id="rId22"/>
    <p:sldId id="262" r:id="rId23"/>
    <p:sldId id="263" r:id="rId24"/>
    <p:sldId id="264" r:id="rId25"/>
    <p:sldId id="265" r:id="rId26"/>
    <p:sldId id="266" r:id="rId27"/>
    <p:sldId id="267" r:id="rId28"/>
    <p:sldId id="268"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79" d="100"/>
          <a:sy n="79" d="100"/>
        </p:scale>
        <p:origin x="-8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25918-2995-4F92-BB10-619293F7997D}"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BC81C-9D8C-4ACD-B433-EF6B1B481EE8}" type="slidenum">
              <a:rPr lang="en-US" smtClean="0"/>
              <a:t>‹#›</a:t>
            </a:fld>
            <a:endParaRPr lang="en-US"/>
          </a:p>
        </p:txBody>
      </p:sp>
    </p:spTree>
    <p:extLst>
      <p:ext uri="{BB962C8B-B14F-4D97-AF65-F5344CB8AC3E}">
        <p14:creationId xmlns:p14="http://schemas.microsoft.com/office/powerpoint/2010/main" val="249183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C97BD-C26A-4452-A646-144B2820E0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168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BC81C-9D8C-4ACD-B433-EF6B1B481EE8}" type="slidenum">
              <a:rPr lang="en-US" smtClean="0"/>
              <a:t>24</a:t>
            </a:fld>
            <a:endParaRPr lang="en-US"/>
          </a:p>
        </p:txBody>
      </p:sp>
    </p:spTree>
    <p:extLst>
      <p:ext uri="{BB962C8B-B14F-4D97-AF65-F5344CB8AC3E}">
        <p14:creationId xmlns:p14="http://schemas.microsoft.com/office/powerpoint/2010/main" val="188862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F3C13-79C5-4EAE-A8E1-D8B75F57EDE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4230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356762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144624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149527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45814"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9" name="Shape 9"/>
          <p:cNvSpPr txBox="1">
            <a:spLocks noGrp="1"/>
          </p:cNvSpPr>
          <p:nvPr>
            <p:ph type="body" idx="1"/>
          </p:nvPr>
        </p:nvSpPr>
        <p:spPr>
          <a:xfrm>
            <a:off x="671756" y="11798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Shape 10"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extLst>
      <p:ext uri="{BB962C8B-B14F-4D97-AF65-F5344CB8AC3E}">
        <p14:creationId xmlns:p14="http://schemas.microsoft.com/office/powerpoint/2010/main" val="245246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25722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0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70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61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13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31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3020790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8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89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52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7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93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6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172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429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0594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781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E217C-415E-4624-85BC-9E8D33643322}"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1700129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89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884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548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408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156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49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E217C-415E-4624-85BC-9E8D3364332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7102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E217C-415E-4624-85BC-9E8D33643322}"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42054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E217C-415E-4624-85BC-9E8D33643322}"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198948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E217C-415E-4624-85BC-9E8D33643322}"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272288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160297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38CB1-306A-482D-A2AA-414B48ACBA1F}" type="slidenum">
              <a:rPr lang="en-US" smtClean="0"/>
              <a:t>‹#›</a:t>
            </a:fld>
            <a:endParaRPr lang="en-US"/>
          </a:p>
        </p:txBody>
      </p:sp>
    </p:spTree>
    <p:extLst>
      <p:ext uri="{BB962C8B-B14F-4D97-AF65-F5344CB8AC3E}">
        <p14:creationId xmlns:p14="http://schemas.microsoft.com/office/powerpoint/2010/main" val="211946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E217C-415E-4624-85BC-9E8D33643322}" type="datetimeFigureOut">
              <a:rPr lang="en-US" smtClean="0"/>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38CB1-306A-482D-A2AA-414B48ACBA1F}" type="slidenum">
              <a:rPr lang="en-US" smtClean="0"/>
              <a:t>‹#›</a:t>
            </a:fld>
            <a:endParaRPr lang="en-US"/>
          </a:p>
        </p:txBody>
      </p:sp>
    </p:spTree>
    <p:extLst>
      <p:ext uri="{BB962C8B-B14F-4D97-AF65-F5344CB8AC3E}">
        <p14:creationId xmlns:p14="http://schemas.microsoft.com/office/powerpoint/2010/main" val="900908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14598-278E-4750-85DC-58B0D39D8658}" type="datetimeFigureOut">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4391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3263A-EDAA-4DE1-BC33-A1F001CE4D2E}" type="datetimeFigureOut">
              <a:rPr lang="en-US" smtClean="0">
                <a:solidFill>
                  <a:prstClr val="black">
                    <a:tint val="75000"/>
                  </a:prstClr>
                </a:solidFill>
              </a:rPr>
              <a:pPr/>
              <a:t>7/13/2017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383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dm2@uw.edu"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hyperlink" Target="mailto:carhodes@uw.edu" TargetMode="External"/><Relationship Id="rId5" Type="http://schemas.openxmlformats.org/officeDocument/2006/relationships/hyperlink" Target="mailto:ackerc1@uw.edu" TargetMode="External"/><Relationship Id="rId4" Type="http://schemas.openxmlformats.org/officeDocument/2006/relationships/hyperlink" Target="mailto:esaunder@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washington.edu/research/learning/online/index.php/lessons/workday-sage-person-chooser" TargetMode="External"/><Relationship Id="rId7" Type="http://schemas.openxmlformats.org/officeDocument/2006/relationships/hyperlink" Target="http://www.sage.washtington.edu"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washington.edu/research/learning/online/wp-content/uploads/2017/07/Workday-SAGE-Approvals-Job-Aid.pdf" TargetMode="External"/><Relationship Id="rId5" Type="http://schemas.openxmlformats.org/officeDocument/2006/relationships/hyperlink" Target="http://www.washington.edu/research/learning/online/wp-content/uploads/2017/07/Workday-SAGE-Budget-Job-Aid.pdf" TargetMode="Externa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wresearch.gosignmeup.com/public/Course/browse?courseid=2897"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washington.edu/research/tools/sage/guide/sage-overview/"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mailto:oris@uw.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ashington.edu/research/announcements/web-highlights-osp/"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finance.uw.edu/pafc/faq?term_node_tid_depth=Publication%20Cost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s://www.washington.edu/research/training/about-core/" TargetMode="External"/><Relationship Id="rId3" Type="http://schemas.openxmlformats.org/officeDocument/2006/relationships/notesSlide" Target="../notesSlides/notesSlide21.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hyperlink" Target="https://uwresearch.gosignmeup.com/public/course/browse"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ashington.us9.list-manage1.com/track/click?u=d50281ce3e6e262284e2b82af&amp;id=2aadb90f59&amp;e=d43f3aed8a"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584712759"/>
              </p:ext>
            </p:extLst>
          </p:nvPr>
        </p:nvGraphicFramePr>
        <p:xfrm>
          <a:off x="-76200" y="-533400"/>
          <a:ext cx="9296400" cy="6763331"/>
        </p:xfrm>
        <a:graphic>
          <a:graphicData uri="http://schemas.openxmlformats.org/drawingml/2006/table">
            <a:tbl>
              <a:tblPr firstRow="1" firstCol="1" bandRow="1">
                <a:tableStyleId>{5C22544A-7EE6-4342-B048-85BDC9FD1C3A}</a:tableStyleId>
              </a:tblPr>
              <a:tblGrid>
                <a:gridCol w="390606">
                  <a:extLst>
                    <a:ext uri="{9D8B030D-6E8A-4147-A177-3AD203B41FA5}">
                      <a16:colId xmlns="" xmlns:a16="http://schemas.microsoft.com/office/drawing/2014/main" val="20000"/>
                    </a:ext>
                  </a:extLst>
                </a:gridCol>
                <a:gridCol w="3046719">
                  <a:extLst>
                    <a:ext uri="{9D8B030D-6E8A-4147-A177-3AD203B41FA5}">
                      <a16:colId xmlns="" xmlns:a16="http://schemas.microsoft.com/office/drawing/2014/main" val="20001"/>
                    </a:ext>
                  </a:extLst>
                </a:gridCol>
                <a:gridCol w="3671688">
                  <a:extLst>
                    <a:ext uri="{9D8B030D-6E8A-4147-A177-3AD203B41FA5}">
                      <a16:colId xmlns="" xmlns:a16="http://schemas.microsoft.com/office/drawing/2014/main" val="20002"/>
                    </a:ext>
                  </a:extLst>
                </a:gridCol>
                <a:gridCol w="1324597">
                  <a:extLst>
                    <a:ext uri="{9D8B030D-6E8A-4147-A177-3AD203B41FA5}">
                      <a16:colId xmlns="" xmlns:a16="http://schemas.microsoft.com/office/drawing/2014/main" val="20003"/>
                    </a:ext>
                  </a:extLst>
                </a:gridCol>
                <a:gridCol w="634190">
                  <a:extLst>
                    <a:ext uri="{9D8B030D-6E8A-4147-A177-3AD203B41FA5}">
                      <a16:colId xmlns="" xmlns:a16="http://schemas.microsoft.com/office/drawing/2014/main" val="20004"/>
                    </a:ext>
                  </a:extLst>
                </a:gridCol>
                <a:gridCol w="228600">
                  <a:extLst>
                    <a:ext uri="{9D8B030D-6E8A-4147-A177-3AD203B41FA5}">
                      <a16:colId xmlns="" xmlns:a16="http://schemas.microsoft.com/office/drawing/2014/main" val="20005"/>
                    </a:ext>
                  </a:extLst>
                </a:gridCol>
              </a:tblGrid>
              <a:tr h="1143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8B814F"/>
                          </a:solidFill>
                          <a:effectLst/>
                          <a:latin typeface="Palatino Linotype" panose="02040502050505030304" pitchFamily="18" charset="0"/>
                        </a:rPr>
                        <a:t>MRAM </a:t>
                      </a:r>
                      <a:r>
                        <a:rPr lang="en-US" sz="2400" dirty="0">
                          <a:solidFill>
                            <a:srgbClr val="8B814F"/>
                          </a:solidFill>
                          <a:effectLst/>
                          <a:latin typeface="Palatino Linotype" panose="02040502050505030304" pitchFamily="18" charset="0"/>
                        </a:rPr>
                        <a:t>Monthly Research Administration Meeting </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782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1000" b="1" dirty="0">
                        <a:solidFill>
                          <a:schemeClr val="bg1"/>
                        </a:solidFill>
                        <a:effectLst>
                          <a:outerShdw blurRad="38100" dist="38100" dir="2700000" algn="tl">
                            <a:srgbClr val="000000">
                              <a:alpha val="43000"/>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JULY 13, 2017</a:t>
                      </a:r>
                      <a:r>
                        <a:rPr lang="en-US" sz="1400" b="1" baseline="0" dirty="0">
                          <a:solidFill>
                            <a:srgbClr val="8B814F"/>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endParaRPr lang="en-US" sz="1400" dirty="0">
                        <a:solidFill>
                          <a:srgbClr val="8B814F"/>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24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TOPIC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PRESENTER</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outerShdw blurRad="38100" dist="38100" dir="2700000" algn="tl">
                              <a:srgbClr val="000000">
                                <a:alpha val="43137"/>
                              </a:srgbClr>
                            </a:outerShdw>
                          </a:effectLst>
                        </a:rPr>
                        <a:t>EMAIL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MIN</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8768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Welcome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a:solidFill>
                            <a:schemeClr val="tx1"/>
                          </a:solidFill>
                          <a:effectLst/>
                          <a:latin typeface="+mn-lt"/>
                          <a:ea typeface="Times New Roman"/>
                          <a:cs typeface="Arial"/>
                        </a:rPr>
                        <a:t>Ted </a:t>
                      </a:r>
                      <a:r>
                        <a:rPr lang="en-US" sz="1000" b="1" dirty="0" smtClean="0">
                          <a:solidFill>
                            <a:schemeClr val="tx1"/>
                          </a:solidFill>
                          <a:effectLst/>
                          <a:latin typeface="+mn-lt"/>
                          <a:ea typeface="Times New Roman"/>
                          <a:cs typeface="Arial"/>
                        </a:rPr>
                        <a:t>Mordhorst</a:t>
                      </a:r>
                      <a:r>
                        <a:rPr lang="en-US" sz="1000" b="1" baseline="0" dirty="0" smtClean="0">
                          <a:solidFill>
                            <a:schemeClr val="tx1"/>
                          </a:solidFill>
                          <a:effectLst/>
                          <a:latin typeface="+mn-lt"/>
                          <a:ea typeface="Times New Roman"/>
                          <a:cs typeface="Arial"/>
                        </a:rPr>
                        <a:t> </a:t>
                      </a: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Research </a:t>
                      </a:r>
                      <a:r>
                        <a:rPr lang="en-US" sz="1000" kern="1200" dirty="0">
                          <a:solidFill>
                            <a:schemeClr val="tx1"/>
                          </a:solidFill>
                          <a:effectLst/>
                          <a:latin typeface="+mn-lt"/>
                          <a:ea typeface="+mn-ea"/>
                          <a:cs typeface="+mn-cs"/>
                        </a:rPr>
                        <a:t>Compliance &amp; Operations </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3"/>
                        </a:rPr>
                        <a:t>tedm2@uw.edu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02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7407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WA State Records Law: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How It Applies</a:t>
                      </a:r>
                      <a:r>
                        <a:rPr lang="en-US" sz="1400" b="1" baseline="0" dirty="0" smtClean="0">
                          <a:solidFill>
                            <a:schemeClr val="tx1"/>
                          </a:solidFill>
                          <a:latin typeface="+mn-lt"/>
                        </a:rPr>
                        <a:t> to Research Records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Eliza Saunders</a:t>
                      </a:r>
                      <a:r>
                        <a:rPr lang="en-US" sz="1000" b="1" baseline="0" dirty="0">
                          <a:solidFill>
                            <a:schemeClr val="tx1"/>
                          </a:solidFill>
                          <a:effectLst/>
                          <a:latin typeface="+mn-lt"/>
                          <a:ea typeface="Times New Roman"/>
                          <a:cs typeface="Arial"/>
                        </a:rPr>
                        <a:t> </a:t>
                      </a:r>
                      <a:endParaRPr lang="en-US" sz="1000" b="1" baseline="0" dirty="0" smtClean="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Public Records and Open Meetings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4"/>
                        </a:rPr>
                        <a:t>esaunder@uw.edu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25</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533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SAGE &amp; HRP Modernization</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Carey Acker</a:t>
                      </a:r>
                    </a:p>
                    <a:p>
                      <a:pPr marL="0" marR="0" algn="l">
                        <a:lnSpc>
                          <a:spcPct val="100000"/>
                        </a:lnSpc>
                        <a:spcBef>
                          <a:spcPts val="0"/>
                        </a:spcBef>
                        <a:spcAft>
                          <a:spcPts val="0"/>
                        </a:spcAft>
                      </a:pPr>
                      <a:r>
                        <a:rPr lang="en-US" sz="1000" b="0" kern="1200" dirty="0" smtClean="0">
                          <a:solidFill>
                            <a:schemeClr val="tx1"/>
                          </a:solidFill>
                          <a:effectLst/>
                          <a:latin typeface="+mn-lt"/>
                          <a:ea typeface="Times New Roman"/>
                          <a:cs typeface="Times New Roman"/>
                        </a:rPr>
                        <a:t>Office of Research Information Services</a:t>
                      </a: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5"/>
                        </a:rPr>
                        <a:t>ackerc1@uw.edu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9381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mn-lt"/>
                        </a:rPr>
                        <a:t>HRP Modernization: GIM Updates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Carol Rhodes </a:t>
                      </a:r>
                      <a:r>
                        <a:rPr lang="en-US" sz="1000" kern="1200" dirty="0" smtClean="0">
                          <a:solidFill>
                            <a:schemeClr val="tx1"/>
                          </a:solidFill>
                          <a:effectLst/>
                          <a:latin typeface="+mn-lt"/>
                          <a:ea typeface="+mn-ea"/>
                          <a:cs typeface="+mn-cs"/>
                        </a:rPr>
                        <a:t>Office of Sponsored Programs</a:t>
                      </a:r>
                      <a:endParaRPr lang="en-US" sz="1000" b="1" kern="1200" dirty="0" smtClean="0">
                        <a:solidFill>
                          <a:schemeClr val="tx1"/>
                        </a:solidFill>
                        <a:effectLst/>
                        <a:latin typeface="+mn-lt"/>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smtClean="0">
                        <a:solidFill>
                          <a:schemeClr val="tx1"/>
                        </a:solidFill>
                        <a:effectLst/>
                        <a:latin typeface="+mn-lt"/>
                        <a:ea typeface="Times New Roman"/>
                        <a:cs typeface="Times New Roman"/>
                      </a:endParaRPr>
                    </a:p>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Mike Anthony </a:t>
                      </a:r>
                      <a:r>
                        <a:rPr lang="en-US" sz="1000" b="0" kern="1200" dirty="0" smtClean="0">
                          <a:solidFill>
                            <a:schemeClr val="tx1"/>
                          </a:solidFill>
                          <a:effectLst/>
                          <a:latin typeface="+mn-lt"/>
                          <a:ea typeface="Times New Roman"/>
                          <a:cs typeface="Times New Roman"/>
                        </a:rPr>
                        <a:t>Management Accounting &amp; Analysis</a:t>
                      </a: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tab pos="723900" algn="l"/>
                        </a:tabLst>
                        <a:defRPr/>
                      </a:pPr>
                      <a:endParaRPr lang="en-US" sz="1000" u="sng" dirty="0" smtClean="0">
                        <a:solidFill>
                          <a:schemeClr val="tx1"/>
                        </a:solidFill>
                        <a:effectLst/>
                        <a:latin typeface="+mn-lt"/>
                        <a:ea typeface="Times New Roman"/>
                        <a:cs typeface="Arial"/>
                        <a:hlinkClick r:id=""/>
                      </a:endParaRPr>
                    </a:p>
                    <a:p>
                      <a:pPr marL="114300" marR="0" lvl="0" indent="0" algn="l" defTabSz="914400" rtl="0" eaLnBrk="1" fontAlgn="auto" latinLnBrk="0" hangingPunct="1">
                        <a:lnSpc>
                          <a:spcPct val="100000"/>
                        </a:lnSpc>
                        <a:spcBef>
                          <a:spcPts val="0"/>
                        </a:spcBef>
                        <a:spcAft>
                          <a:spcPts val="0"/>
                        </a:spcAft>
                        <a:buClrTx/>
                        <a:buSzTx/>
                        <a:buFontTx/>
                        <a:buNone/>
                        <a:tabLst>
                          <a:tab pos="723900" algn="l"/>
                        </a:tabLst>
                        <a:defRPr/>
                      </a:pPr>
                      <a:r>
                        <a:rPr lang="en-US" sz="1000" u="sng" dirty="0" smtClean="0">
                          <a:solidFill>
                            <a:schemeClr val="tx1"/>
                          </a:solidFill>
                          <a:effectLst/>
                          <a:latin typeface="+mn-lt"/>
                          <a:ea typeface="Times New Roman"/>
                          <a:cs typeface="Arial"/>
                          <a:hlinkClick r:id=""/>
                        </a:rPr>
                        <a:t>carhodes@uw.edu</a:t>
                      </a:r>
                      <a:r>
                        <a:rPr lang="en-US" sz="1000" u="sng" dirty="0" smtClean="0">
                          <a:solidFill>
                            <a:schemeClr val="tx1"/>
                          </a:solidFill>
                          <a:effectLst/>
                          <a:latin typeface="+mn-lt"/>
                          <a:ea typeface="Times New Roman"/>
                          <a:cs typeface="Arial"/>
                        </a:rPr>
                        <a:t> </a:t>
                      </a:r>
                    </a:p>
                    <a:p>
                      <a:pPr marL="114300" marR="0" lvl="0" indent="0" algn="l" defTabSz="914400" rtl="0" eaLnBrk="1" fontAlgn="auto" latinLnBrk="0" hangingPunct="1">
                        <a:lnSpc>
                          <a:spcPct val="100000"/>
                        </a:lnSpc>
                        <a:spcBef>
                          <a:spcPts val="0"/>
                        </a:spcBef>
                        <a:spcAft>
                          <a:spcPts val="0"/>
                        </a:spcAft>
                        <a:buClrTx/>
                        <a:buSzTx/>
                        <a:buFontTx/>
                        <a:buNone/>
                        <a:tabLst>
                          <a:tab pos="723900" algn="l"/>
                        </a:tabLst>
                        <a:defRPr/>
                      </a:pPr>
                      <a:endParaRPr lang="en-US" sz="1000" u="sng" dirty="0" smtClean="0">
                        <a:solidFill>
                          <a:schemeClr val="tx1"/>
                        </a:solidFill>
                        <a:effectLst/>
                        <a:latin typeface="+mn-lt"/>
                        <a:ea typeface="Times New Roman"/>
                        <a:cs typeface="Arial"/>
                        <a:hlinkClick r:id=""/>
                      </a:endParaRPr>
                    </a:p>
                    <a:p>
                      <a:pPr marL="114300" marR="0" lvl="0" indent="0" algn="l" defTabSz="914400" rtl="0" eaLnBrk="1" fontAlgn="auto" latinLnBrk="0" hangingPunct="1">
                        <a:lnSpc>
                          <a:spcPct val="100000"/>
                        </a:lnSpc>
                        <a:spcBef>
                          <a:spcPts val="0"/>
                        </a:spcBef>
                        <a:spcAft>
                          <a:spcPts val="0"/>
                        </a:spcAft>
                        <a:buClrTx/>
                        <a:buSzTx/>
                        <a:buFontTx/>
                        <a:buNone/>
                        <a:tabLst>
                          <a:tab pos="723900" algn="l"/>
                        </a:tabLst>
                        <a:defRPr/>
                      </a:pPr>
                      <a:r>
                        <a:rPr lang="en-US" sz="1000" u="sng" dirty="0" smtClean="0">
                          <a:solidFill>
                            <a:schemeClr val="tx1"/>
                          </a:solidFill>
                          <a:effectLst/>
                          <a:latin typeface="+mn-lt"/>
                          <a:ea typeface="Times New Roman"/>
                          <a:cs typeface="Arial"/>
                          <a:hlinkClick r:id=""/>
                        </a:rPr>
                        <a:t>mda1213#@uw.edu</a:t>
                      </a:r>
                      <a:r>
                        <a:rPr lang="en-US" sz="1000" u="sng" dirty="0" smtClean="0">
                          <a:solidFill>
                            <a:schemeClr val="tx1"/>
                          </a:solidFill>
                          <a:effectLst/>
                          <a:latin typeface="+mn-lt"/>
                          <a:ea typeface="Times New Roman"/>
                          <a:cs typeface="Arial"/>
                        </a:rPr>
                        <a:t> </a:t>
                      </a:r>
                    </a:p>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10</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533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Research Website Highlights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Carol Rhodes</a:t>
                      </a:r>
                      <a:r>
                        <a:rPr lang="en-US" sz="1000" b="1" baseline="0" dirty="0">
                          <a:solidFill>
                            <a:schemeClr val="tx1"/>
                          </a:solidFill>
                          <a:effectLst/>
                          <a:latin typeface="+mn-lt"/>
                          <a:ea typeface="Times New Roman"/>
                          <a:cs typeface="Arial"/>
                        </a:rPr>
                        <a:t> </a:t>
                      </a:r>
                      <a:endParaRPr lang="en-US" sz="1000" b="1" baseline="0" dirty="0" smtClean="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6"/>
                        </a:rPr>
                        <a:t>carhodes@uw.edu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5</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6858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Compliance Corner</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Andra Sawyer</a:t>
                      </a:r>
                      <a:endParaRPr lang="en-US" sz="1000" b="0" kern="1200" dirty="0" smtClean="0">
                        <a:solidFill>
                          <a:schemeClr val="tx1"/>
                        </a:solidFill>
                        <a:effectLst/>
                        <a:latin typeface="+mn-lt"/>
                        <a:ea typeface="+mn-ea"/>
                        <a:cs typeface="+mn-cs"/>
                      </a:endParaRPr>
                    </a:p>
                    <a:p>
                      <a:pPr marL="0" marR="0" algn="l">
                        <a:lnSpc>
                          <a:spcPct val="100000"/>
                        </a:lnSpc>
                        <a:spcBef>
                          <a:spcPts val="0"/>
                        </a:spcBef>
                        <a:spcAft>
                          <a:spcPts val="0"/>
                        </a:spcAft>
                      </a:pPr>
                      <a:r>
                        <a:rPr lang="en-US" sz="1000" b="0" kern="1200" dirty="0" smtClean="0">
                          <a:solidFill>
                            <a:schemeClr val="tx1"/>
                          </a:solidFill>
                          <a:effectLst/>
                          <a:latin typeface="+mn-lt"/>
                          <a:ea typeface="+mn-ea"/>
                          <a:cs typeface="+mn-cs"/>
                        </a:rPr>
                        <a:t>Post Award Financial Compliance</a:t>
                      </a:r>
                      <a:endParaRPr lang="en-US" sz="1000" b="1" kern="1200" dirty="0" smtClean="0">
                        <a:solidFill>
                          <a:schemeClr val="tx1"/>
                        </a:solidFill>
                        <a:effectLst/>
                        <a:latin typeface="+mn-lt"/>
                        <a:ea typeface="+mn-ea"/>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6"/>
                        </a:rPr>
                        <a:t>andra2@uw.edu</a:t>
                      </a:r>
                      <a:r>
                        <a:rPr lang="en-US" sz="1000" u="sng" dirty="0" smtClean="0">
                          <a:solidFill>
                            <a:schemeClr val="tx1"/>
                          </a:solidFill>
                          <a:effectLst/>
                          <a:latin typeface="+mn-lt"/>
                          <a:ea typeface="Times New Roman"/>
                          <a:cs typeface="Arial"/>
                        </a:rPr>
                        <a:t> </a:t>
                      </a:r>
                    </a:p>
                    <a:p>
                      <a:pPr marL="114300" marR="0" algn="l">
                        <a:lnSpc>
                          <a:spcPct val="100000"/>
                        </a:lnSpc>
                        <a:spcBef>
                          <a:spcPts val="0"/>
                        </a:spcBef>
                        <a:spcAft>
                          <a:spcPts val="0"/>
                        </a:spcAft>
                        <a:tabLst>
                          <a:tab pos="723900" algn="l"/>
                        </a:tabLst>
                      </a:pPr>
                      <a:endParaRPr lang="en-US" sz="800" u="sng" dirty="0" smtClean="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10008"/>
                  </a:ext>
                </a:extLst>
              </a:tr>
              <a:tr h="1007653">
                <a:tc gridSpan="6">
                  <a:txBody>
                    <a:bodyPr/>
                    <a:lstStyle/>
                    <a:p>
                      <a:pPr marL="346075" marR="0" lvl="8"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8B814F"/>
                          </a:solidFill>
                          <a:effectLst/>
                          <a:latin typeface="+mn-lt"/>
                          <a:ea typeface="Times New Roman"/>
                          <a:cs typeface="Times New Roman"/>
                        </a:rPr>
                        <a:t>JOIN US FOR OUR NEXT </a:t>
                      </a:r>
                      <a:r>
                        <a:rPr lang="en-US" sz="1100" b="1" kern="1200" dirty="0" smtClean="0">
                          <a:solidFill>
                            <a:srgbClr val="8B814F"/>
                          </a:solidFill>
                          <a:effectLst/>
                          <a:latin typeface="+mn-lt"/>
                          <a:ea typeface="Times New Roman"/>
                          <a:cs typeface="Times New Roman"/>
                        </a:rPr>
                        <a:t>MEETING:</a:t>
                      </a:r>
                      <a:r>
                        <a:rPr lang="en-US" sz="1100" b="1" kern="1200" baseline="0" dirty="0" smtClean="0">
                          <a:solidFill>
                            <a:srgbClr val="8B814F"/>
                          </a:solidFill>
                          <a:effectLst/>
                          <a:latin typeface="+mn-lt"/>
                          <a:ea typeface="Times New Roman"/>
                          <a:cs typeface="Times New Roman"/>
                        </a:rPr>
                        <a:t> </a:t>
                      </a:r>
                    </a:p>
                    <a:p>
                      <a:pPr marL="346075" marR="0" lvl="8"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B814F"/>
                          </a:solidFill>
                          <a:effectLst/>
                        </a:rPr>
                        <a:t>AUGUST </a:t>
                      </a:r>
                      <a:r>
                        <a:rPr lang="en-US" sz="1100" b="1" dirty="0">
                          <a:solidFill>
                            <a:srgbClr val="8B814F"/>
                          </a:solidFill>
                          <a:effectLst/>
                        </a:rPr>
                        <a:t>10, 2017</a:t>
                      </a:r>
                      <a:r>
                        <a:rPr lang="en-US" sz="1100" b="1" baseline="0" dirty="0">
                          <a:solidFill>
                            <a:srgbClr val="8B814F"/>
                          </a:solidFill>
                          <a:effectLst/>
                        </a:rPr>
                        <a:t> </a:t>
                      </a:r>
                      <a:r>
                        <a:rPr lang="en-US" sz="1100" b="1" dirty="0" smtClean="0">
                          <a:solidFill>
                            <a:srgbClr val="8B814F"/>
                          </a:solidFill>
                          <a:effectLst/>
                        </a:rPr>
                        <a:t>UW </a:t>
                      </a:r>
                      <a:r>
                        <a:rPr lang="en-US" sz="1100" b="1" dirty="0">
                          <a:solidFill>
                            <a:srgbClr val="8B814F"/>
                          </a:solidFill>
                          <a:effectLst/>
                        </a:rPr>
                        <a:t>TOWER AUDITORIUM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54877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Budget - Workday Change</a:t>
            </a:r>
          </a:p>
        </p:txBody>
      </p:sp>
      <p:sp>
        <p:nvSpPr>
          <p:cNvPr id="98" name="Shape 98"/>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Salary information displays in an easy-to-read table format with more detail and new Workday terminology and data</a:t>
            </a: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0" rtl="0">
              <a:lnSpc>
                <a:spcPct val="100000"/>
              </a:lnSpc>
              <a:spcBef>
                <a:spcPts val="0"/>
              </a:spcBef>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Object Codes are less granular and will display only one digit of the sub-object code (Example:              ‘07-06’ is now ‘07-00’, ‘08-02’ is now ‘08-00’)</a:t>
            </a:r>
          </a:p>
        </p:txBody>
      </p:sp>
      <p:pic>
        <p:nvPicPr>
          <p:cNvPr id="99" name="Shape 99" descr="Screenshot: Budget info"/>
          <p:cNvPicPr preferRelativeResize="0"/>
          <p:nvPr/>
        </p:nvPicPr>
        <p:blipFill>
          <a:blip r:embed="rId3">
            <a:alphaModFix/>
          </a:blip>
          <a:stretch>
            <a:fillRect/>
          </a:stretch>
        </p:blipFill>
        <p:spPr>
          <a:xfrm>
            <a:off x="1225625" y="2979575"/>
            <a:ext cx="6045499" cy="2342625"/>
          </a:xfrm>
          <a:prstGeom prst="rect">
            <a:avLst/>
          </a:prstGeom>
          <a:noFill/>
          <a:ln>
            <a:noFill/>
          </a:ln>
        </p:spPr>
      </p:pic>
    </p:spTree>
    <p:extLst>
      <p:ext uri="{BB962C8B-B14F-4D97-AF65-F5344CB8AC3E}">
        <p14:creationId xmlns:p14="http://schemas.microsoft.com/office/powerpoint/2010/main" val="3022101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Budget - Enhancement</a:t>
            </a:r>
          </a:p>
        </p:txBody>
      </p:sp>
      <p:sp>
        <p:nvSpPr>
          <p:cNvPr id="105" name="Shape 105"/>
          <p:cNvSpPr txBox="1">
            <a:spLocks noGrp="1"/>
          </p:cNvSpPr>
          <p:nvPr>
            <p:ph type="body" idx="4294967295"/>
          </p:nvPr>
        </p:nvSpPr>
        <p:spPr>
          <a:xfrm>
            <a:off x="659304" y="14319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Line items can be entered across all Budget periods on a single page</a:t>
            </a: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rtl="0">
              <a:lnSpc>
                <a:spcPct val="100000"/>
              </a:lnSpc>
              <a:spcBef>
                <a:spcPts val="0"/>
              </a:spcBef>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Salary and wages data from HEPPS displays an “H” icon. When editing any of these lines, you can select “Convert Salary” to replace the HEPPS data  with the person’s latest salary data from Workday.</a:t>
            </a:r>
          </a:p>
        </p:txBody>
      </p:sp>
      <p:pic>
        <p:nvPicPr>
          <p:cNvPr id="106" name="Shape 106" descr="Screenshot: Multi period for budget worksheet"/>
          <p:cNvPicPr preferRelativeResize="0"/>
          <p:nvPr/>
        </p:nvPicPr>
        <p:blipFill>
          <a:blip r:embed="rId3">
            <a:alphaModFix/>
          </a:blip>
          <a:stretch>
            <a:fillRect/>
          </a:stretch>
        </p:blipFill>
        <p:spPr>
          <a:xfrm>
            <a:off x="1240300" y="2297975"/>
            <a:ext cx="4681249" cy="2562974"/>
          </a:xfrm>
          <a:prstGeom prst="rect">
            <a:avLst/>
          </a:prstGeom>
          <a:noFill/>
          <a:ln>
            <a:noFill/>
          </a:ln>
        </p:spPr>
      </p:pic>
    </p:spTree>
    <p:extLst>
      <p:ext uri="{BB962C8B-B14F-4D97-AF65-F5344CB8AC3E}">
        <p14:creationId xmlns:p14="http://schemas.microsoft.com/office/powerpoint/2010/main" val="63431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Resources</a:t>
            </a:r>
          </a:p>
        </p:txBody>
      </p:sp>
      <p:sp>
        <p:nvSpPr>
          <p:cNvPr id="112" name="Shape 112"/>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US" sz="2400" u="sng" dirty="0">
                <a:solidFill>
                  <a:srgbClr val="0000FF"/>
                </a:solidFill>
                <a:latin typeface="Open Sans" panose="020B0606030504020204" pitchFamily="34" charset="0"/>
                <a:ea typeface="Open Sans" panose="020B0606030504020204" pitchFamily="34" charset="0"/>
                <a:cs typeface="Open Sans" panose="020B0606030504020204" pitchFamily="34" charset="0"/>
                <a:hlinkClick r:id="rId3"/>
              </a:rPr>
              <a:t>[Video] Workday &amp; SAGE: Changes to Person Chooser</a:t>
            </a:r>
          </a:p>
          <a:p>
            <a:pPr marL="457200" lvl="0" indent="-381000" rtl="0">
              <a:spcBef>
                <a:spcPts val="0"/>
              </a:spcBef>
              <a:buClr>
                <a:schemeClr val="dk1"/>
              </a:buClr>
              <a:buSzPct val="100000"/>
            </a:pPr>
            <a:r>
              <a:rPr lang="en-US" sz="2400" u="sng" dirty="0">
                <a:solidFill>
                  <a:srgbClr val="0000FF"/>
                </a:solidFill>
                <a:latin typeface="Open Sans" panose="020B0606030504020204" pitchFamily="34" charset="0"/>
                <a:ea typeface="Open Sans" panose="020B0606030504020204" pitchFamily="34" charset="0"/>
                <a:cs typeface="Open Sans" panose="020B0606030504020204" pitchFamily="34" charset="0"/>
                <a:hlinkClick r:id="rId4"/>
              </a:rPr>
              <a:t>[Video] Workday &amp; SAGE: Changes to the Approval Graph</a:t>
            </a:r>
          </a:p>
          <a:p>
            <a:pPr marL="457200" lvl="0" indent="-381000" rtl="0">
              <a:spcBef>
                <a:spcPts val="0"/>
              </a:spcBef>
              <a:buClr>
                <a:schemeClr val="dk1"/>
              </a:buClr>
              <a:buSzPct val="100000"/>
            </a:pPr>
            <a:r>
              <a:rPr lang="en-US" sz="2400" u="sng" dirty="0">
                <a:solidFill>
                  <a:srgbClr val="0000FF"/>
                </a:solidFill>
                <a:latin typeface="Open Sans" panose="020B0606030504020204" pitchFamily="34" charset="0"/>
                <a:ea typeface="Open Sans" panose="020B0606030504020204" pitchFamily="34" charset="0"/>
                <a:cs typeface="Open Sans" panose="020B0606030504020204" pitchFamily="34" charset="0"/>
                <a:hlinkClick r:id="rId5"/>
              </a:rPr>
              <a:t>[Job Aid] Workday &amp; SAGE: SAGE Budget</a:t>
            </a:r>
          </a:p>
          <a:p>
            <a:pPr marL="457200" lvl="0" indent="-381000" rtl="0">
              <a:spcBef>
                <a:spcPts val="0"/>
              </a:spcBef>
              <a:buClr>
                <a:schemeClr val="dk1"/>
              </a:buClr>
              <a:buSzPct val="100000"/>
            </a:pPr>
            <a:r>
              <a:rPr lang="en-US" sz="2400" u="sng" dirty="0">
                <a:solidFill>
                  <a:srgbClr val="0000FF"/>
                </a:solidFill>
                <a:latin typeface="Open Sans" panose="020B0606030504020204" pitchFamily="34" charset="0"/>
                <a:ea typeface="Open Sans" panose="020B0606030504020204" pitchFamily="34" charset="0"/>
                <a:cs typeface="Open Sans" panose="020B0606030504020204" pitchFamily="34" charset="0"/>
                <a:hlinkClick r:id="rId6"/>
              </a:rPr>
              <a:t>[Job Aid] Workday &amp; SAGE: Approval Graph Troubleshooting</a:t>
            </a:r>
          </a:p>
          <a:p>
            <a:pPr marL="0" marR="0" lvl="0" indent="0" algn="l" rtl="0">
              <a:lnSpc>
                <a:spcPct val="100000"/>
              </a:lnSpc>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Go to</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7"/>
              </a:rPr>
              <a:t> </a:t>
            </a:r>
            <a:r>
              <a:rPr lang="en-US" sz="2400" u="sng"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7"/>
              </a:rPr>
              <a:t>sage.washington.edu</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and select “videos” or “job aids” in the right-hand menu</a:t>
            </a:r>
          </a:p>
        </p:txBody>
      </p:sp>
    </p:spTree>
    <p:extLst>
      <p:ext uri="{BB962C8B-B14F-4D97-AF65-F5344CB8AC3E}">
        <p14:creationId xmlns:p14="http://schemas.microsoft.com/office/powerpoint/2010/main" val="141280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Training</a:t>
            </a:r>
          </a:p>
        </p:txBody>
      </p:sp>
      <p:sp>
        <p:nvSpPr>
          <p:cNvPr id="118" name="Shape 118"/>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Updates to SAGE Budget class</a:t>
            </a:r>
          </a:p>
          <a:p>
            <a:pPr marL="914400" marR="0" lvl="1" indent="-381000" algn="l" rtl="0">
              <a:lnSpc>
                <a:spcPct val="100000"/>
              </a:lnSpc>
              <a:spcBef>
                <a:spcPts val="0"/>
              </a:spcBef>
              <a:spcAft>
                <a:spcPts val="1000"/>
              </a:spcAft>
              <a:buClr>
                <a:schemeClr val="dk1"/>
              </a:buClr>
              <a:buSzPct val="10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Next class: </a:t>
            </a:r>
            <a:r>
              <a:rPr lang="en-US" sz="2400" u="sng"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rPr>
              <a:t>September 26</a:t>
            </a:r>
          </a:p>
        </p:txBody>
      </p:sp>
    </p:spTree>
    <p:extLst>
      <p:ext uri="{BB962C8B-B14F-4D97-AF65-F5344CB8AC3E}">
        <p14:creationId xmlns:p14="http://schemas.microsoft.com/office/powerpoint/2010/main" val="308515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Additional Resources</a:t>
            </a:r>
          </a:p>
        </p:txBody>
      </p:sp>
      <p:sp>
        <p:nvSpPr>
          <p:cNvPr id="124" name="Shape 124"/>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sz="2400" u="sng"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rPr>
              <a:t>SAGE system documentation</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updates</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SAGE Help Desk</a:t>
            </a:r>
          </a:p>
          <a:p>
            <a:pPr marL="914400" marR="0" lvl="1" indent="-381000" algn="l" rtl="0">
              <a:lnSpc>
                <a:spcPct val="100000"/>
              </a:lnSpc>
              <a:spcBef>
                <a:spcPts val="0"/>
              </a:spcBef>
              <a:spcAft>
                <a:spcPts val="1000"/>
              </a:spcAft>
              <a:buClr>
                <a:schemeClr val="dk1"/>
              </a:buClr>
              <a:buSzPct val="12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206.685.8335</a:t>
            </a:r>
          </a:p>
          <a:p>
            <a:pPr marL="914400" marR="0" lvl="1" indent="-381000" algn="l" rtl="0">
              <a:lnSpc>
                <a:spcPct val="100000"/>
              </a:lnSpc>
              <a:spcBef>
                <a:spcPts val="0"/>
              </a:spcBef>
              <a:spcAft>
                <a:spcPts val="1000"/>
              </a:spcAft>
              <a:buClr>
                <a:schemeClr val="dk1"/>
              </a:buClr>
              <a:buSzPct val="120000"/>
              <a:buFont typeface="Merriweather Sans"/>
            </a:pPr>
            <a:r>
              <a:rPr lang="en-US" sz="2400" u="sng"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oris@uw.edu</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73300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Thank You!</a:t>
            </a:r>
          </a:p>
        </p:txBody>
      </p:sp>
      <p:pic>
        <p:nvPicPr>
          <p:cNvPr id="130" name="Shape 130"/>
          <p:cNvPicPr preferRelativeResize="0"/>
          <p:nvPr/>
        </p:nvPicPr>
        <p:blipFill>
          <a:blip r:embed="rId3">
            <a:alphaModFix/>
          </a:blip>
          <a:stretch>
            <a:fillRect/>
          </a:stretch>
        </p:blipFill>
        <p:spPr>
          <a:xfrm>
            <a:off x="6721775" y="249192"/>
            <a:ext cx="2222900" cy="2328200"/>
          </a:xfrm>
          <a:prstGeom prst="rect">
            <a:avLst/>
          </a:prstGeom>
          <a:noFill/>
          <a:ln>
            <a:noFill/>
          </a:ln>
        </p:spPr>
      </p:pic>
      <p:sp>
        <p:nvSpPr>
          <p:cNvPr id="131" name="Shape 131"/>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ORIS HR/P project team</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ORIS Communications and Training team</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UW Workday team</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HRP-I team</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Campus partners including OSP, GCA, MAA, </a:t>
            </a:r>
            <a:r>
              <a:rPr lang="en-US" sz="2400" dirty="0" err="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SoM</a:t>
            </a:r>
            <a:endPar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Campus members:</a:t>
            </a:r>
          </a:p>
          <a:p>
            <a:pPr marL="914400" lvl="1" indent="-228600" rtl="0">
              <a:spcBef>
                <a:spcPts val="0"/>
              </a:spcBef>
              <a:spcAft>
                <a:spcPts val="1000"/>
              </a:spcAft>
              <a:buClr>
                <a:schemeClr val="dk1"/>
              </a:buClr>
            </a:pPr>
            <a:r>
              <a:rPr lang="en-US" sz="2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Focus group participants</a:t>
            </a:r>
          </a:p>
          <a:p>
            <a:pPr marL="914400" lvl="1" indent="-228600" rtl="0">
              <a:spcBef>
                <a:spcPts val="0"/>
              </a:spcBef>
              <a:spcAft>
                <a:spcPts val="1000"/>
              </a:spcAft>
              <a:buClr>
                <a:schemeClr val="dk1"/>
              </a:buClr>
            </a:pPr>
            <a:r>
              <a:rPr lang="en-US" sz="2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RAPIT</a:t>
            </a:r>
          </a:p>
          <a:p>
            <a:pPr marL="914400" lvl="1" indent="-228600" rtl="0">
              <a:spcBef>
                <a:spcPts val="0"/>
              </a:spcBef>
              <a:spcAft>
                <a:spcPts val="1000"/>
              </a:spcAft>
              <a:buClr>
                <a:schemeClr val="dk1"/>
              </a:buClr>
            </a:pPr>
            <a:r>
              <a:rPr lang="en-US" sz="20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User session participants</a:t>
            </a:r>
          </a:p>
          <a:p>
            <a:pPr marL="1371600" lvl="2" indent="-342900" rtl="0">
              <a:spcBef>
                <a:spcPts val="0"/>
              </a:spcBef>
              <a:spcAft>
                <a:spcPts val="1000"/>
              </a:spcAft>
              <a:buClr>
                <a:schemeClr val="dk1"/>
              </a:buClr>
              <a:buSzPct val="100000"/>
              <a:buFont typeface="Merriweather Sans"/>
            </a:pPr>
            <a:r>
              <a:rPr lang="en-US" sz="18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SAGE Budget</a:t>
            </a:r>
          </a:p>
          <a:p>
            <a:pPr marL="1371600" lvl="2" indent="-342900" rtl="0">
              <a:spcBef>
                <a:spcPts val="0"/>
              </a:spcBef>
              <a:spcAft>
                <a:spcPts val="1000"/>
              </a:spcAft>
              <a:buClr>
                <a:schemeClr val="dk1"/>
              </a:buClr>
              <a:buSzPct val="100000"/>
              <a:buFont typeface="Merriweather Sans"/>
            </a:pPr>
            <a:r>
              <a:rPr lang="en-US" sz="18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Approvals</a:t>
            </a:r>
          </a:p>
        </p:txBody>
      </p:sp>
    </p:spTree>
    <p:extLst>
      <p:ext uri="{BB962C8B-B14F-4D97-AF65-F5344CB8AC3E}">
        <p14:creationId xmlns:p14="http://schemas.microsoft.com/office/powerpoint/2010/main" val="414710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884207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640263"/>
            <a:ext cx="7766172"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HRP Modernization: </a:t>
            </a:r>
          </a:p>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GIM Updates</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July </a:t>
            </a:r>
            <a:r>
              <a:rPr lang="en-US" sz="1600" b="0" i="0" u="none" strike="noStrike" cap="none" dirty="0">
                <a:solidFill>
                  <a:schemeClr val="lt2"/>
                </a:solidFill>
                <a:latin typeface="Open Sans"/>
                <a:ea typeface="Open Sans"/>
                <a:cs typeface="Open Sans"/>
                <a:sym typeface="Open Sans"/>
              </a:rPr>
              <a:t>2017</a:t>
            </a:r>
          </a:p>
          <a:p>
            <a:pPr lvl="0">
              <a:spcBef>
                <a:spcPts val="320"/>
              </a:spcBef>
              <a:buClr>
                <a:schemeClr val="lt2"/>
              </a:buClr>
              <a:buSzPct val="25000"/>
            </a:pPr>
            <a:r>
              <a:rPr lang="en-US" sz="1600" b="0" i="0" u="none" strike="noStrike" cap="none" dirty="0" smtClean="0">
                <a:solidFill>
                  <a:schemeClr val="lt2"/>
                </a:solidFill>
                <a:latin typeface="Open Sans"/>
                <a:ea typeface="Open Sans"/>
                <a:cs typeface="Open Sans"/>
                <a:sym typeface="Open Sans"/>
              </a:rPr>
              <a:t>Carol Rhodes – Office of Sponsored Programs</a:t>
            </a:r>
            <a:endParaRPr lang="en-US" sz="16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Mike Anthony – Management Accounting &amp; Analysis </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1876493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640263"/>
            <a:ext cx="7766172"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Research Website Highlights</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July </a:t>
            </a:r>
            <a:r>
              <a:rPr lang="en-US" sz="1600" b="0" i="0" u="none" strike="noStrike" cap="none" dirty="0">
                <a:solidFill>
                  <a:schemeClr val="lt2"/>
                </a:solidFill>
                <a:latin typeface="Open Sans"/>
                <a:ea typeface="Open Sans"/>
                <a:cs typeface="Open Sans"/>
                <a:sym typeface="Open Sans"/>
              </a:rPr>
              <a:t>2017</a:t>
            </a:r>
          </a:p>
          <a:p>
            <a:pPr lvl="0">
              <a:spcBef>
                <a:spcPts val="320"/>
              </a:spcBef>
              <a:buClr>
                <a:schemeClr val="lt2"/>
              </a:buClr>
              <a:buSzPct val="25000"/>
            </a:pPr>
            <a:r>
              <a:rPr lang="en-US" sz="1600" b="0" i="0" u="none" strike="noStrike" cap="none" dirty="0" smtClean="0">
                <a:solidFill>
                  <a:schemeClr val="lt2"/>
                </a:solidFill>
                <a:latin typeface="Open Sans"/>
                <a:ea typeface="Open Sans"/>
                <a:cs typeface="Open Sans"/>
                <a:sym typeface="Open Sans"/>
              </a:rPr>
              <a:t>Carol Rhodes</a:t>
            </a:r>
          </a:p>
          <a:p>
            <a:pPr lvl="0">
              <a:spcBef>
                <a:spcPts val="320"/>
              </a:spcBef>
              <a:buClr>
                <a:schemeClr val="lt2"/>
              </a:buClr>
              <a:buSzPct val="25000"/>
            </a:pPr>
            <a:r>
              <a:rPr lang="en-US" sz="1600" b="0" i="0" u="none" strike="noStrike" cap="none" dirty="0" smtClean="0">
                <a:solidFill>
                  <a:schemeClr val="lt2"/>
                </a:solidFill>
                <a:latin typeface="Open Sans"/>
                <a:ea typeface="Open Sans"/>
                <a:cs typeface="Open Sans"/>
                <a:sym typeface="Open Sans"/>
              </a:rPr>
              <a:t>Office of Sponsored Programs</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382213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Research Website Highlights from </a:t>
            </a:r>
            <a:r>
              <a:rPr lang="en-US" dirty="0" smtClean="0"/>
              <a:t>OSP</a:t>
            </a:r>
            <a:endParaRPr lang="en-US" dirty="0"/>
          </a:p>
        </p:txBody>
      </p:sp>
      <p:sp>
        <p:nvSpPr>
          <p:cNvPr id="3" name="Text Placeholder 2"/>
          <p:cNvSpPr>
            <a:spLocks noGrp="1"/>
          </p:cNvSpPr>
          <p:nvPr>
            <p:ph type="body" sz="quarter" idx="11"/>
          </p:nvPr>
        </p:nvSpPr>
        <p:spPr/>
        <p:txBody>
          <a:bodyPr/>
          <a:lstStyle/>
          <a:p>
            <a:pPr marL="0" indent="0">
              <a:buNone/>
            </a:pPr>
            <a:endParaRPr lang="en-US" b="0" dirty="0"/>
          </a:p>
          <a:p>
            <a:pPr marL="0" indent="0">
              <a:buNone/>
            </a:pPr>
            <a:r>
              <a:rPr lang="en-US" b="0" dirty="0" smtClean="0"/>
              <a:t>Updated at least quarterly this quick reference will help you see what’s changing on the research website. </a:t>
            </a:r>
          </a:p>
          <a:p>
            <a:pPr marL="0" indent="0">
              <a:buNone/>
            </a:pPr>
            <a:endParaRPr lang="en-US" b="0" dirty="0" smtClean="0"/>
          </a:p>
          <a:p>
            <a:pPr marL="0" indent="0">
              <a:buNone/>
            </a:pPr>
            <a:r>
              <a:rPr lang="en-US" b="0" dirty="0" smtClean="0">
                <a:hlinkClick r:id="rId2"/>
              </a:rPr>
              <a:t>https</a:t>
            </a:r>
            <a:r>
              <a:rPr lang="en-US" b="0" dirty="0">
                <a:hlinkClick r:id="rId2"/>
              </a:rPr>
              <a:t>://www.washington.edu/research/announcements/web-highlights-osp/</a:t>
            </a:r>
            <a:endParaRPr lang="en-US" b="0" dirty="0" smtClean="0"/>
          </a:p>
        </p:txBody>
      </p:sp>
    </p:spTree>
    <p:extLst>
      <p:ext uri="{BB962C8B-B14F-4D97-AF65-F5344CB8AC3E}">
        <p14:creationId xmlns:p14="http://schemas.microsoft.com/office/powerpoint/2010/main" val="159924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759670"/>
            <a:ext cx="7461371"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WA State Records Law:</a:t>
            </a:r>
          </a:p>
          <a:p>
            <a:pPr marL="0" marR="0" lvl="0" indent="0" algn="l" rtl="0">
              <a:lnSpc>
                <a:spcPct val="90000"/>
              </a:lnSpc>
              <a:spcBef>
                <a:spcPts val="0"/>
              </a:spcBef>
              <a:buClr>
                <a:schemeClr val="accent3"/>
              </a:buClr>
              <a:buSzPct val="25000"/>
              <a:buFont typeface="Arial"/>
              <a:buNone/>
            </a:pPr>
            <a:r>
              <a:rPr lang="en-US" sz="4250" dirty="0" smtClean="0">
                <a:solidFill>
                  <a:schemeClr val="bg1"/>
                </a:solidFill>
                <a:latin typeface="Open Sans"/>
                <a:ea typeface="Open Sans"/>
                <a:cs typeface="Open Sans"/>
                <a:sym typeface="Open Sans"/>
              </a:rPr>
              <a:t>How it Applies to Research Records</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July </a:t>
            </a:r>
            <a:r>
              <a:rPr lang="en-US" sz="1600" b="0" i="0" u="none" strike="noStrike" cap="none" dirty="0">
                <a:solidFill>
                  <a:schemeClr val="lt2"/>
                </a:solidFill>
                <a:latin typeface="Open Sans"/>
                <a:ea typeface="Open Sans"/>
                <a:cs typeface="Open Sans"/>
                <a:sym typeface="Open Sans"/>
              </a:rPr>
              <a:t>2017</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Eliza Saunders</a:t>
            </a:r>
            <a:endParaRPr lang="en-US" sz="16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Office of </a:t>
            </a:r>
            <a:r>
              <a:rPr lang="en-US" sz="1600" b="0" i="0" u="none" strike="noStrike" cap="none" dirty="0" smtClean="0">
                <a:solidFill>
                  <a:schemeClr val="lt2"/>
                </a:solidFill>
                <a:latin typeface="Open Sans"/>
                <a:ea typeface="Open Sans"/>
                <a:cs typeface="Open Sans"/>
                <a:sym typeface="Open Sans"/>
              </a:rPr>
              <a:t>Public Records and Open Meetings</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3259049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640263"/>
            <a:ext cx="7766172"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Compliance Corner</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July </a:t>
            </a:r>
            <a:r>
              <a:rPr lang="en-US" sz="1600" b="0" i="0" u="none" strike="noStrike" cap="none" dirty="0">
                <a:solidFill>
                  <a:schemeClr val="lt2"/>
                </a:solidFill>
                <a:latin typeface="Open Sans"/>
                <a:ea typeface="Open Sans"/>
                <a:cs typeface="Open Sans"/>
                <a:sym typeface="Open Sans"/>
              </a:rPr>
              <a:t>2017</a:t>
            </a:r>
          </a:p>
          <a:p>
            <a:pPr lvl="0">
              <a:spcBef>
                <a:spcPts val="320"/>
              </a:spcBef>
              <a:buClr>
                <a:schemeClr val="lt2"/>
              </a:buClr>
              <a:buSzPct val="25000"/>
            </a:pPr>
            <a:r>
              <a:rPr lang="en-US" sz="1600" b="0" i="0" u="none" strike="noStrike" cap="none" dirty="0" err="1" smtClean="0">
                <a:solidFill>
                  <a:schemeClr val="lt2"/>
                </a:solidFill>
                <a:latin typeface="Open Sans"/>
                <a:ea typeface="Open Sans"/>
                <a:cs typeface="Open Sans"/>
                <a:sym typeface="Open Sans"/>
              </a:rPr>
              <a:t>Andra</a:t>
            </a:r>
            <a:r>
              <a:rPr lang="en-US" sz="1600" b="0" i="0" u="none" strike="noStrike" cap="none" dirty="0" smtClean="0">
                <a:solidFill>
                  <a:schemeClr val="lt2"/>
                </a:solidFill>
                <a:latin typeface="Open Sans"/>
                <a:ea typeface="Open Sans"/>
                <a:cs typeface="Open Sans"/>
                <a:sym typeface="Open Sans"/>
              </a:rPr>
              <a:t> Sawyer</a:t>
            </a:r>
          </a:p>
          <a:p>
            <a:pPr lvl="0">
              <a:spcBef>
                <a:spcPts val="320"/>
              </a:spcBef>
              <a:buClr>
                <a:schemeClr val="lt2"/>
              </a:buClr>
              <a:buSzPct val="25000"/>
            </a:pPr>
            <a:r>
              <a:rPr lang="en-US" sz="1600" dirty="0" smtClean="0">
                <a:solidFill>
                  <a:schemeClr val="lt2"/>
                </a:solidFill>
                <a:latin typeface="Open Sans"/>
                <a:ea typeface="Open Sans"/>
                <a:cs typeface="Open Sans"/>
                <a:sym typeface="Open Sans"/>
              </a:rPr>
              <a:t>Post Award Financial Compliance</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271879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Publication Costs &amp; Close Out</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b="0" dirty="0" smtClean="0"/>
              <a:t>Federal Regulation (CFR 200.461) states that “page charges for professional journal publications” can be incurred after the end date of the award but before “closeout.”</a:t>
            </a:r>
          </a:p>
          <a:p>
            <a:pPr>
              <a:buFont typeface="Arial" panose="020B0604020202020204" pitchFamily="34" charset="0"/>
              <a:buChar char="•"/>
            </a:pPr>
            <a:r>
              <a:rPr lang="en-US" b="0" dirty="0"/>
              <a:t>This means that any </a:t>
            </a:r>
            <a:r>
              <a:rPr lang="en-US" b="0" dirty="0" smtClean="0"/>
              <a:t>“page charges” have to </a:t>
            </a:r>
            <a:r>
              <a:rPr lang="en-US" b="0" dirty="0"/>
              <a:t>be posted by the Final Action (FAD).</a:t>
            </a:r>
          </a:p>
          <a:p>
            <a:pPr>
              <a:buFont typeface="Arial" panose="020B0604020202020204" pitchFamily="34" charset="0"/>
              <a:buChar char="•"/>
            </a:pPr>
            <a:r>
              <a:rPr lang="en-US" b="0" dirty="0" smtClean="0"/>
              <a:t>This does </a:t>
            </a:r>
            <a:r>
              <a:rPr lang="en-US" b="0" u="sng" dirty="0" smtClean="0"/>
              <a:t>not</a:t>
            </a:r>
            <a:r>
              <a:rPr lang="en-US" b="0" dirty="0" smtClean="0"/>
              <a:t> mean that any cost related to the final report or its publishing can be incurred after the FAD. </a:t>
            </a:r>
          </a:p>
        </p:txBody>
      </p:sp>
    </p:spTree>
    <p:extLst>
      <p:ext uri="{BB962C8B-B14F-4D97-AF65-F5344CB8AC3E}">
        <p14:creationId xmlns:p14="http://schemas.microsoft.com/office/powerpoint/2010/main" val="171634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Publication </a:t>
            </a:r>
            <a:r>
              <a:rPr lang="en-US" dirty="0">
                <a:latin typeface="Arial" panose="020B0604020202020204" pitchFamily="34" charset="0"/>
                <a:cs typeface="Arial" panose="020B0604020202020204" pitchFamily="34" charset="0"/>
              </a:rPr>
              <a:t>Costs &amp; Close </a:t>
            </a:r>
            <a:r>
              <a:rPr lang="en-US" dirty="0" smtClean="0">
                <a:latin typeface="Arial" panose="020B0604020202020204" pitchFamily="34" charset="0"/>
                <a:cs typeface="Arial" panose="020B0604020202020204" pitchFamily="34" charset="0"/>
              </a:rPr>
              <a:t>Out</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b="0" dirty="0" smtClean="0"/>
              <a:t>Request a No Cost Extension (NCE) if:</a:t>
            </a:r>
          </a:p>
          <a:p>
            <a:pPr lvl="1">
              <a:buFont typeface="Arial" panose="020B0604020202020204" pitchFamily="34" charset="0"/>
              <a:buChar char="•"/>
            </a:pPr>
            <a:r>
              <a:rPr lang="en-US" b="0" dirty="0" smtClean="0"/>
              <a:t>it is anticipated that any expenses, including report finalization, will be incurred after the Award end date; and</a:t>
            </a:r>
          </a:p>
          <a:p>
            <a:pPr lvl="1">
              <a:buFont typeface="Arial" panose="020B0604020202020204" pitchFamily="34" charset="0"/>
              <a:buChar char="•"/>
            </a:pPr>
            <a:r>
              <a:rPr lang="en-US" b="0" dirty="0" smtClean="0"/>
              <a:t>there are sufficient funds remaining in the Award to cover the anticipated expenditures.</a:t>
            </a:r>
          </a:p>
          <a:p>
            <a:pPr lvl="1">
              <a:buFont typeface="Arial" panose="020B0604020202020204" pitchFamily="34" charset="0"/>
              <a:buChar char="•"/>
            </a:pPr>
            <a:endParaRPr lang="en-US" b="0" dirty="0"/>
          </a:p>
          <a:p>
            <a:pPr marL="342900" lvl="1" indent="-342900">
              <a:buFont typeface="Arial" panose="020B0604020202020204" pitchFamily="34" charset="0"/>
              <a:buChar char="•"/>
            </a:pPr>
            <a:r>
              <a:rPr lang="en-US" sz="2400" b="0" dirty="0" smtClean="0"/>
              <a:t>For </a:t>
            </a:r>
            <a:r>
              <a:rPr lang="en-US" sz="2400" b="0" dirty="0"/>
              <a:t>more </a:t>
            </a:r>
            <a:r>
              <a:rPr lang="en-US" sz="2400" b="0" dirty="0" smtClean="0"/>
              <a:t>information – PAFC FAQ:</a:t>
            </a:r>
          </a:p>
          <a:p>
            <a:pPr marL="0" lvl="1" indent="0">
              <a:buNone/>
            </a:pPr>
            <a:r>
              <a:rPr lang="en-US" sz="2400" b="0" dirty="0">
                <a:hlinkClick r:id="rId2"/>
              </a:rPr>
              <a:t>https://finance.uw.edu/pafc/faq?term_node_tid_depth=Publication%20Costs</a:t>
            </a:r>
            <a:endParaRPr lang="en-US" sz="2400" b="0" dirty="0"/>
          </a:p>
        </p:txBody>
      </p:sp>
    </p:spTree>
    <p:extLst>
      <p:ext uri="{BB962C8B-B14F-4D97-AF65-F5344CB8AC3E}">
        <p14:creationId xmlns:p14="http://schemas.microsoft.com/office/powerpoint/2010/main" val="378028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Revised GIM 2 – Signature Delegation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normAutofit lnSpcReduction="10000"/>
          </a:bodyPr>
          <a:lstStyle/>
          <a:p>
            <a:pPr marL="0" indent="0">
              <a:buNone/>
            </a:pPr>
            <a:r>
              <a:rPr lang="en-US" b="0" dirty="0" smtClean="0"/>
              <a:t>GIM 2 is being revised to clarify the following:</a:t>
            </a:r>
          </a:p>
          <a:p>
            <a:pPr>
              <a:buFont typeface="Arial" panose="020B0604020202020204" pitchFamily="34" charset="0"/>
              <a:buChar char="•"/>
            </a:pPr>
            <a:r>
              <a:rPr lang="en-US" b="0" dirty="0" smtClean="0"/>
              <a:t>PI must be involved in the transaction.</a:t>
            </a:r>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PI’s may delegate this authority but:</a:t>
            </a:r>
          </a:p>
          <a:p>
            <a:pPr lvl="1">
              <a:buFont typeface="Arial" panose="020B0604020202020204" pitchFamily="34" charset="0"/>
              <a:buChar char="•"/>
            </a:pPr>
            <a:r>
              <a:rPr lang="en-US" b="0" dirty="0" smtClean="0"/>
              <a:t>designee must have direct knowledge of the award and how the expense benefits the award; and</a:t>
            </a:r>
          </a:p>
          <a:p>
            <a:pPr lvl="1">
              <a:buFont typeface="Arial" panose="020B0604020202020204" pitchFamily="34" charset="0"/>
              <a:buChar char="•"/>
            </a:pPr>
            <a:r>
              <a:rPr lang="en-US" b="0" dirty="0" smtClean="0"/>
              <a:t>the delegation must be written.</a:t>
            </a:r>
          </a:p>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Written delegation is not required for “Senior/Key personnel” (as </a:t>
            </a:r>
            <a:r>
              <a:rPr lang="en-US" b="0" dirty="0"/>
              <a:t>defined in GIM </a:t>
            </a:r>
            <a:r>
              <a:rPr lang="en-US" b="0" dirty="0" smtClean="0"/>
              <a:t>10).</a:t>
            </a:r>
            <a:endParaRPr lang="en-US" b="0" dirty="0"/>
          </a:p>
          <a:p>
            <a:pP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72478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Revised GIM 2 – Signature Delegation</a:t>
            </a:r>
          </a:p>
          <a:p>
            <a:endParaRPr lang="en-US" dirty="0"/>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b="0" dirty="0" smtClean="0"/>
              <a:t>Specific costs itemized in the proposal and funded by the sponsor do not require additional approval (by the PI, Senior/Key/designated personnel) during the procurement process.</a:t>
            </a:r>
          </a:p>
          <a:p>
            <a:pPr>
              <a:buFont typeface="Arial" panose="020B0604020202020204" pitchFamily="34" charset="0"/>
              <a:buChar char="•"/>
            </a:pPr>
            <a:endParaRPr lang="en-US" b="0" dirty="0"/>
          </a:p>
          <a:p>
            <a:pPr>
              <a:buFont typeface="Arial" panose="020B0604020202020204" pitchFamily="34" charset="0"/>
              <a:buChar char="•"/>
            </a:pPr>
            <a:r>
              <a:rPr lang="en-US" b="0" dirty="0" smtClean="0"/>
              <a:t>Subaward invoices must be approved (per GIM 8).</a:t>
            </a:r>
          </a:p>
          <a:p>
            <a:pPr marL="0" indent="0">
              <a:buNone/>
            </a:pPr>
            <a:endParaRPr lang="en-US" dirty="0"/>
          </a:p>
        </p:txBody>
      </p:sp>
    </p:spTree>
    <p:extLst>
      <p:ext uri="{BB962C8B-B14F-4D97-AF65-F5344CB8AC3E}">
        <p14:creationId xmlns:p14="http://schemas.microsoft.com/office/powerpoint/2010/main" val="45670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GIM 10  - Senior/Key Personnel</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pPr marL="0" indent="0">
              <a:buNone/>
            </a:pPr>
            <a:r>
              <a:rPr lang="en-US" b="0" dirty="0"/>
              <a:t>“</a:t>
            </a:r>
            <a:r>
              <a:rPr lang="en-US" dirty="0"/>
              <a:t>Senior/Key Personnel</a:t>
            </a:r>
            <a:r>
              <a:rPr lang="en-US" b="0" dirty="0"/>
              <a:t>” means the Principal Investigator and any other person identified as senior or key personnel by the University in a grant application, award, or contract or in any progress report, or any other report submitted to the PHS or other funding source.</a:t>
            </a:r>
            <a:endParaRPr lang="en-US" dirty="0"/>
          </a:p>
          <a:p>
            <a:endParaRPr lang="en-US" dirty="0"/>
          </a:p>
        </p:txBody>
      </p:sp>
    </p:spTree>
    <p:extLst>
      <p:ext uri="{BB962C8B-B14F-4D97-AF65-F5344CB8AC3E}">
        <p14:creationId xmlns:p14="http://schemas.microsoft.com/office/powerpoint/2010/main" val="307432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GIM 2 Clarification – Responsibility for Aged Receivables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pPr marL="0" indent="0">
              <a:buNone/>
            </a:pPr>
            <a:r>
              <a:rPr lang="en-US" dirty="0" smtClean="0"/>
              <a:t>GCA </a:t>
            </a:r>
          </a:p>
          <a:p>
            <a:pPr>
              <a:buFont typeface="Arial" panose="020B0604020202020204" pitchFamily="34" charset="0"/>
              <a:buChar char="•"/>
            </a:pPr>
            <a:r>
              <a:rPr lang="en-US" b="0" dirty="0"/>
              <a:t>F</a:t>
            </a:r>
            <a:r>
              <a:rPr lang="en-US" b="0" dirty="0" smtClean="0"/>
              <a:t>acilitates collection procedures</a:t>
            </a:r>
          </a:p>
          <a:p>
            <a:pPr>
              <a:buFont typeface="Arial" panose="020B0604020202020204" pitchFamily="34" charset="0"/>
              <a:buChar char="•"/>
            </a:pPr>
            <a:r>
              <a:rPr lang="en-US" b="0" dirty="0" smtClean="0"/>
              <a:t>Notifies departments of past due invoices</a:t>
            </a:r>
          </a:p>
          <a:p>
            <a:endParaRPr lang="en-US" b="0" dirty="0"/>
          </a:p>
          <a:p>
            <a:pPr marL="0" indent="0">
              <a:buNone/>
            </a:pPr>
            <a:r>
              <a:rPr lang="en-US" dirty="0" smtClean="0"/>
              <a:t>Department</a:t>
            </a:r>
          </a:p>
          <a:p>
            <a:pPr>
              <a:buFont typeface="Arial" panose="020B0604020202020204" pitchFamily="34" charset="0"/>
              <a:buChar char="•"/>
            </a:pPr>
            <a:r>
              <a:rPr lang="en-US" b="0" dirty="0" smtClean="0"/>
              <a:t>Accountable for all deficits, including non-payment by the sponsor</a:t>
            </a:r>
            <a:endParaRPr lang="en-US" b="0" dirty="0"/>
          </a:p>
        </p:txBody>
      </p:sp>
    </p:spTree>
    <p:extLst>
      <p:ext uri="{BB962C8B-B14F-4D97-AF65-F5344CB8AC3E}">
        <p14:creationId xmlns:p14="http://schemas.microsoft.com/office/powerpoint/2010/main" val="269530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udents in the Quad. Photo by Dennis Wise."/>
          <p:cNvPicPr>
            <a:picLocks noChangeAspect="1" noChangeArrowheads="1"/>
          </p:cNvPicPr>
          <p:nvPr/>
        </p:nvPicPr>
        <p:blipFill rotWithShape="1">
          <a:blip r:embed="rId4">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r>
              <a:rPr lang="en-US" sz="2000" b="1" dirty="0" smtClean="0">
                <a:solidFill>
                  <a:prstClr val="white"/>
                </a:solidFill>
                <a:latin typeface="Encode Sans Normal" panose="02000000000000000000" pitchFamily="2" charset="0"/>
              </a:rPr>
              <a:t>UPCOMING COURSES IN </a:t>
            </a:r>
          </a:p>
          <a:p>
            <a:r>
              <a:rPr lang="en-US" sz="2000" b="1" dirty="0" smtClean="0">
                <a:solidFill>
                  <a:prstClr val="white"/>
                </a:solidFill>
                <a:latin typeface="Encode Sans Normal" panose="02000000000000000000" pitchFamily="2" charset="0"/>
              </a:rPr>
              <a:t>RESEARCH ADMINISTRATION</a:t>
            </a:r>
            <a:endParaRPr lang="en-US" sz="2000" b="1" dirty="0">
              <a:solidFill>
                <a:prstClr val="white"/>
              </a:solidFill>
              <a:latin typeface="Encode Sans Normal" panose="02000000000000000000"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endParaRPr lang="en-US" sz="1400" dirty="0" smtClean="0">
                <a:solidFill>
                  <a:srgbClr val="8064A2">
                    <a:lumMod val="75000"/>
                  </a:srgbClr>
                </a:solidFill>
              </a:endParaRPr>
            </a:p>
          </p:txBody>
        </p:sp>
      </p:grpSp>
      <p:sp>
        <p:nvSpPr>
          <p:cNvPr id="3" name="TextBox 2"/>
          <p:cNvSpPr txBox="1"/>
          <p:nvPr/>
        </p:nvSpPr>
        <p:spPr>
          <a:xfrm>
            <a:off x="838200" y="4800600"/>
            <a:ext cx="3886200" cy="954107"/>
          </a:xfrm>
          <a:prstGeom prst="rect">
            <a:avLst/>
          </a:prstGeom>
          <a:noFill/>
        </p:spPr>
        <p:txBody>
          <a:bodyPr wrap="square" lIns="0" rtlCol="0">
            <a:spAutoFit/>
          </a:bodyPr>
          <a:lstStyle/>
          <a:p>
            <a:r>
              <a:rPr lang="en-US" sz="1400" b="1" dirty="0">
                <a:solidFill>
                  <a:prstClr val="white">
                    <a:lumMod val="50000"/>
                  </a:prstClr>
                </a:solidFill>
              </a:rPr>
              <a:t>F</a:t>
            </a:r>
            <a:r>
              <a:rPr lang="en-US" sz="1400" b="1" dirty="0" smtClean="0">
                <a:solidFill>
                  <a:prstClr val="white">
                    <a:lumMod val="50000"/>
                  </a:prstClr>
                </a:solidFill>
              </a:rPr>
              <a:t>ull </a:t>
            </a:r>
            <a:r>
              <a:rPr lang="en-US" sz="1400" b="1" dirty="0">
                <a:solidFill>
                  <a:prstClr val="white">
                    <a:lumMod val="50000"/>
                  </a:prstClr>
                </a:solidFill>
              </a:rPr>
              <a:t>list of courses and </a:t>
            </a:r>
            <a:r>
              <a:rPr lang="en-US" sz="1400" b="1" dirty="0" smtClean="0">
                <a:solidFill>
                  <a:prstClr val="white">
                    <a:lumMod val="50000"/>
                  </a:prstClr>
                </a:solidFill>
              </a:rPr>
              <a:t>registration: </a:t>
            </a:r>
            <a:r>
              <a:rPr lang="en-US" sz="1400" b="1" dirty="0">
                <a:solidFill>
                  <a:prstClr val="black">
                    <a:lumMod val="65000"/>
                    <a:lumOff val="35000"/>
                  </a:prstClr>
                </a:solidFill>
                <a:hlinkClick r:id="rId6"/>
              </a:rPr>
              <a:t>https://</a:t>
            </a:r>
            <a:r>
              <a:rPr lang="en-US" sz="1400" b="1" dirty="0">
                <a:solidFill>
                  <a:prstClr val="black">
                    <a:lumMod val="50000"/>
                    <a:lumOff val="50000"/>
                  </a:prstClr>
                </a:solidFill>
                <a:hlinkClick r:id="rId6"/>
              </a:rPr>
              <a:t>uwresearch.gosignmeup.com/public/course/browse</a:t>
            </a:r>
            <a:r>
              <a:rPr lang="en-US" sz="1400" b="1" dirty="0">
                <a:solidFill>
                  <a:prstClr val="black">
                    <a:lumMod val="65000"/>
                    <a:lumOff val="35000"/>
                  </a:prstClr>
                </a:solidFill>
              </a:rPr>
              <a:t> </a:t>
            </a:r>
          </a:p>
          <a:p>
            <a:endParaRPr lang="en-US" sz="1400" dirty="0">
              <a:solidFill>
                <a:prstClr val="black"/>
              </a:solidFill>
            </a:endParaRPr>
          </a:p>
        </p:txBody>
      </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endParaRPr lang="en-US" sz="1400" dirty="0" smtClean="0">
                <a:solidFill>
                  <a:srgbClr val="8064A2">
                    <a:lumMod val="75000"/>
                  </a:srgbClr>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1429134725"/>
              </p:ext>
            </p:extLst>
          </p:nvPr>
        </p:nvGraphicFramePr>
        <p:xfrm>
          <a:off x="692590" y="990600"/>
          <a:ext cx="7988000" cy="3990741"/>
        </p:xfrm>
        <a:graphic>
          <a:graphicData uri="http://schemas.openxmlformats.org/drawingml/2006/table">
            <a:tbl>
              <a:tblPr>
                <a:tableStyleId>{5C22544A-7EE6-4342-B048-85BDC9FD1C3A}</a:tableStyleId>
              </a:tblPr>
              <a:tblGrid>
                <a:gridCol w="450060"/>
                <a:gridCol w="939083"/>
                <a:gridCol w="1195209"/>
                <a:gridCol w="5403648"/>
              </a:tblGrid>
              <a:tr h="277036">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175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Export Compliance at the UW</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Grant and Contract Certification (GCCR)</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3141">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16</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Faculty Effort Certification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30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Electronic Faculty Effort Certification (</a:t>
                      </a:r>
                      <a:r>
                        <a:rPr lang="en-US" sz="1400" b="1" u="none" kern="1200" dirty="0" err="1" smtClean="0">
                          <a:solidFill>
                            <a:schemeClr val="tx1">
                              <a:lumMod val="50000"/>
                              <a:lumOff val="50000"/>
                            </a:schemeClr>
                          </a:solidFill>
                          <a:latin typeface="+mn-lt"/>
                          <a:ea typeface="+mn-ea"/>
                          <a:cs typeface="+mn-cs"/>
                        </a:rPr>
                        <a:t>eFECS</a:t>
                      </a:r>
                      <a:r>
                        <a:rPr lang="en-US" sz="1400" b="1" u="none" kern="1200" dirty="0" smtClean="0">
                          <a:solidFill>
                            <a:schemeClr val="tx1">
                              <a:lumMod val="50000"/>
                              <a:lumOff val="50000"/>
                            </a:schemeClr>
                          </a:solidFill>
                          <a:latin typeface="+mn-lt"/>
                          <a:ea typeface="+mn-ea"/>
                          <a:cs typeface="+mn-cs"/>
                        </a:rPr>
                        <a:t>) for FEC Coordinators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a:t>
                      </a:r>
                      <a:r>
                        <a:rPr lang="en-US" sz="1400" b="1" u="none" kern="1200" baseline="0" dirty="0" smtClean="0">
                          <a:solidFill>
                            <a:schemeClr val="tx1">
                              <a:lumMod val="50000"/>
                              <a:lumOff val="50000"/>
                            </a:schemeClr>
                          </a:solidFill>
                          <a:latin typeface="+mn-lt"/>
                          <a:ea typeface="+mn-ea"/>
                          <a:cs typeface="+mn-cs"/>
                        </a:rPr>
                        <a:t> 13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205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Modifying an FEC Using Comments and Adjusting Cost Sharing</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Research Administration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19</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SAGE:  Creating and Submitting</a:t>
                      </a:r>
                      <a:r>
                        <a:rPr lang="en-US" sz="1400" b="1" u="none" kern="1200" baseline="0" dirty="0" smtClean="0">
                          <a:solidFill>
                            <a:schemeClr val="tx1">
                              <a:lumMod val="50000"/>
                              <a:lumOff val="50000"/>
                            </a:schemeClr>
                          </a:solidFill>
                          <a:latin typeface="+mn-lt"/>
                          <a:ea typeface="+mn-ea"/>
                          <a:cs typeface="+mn-cs"/>
                        </a:rPr>
                        <a:t> eGC1s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Salary and Cost Transfers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Post Award Food Purchases and Compliance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GCA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Direct Billing of F&amp;A Type Costs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Timing of Expenditures &amp; Benefit to Award</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hient2\Desktop\Untitled-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4785360"/>
            <a:ext cx="3581400" cy="954107"/>
          </a:xfrm>
          <a:prstGeom prst="rect">
            <a:avLst/>
          </a:prstGeom>
          <a:noFill/>
        </p:spPr>
        <p:txBody>
          <a:bodyPr wrap="square" rtlCol="0">
            <a:spAutoFit/>
          </a:bodyPr>
          <a:lstStyle/>
          <a:p>
            <a:r>
              <a:rPr lang="en-US" sz="1400" b="1" dirty="0" smtClean="0">
                <a:solidFill>
                  <a:prstClr val="white">
                    <a:lumMod val="50000"/>
                  </a:prstClr>
                </a:solidFill>
              </a:rPr>
              <a:t>About CORE :</a:t>
            </a:r>
          </a:p>
          <a:p>
            <a:r>
              <a:rPr lang="en-US" sz="1400" b="1" dirty="0">
                <a:solidFill>
                  <a:prstClr val="black">
                    <a:lumMod val="65000"/>
                    <a:lumOff val="35000"/>
                  </a:prstClr>
                </a:solidFill>
                <a:hlinkClick r:id="rId8"/>
              </a:rPr>
              <a:t>https://www.washington.edu/research/training/about-core</a:t>
            </a:r>
            <a:r>
              <a:rPr lang="en-US" sz="1400" b="1" dirty="0" smtClean="0">
                <a:solidFill>
                  <a:prstClr val="black">
                    <a:lumMod val="65000"/>
                    <a:lumOff val="35000"/>
                  </a:prstClr>
                </a:solidFill>
                <a:hlinkClick r:id="rId8"/>
              </a:rPr>
              <a:t>/</a:t>
            </a:r>
            <a:endParaRPr lang="en-US" sz="1400" b="1" dirty="0" smtClean="0">
              <a:solidFill>
                <a:prstClr val="black">
                  <a:lumMod val="65000"/>
                  <a:lumOff val="35000"/>
                </a:prstClr>
              </a:solidFill>
            </a:endParaRPr>
          </a:p>
          <a:p>
            <a:endParaRPr lang="en-US" sz="1400" dirty="0">
              <a:solidFill>
                <a:prstClr val="black">
                  <a:lumMod val="65000"/>
                  <a:lumOff val="35000"/>
                </a:prstClr>
              </a:solidFill>
            </a:endParaRPr>
          </a:p>
        </p:txBody>
      </p:sp>
    </p:spTree>
    <p:custDataLst>
      <p:tags r:id="rId1"/>
    </p:custDataLst>
    <p:extLst>
      <p:ext uri="{BB962C8B-B14F-4D97-AF65-F5344CB8AC3E}">
        <p14:creationId xmlns:p14="http://schemas.microsoft.com/office/powerpoint/2010/main" val="90871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640263"/>
            <a:ext cx="7766172"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SAGE and HRP Modernization</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dirty="0">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July </a:t>
            </a:r>
            <a:r>
              <a:rPr lang="en-US" sz="1600" b="0" i="0" u="none" strike="noStrike" cap="none" dirty="0">
                <a:solidFill>
                  <a:schemeClr val="lt2"/>
                </a:solidFill>
                <a:latin typeface="Open Sans"/>
                <a:ea typeface="Open Sans"/>
                <a:cs typeface="Open Sans"/>
                <a:sym typeface="Open Sans"/>
              </a:rPr>
              <a:t>2017</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Carey Acker</a:t>
            </a:r>
            <a:endParaRPr lang="en-US" sz="16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Office of </a:t>
            </a:r>
            <a:r>
              <a:rPr lang="en-US" sz="1600" b="0" i="0" u="none" strike="noStrike" cap="none" dirty="0" smtClean="0">
                <a:solidFill>
                  <a:schemeClr val="lt2"/>
                </a:solidFill>
                <a:latin typeface="Open Sans"/>
                <a:ea typeface="Open Sans"/>
                <a:cs typeface="Open Sans"/>
                <a:sym typeface="Open Sans"/>
              </a:rPr>
              <a:t>Research and Information Services</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3177168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HR/P Release Complete 7/6/2017!</a:t>
            </a:r>
          </a:p>
        </p:txBody>
      </p:sp>
      <p:sp>
        <p:nvSpPr>
          <p:cNvPr id="60" name="Shape 60"/>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19100">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SAGE is now using Workday employee, job, and salary data</a:t>
            </a:r>
          </a:p>
          <a:p>
            <a:pPr marL="419100">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Key enhancements to make using SAGE easier</a:t>
            </a:r>
          </a:p>
          <a:p>
            <a:pPr marL="0" marR="0" lvl="0" indent="0" algn="l" rtl="0">
              <a:lnSpc>
                <a:spcPct val="100000"/>
              </a:lnSpc>
              <a:spcBef>
                <a:spcPts val="0"/>
              </a:spcBef>
              <a:spcAft>
                <a:spcPts val="1000"/>
              </a:spcAft>
              <a:buNone/>
            </a:pPr>
            <a:endPar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endParaRPr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1000"/>
              </a:spcAft>
              <a:buNone/>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Complete details on all release items can be viewed in the </a:t>
            </a:r>
            <a:r>
              <a:rPr lang="en-US" sz="2400" u="sng"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hlinkClick r:id="rId3"/>
              </a:rPr>
              <a:t>July 6, 2017 SAGE Release Notes</a:t>
            </a:r>
            <a:r>
              <a:rPr lang="en-US" sz="240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458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Primary Workday Impacts to SAGE</a:t>
            </a:r>
          </a:p>
        </p:txBody>
      </p:sp>
      <p:sp>
        <p:nvSpPr>
          <p:cNvPr id="66" name="Shape 66"/>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19100">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Personnel </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Chooser</a:t>
            </a:r>
          </a:p>
          <a:p>
            <a:pPr marL="419100">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Approval </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Graph</a:t>
            </a:r>
          </a:p>
          <a:p>
            <a:pPr marL="419100">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SAGE </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Budget</a:t>
            </a:r>
          </a:p>
        </p:txBody>
      </p:sp>
    </p:spTree>
    <p:extLst>
      <p:ext uri="{BB962C8B-B14F-4D97-AF65-F5344CB8AC3E}">
        <p14:creationId xmlns:p14="http://schemas.microsoft.com/office/powerpoint/2010/main" val="248975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Personnel Chooser - Workday Change</a:t>
            </a:r>
          </a:p>
        </p:txBody>
      </p:sp>
      <p:sp>
        <p:nvSpPr>
          <p:cNvPr id="72" name="Shape 72"/>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19100" marR="0" lvl="0" algn="l" rtl="0">
              <a:lnSpc>
                <a:spcPct val="100000"/>
              </a:lnSpc>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Title (Academic Appointment Type)” replaces Job Class Title</a:t>
            </a:r>
          </a:p>
          <a:p>
            <a:pPr marL="419100" marR="0" lvl="0" algn="l" rtl="0">
              <a:lnSpc>
                <a:spcPct val="100000"/>
              </a:lnSpc>
              <a:spcBef>
                <a:spcPts val="0"/>
              </a:spcBef>
              <a:spcAft>
                <a:spcPts val="1000"/>
              </a:spcAft>
              <a:buClr>
                <a:schemeClr val="dk1"/>
              </a:buClr>
              <a:buSzPct val="100000"/>
            </a:pPr>
            <a:r>
              <a:rPr lang="en-US" sz="2400" dirty="0" smtClean="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Primary Position” replaces Home Department</a:t>
            </a:r>
          </a:p>
        </p:txBody>
      </p:sp>
    </p:spTree>
    <p:extLst>
      <p:ext uri="{BB962C8B-B14F-4D97-AF65-F5344CB8AC3E}">
        <p14:creationId xmlns:p14="http://schemas.microsoft.com/office/powerpoint/2010/main" val="253146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Personnel Chooser - Enhancement</a:t>
            </a:r>
          </a:p>
        </p:txBody>
      </p:sp>
      <p:sp>
        <p:nvSpPr>
          <p:cNvPr id="78" name="Shape 78"/>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Primary organizational unit and the selected organizational unit display</a:t>
            </a:r>
          </a:p>
          <a:p>
            <a:pPr marL="457200" marR="0" lvl="0" indent="-381000" algn="l" rtl="0">
              <a:lnSpc>
                <a:spcPct val="100000"/>
              </a:lnSpc>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No duplicate rows - linked Positions and Academic Appointments are displayed in one row, with more descriptive Academic Appointment Title</a:t>
            </a:r>
          </a:p>
          <a:p>
            <a:pPr marL="0" lvl="0" indent="0" rtl="0">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lvl="0" indent="0" rtl="0">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lvl="0" indent="0" rtl="0">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lvl="0" indent="0" rtl="0">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rtl="0">
              <a:spcBef>
                <a:spcPts val="0"/>
              </a:spcBef>
              <a:spcAft>
                <a:spcPts val="1000"/>
              </a:spcAft>
              <a:buClr>
                <a:schemeClr val="dk1"/>
              </a:buClr>
              <a:buSzPct val="100000"/>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Search by Employee ID </a:t>
            </a:r>
          </a:p>
          <a:p>
            <a:pPr marL="0" marR="0" lvl="0" indent="0" algn="l" rtl="0">
              <a:lnSpc>
                <a:spcPct val="100000"/>
              </a:lnSpc>
              <a:spcBef>
                <a:spcPts val="0"/>
              </a:spcBef>
              <a:spcAft>
                <a:spcPts val="100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9" name="Shape 79" descr="Screenshot: Single line entry of person chooser."/>
          <p:cNvPicPr preferRelativeResize="0"/>
          <p:nvPr/>
        </p:nvPicPr>
        <p:blipFill>
          <a:blip r:embed="rId3">
            <a:alphaModFix/>
          </a:blip>
          <a:stretch>
            <a:fillRect/>
          </a:stretch>
        </p:blipFill>
        <p:spPr>
          <a:xfrm>
            <a:off x="1225625" y="3861449"/>
            <a:ext cx="6334699" cy="2077800"/>
          </a:xfrm>
          <a:prstGeom prst="rect">
            <a:avLst/>
          </a:prstGeom>
          <a:noFill/>
          <a:ln>
            <a:noFill/>
          </a:ln>
        </p:spPr>
      </p:pic>
    </p:spTree>
    <p:extLst>
      <p:ext uri="{BB962C8B-B14F-4D97-AF65-F5344CB8AC3E}">
        <p14:creationId xmlns:p14="http://schemas.microsoft.com/office/powerpoint/2010/main" val="352393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dirty="0">
                <a:solidFill>
                  <a:schemeClr val="accent4">
                    <a:lumMod val="75000"/>
                  </a:schemeClr>
                </a:solidFill>
                <a:latin typeface="Arial" panose="020B0604020202020204" pitchFamily="34" charset="0"/>
                <a:cs typeface="Arial" panose="020B0604020202020204" pitchFamily="34" charset="0"/>
              </a:rPr>
              <a:t>SAGE Approval Graph - Workday Change</a:t>
            </a:r>
          </a:p>
        </p:txBody>
      </p:sp>
      <p:sp>
        <p:nvSpPr>
          <p:cNvPr id="85" name="Shape 85"/>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With the transitions to Positions, Academic Appointments and Primary Organizations, you may see differences in how this information is displayed in the approval graph</a:t>
            </a:r>
          </a:p>
        </p:txBody>
      </p:sp>
    </p:spTree>
    <p:extLst>
      <p:ext uri="{BB962C8B-B14F-4D97-AF65-F5344CB8AC3E}">
        <p14:creationId xmlns:p14="http://schemas.microsoft.com/office/powerpoint/2010/main" val="367595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4294967295"/>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000" dirty="0">
                <a:solidFill>
                  <a:schemeClr val="accent4">
                    <a:lumMod val="75000"/>
                  </a:schemeClr>
                </a:solidFill>
                <a:latin typeface="Arial" panose="020B0604020202020204" pitchFamily="34" charset="0"/>
                <a:cs typeface="Arial" panose="020B0604020202020204" pitchFamily="34" charset="0"/>
              </a:rPr>
              <a:t>SAGE Approval Graph - Enhancement</a:t>
            </a:r>
          </a:p>
        </p:txBody>
      </p:sp>
      <p:sp>
        <p:nvSpPr>
          <p:cNvPr id="91" name="Shape 91"/>
          <p:cNvSpPr txBox="1">
            <a:spLocks noGrp="1"/>
          </p:cNvSpPr>
          <p:nvPr>
            <p:ph type="body" idx="4294967295"/>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Can add additional organizations to the approval graph from the “PI, Personnel, &amp; Organizations” page (former compliance question FG-9)</a:t>
            </a:r>
          </a:p>
          <a:p>
            <a:pPr marL="457200" marR="0" lvl="0" indent="-381000" algn="l" rtl="0">
              <a:lnSpc>
                <a:spcPct val="100000"/>
              </a:lnSpc>
              <a:spcBef>
                <a:spcPts val="0"/>
              </a:spcBef>
              <a:spcAft>
                <a:spcPts val="1000"/>
              </a:spcAft>
              <a:buClr>
                <a:schemeClr val="dk1"/>
              </a:buClr>
              <a:buSzPct val="120000"/>
              <a:buFont typeface="Merriweather Sans"/>
            </a:pPr>
            <a:r>
              <a:rPr lang="en-US" sz="24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The “View Approval Graph” link will now show on two eGC1 pages -- on “Certify and Route” (as always) and also on “PI, Personnel, &amp; Organizations”</a:t>
            </a:r>
          </a:p>
        </p:txBody>
      </p:sp>
      <p:pic>
        <p:nvPicPr>
          <p:cNvPr id="92" name="Shape 92" descr="Sreenshot: of new link &quot;View draft approval graph&quot;"/>
          <p:cNvPicPr preferRelativeResize="0"/>
          <p:nvPr/>
        </p:nvPicPr>
        <p:blipFill>
          <a:blip r:embed="rId3">
            <a:alphaModFix/>
          </a:blip>
          <a:stretch>
            <a:fillRect/>
          </a:stretch>
        </p:blipFill>
        <p:spPr>
          <a:xfrm>
            <a:off x="1260149" y="4260925"/>
            <a:ext cx="7470400" cy="1491925"/>
          </a:xfrm>
          <a:prstGeom prst="rect">
            <a:avLst/>
          </a:prstGeom>
          <a:noFill/>
          <a:ln w="9525" cap="flat" cmpd="sng">
            <a:solidFill>
              <a:srgbClr val="000000"/>
            </a:solidFill>
            <a:prstDash val="solid"/>
            <a:miter/>
            <a:headEnd type="none" w="med" len="med"/>
            <a:tailEnd type="none" w="med" len="med"/>
          </a:ln>
        </p:spPr>
      </p:pic>
    </p:spTree>
    <p:extLst>
      <p:ext uri="{BB962C8B-B14F-4D97-AF65-F5344CB8AC3E}">
        <p14:creationId xmlns:p14="http://schemas.microsoft.com/office/powerpoint/2010/main" val="2613917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O AWAY BLUE L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1162</Words>
  <Application>Microsoft Office PowerPoint</Application>
  <PresentationFormat>On-screen Show (4:3)</PresentationFormat>
  <Paragraphs>222</Paragraphs>
  <Slides>27</Slides>
  <Notes>21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Sallows</dc:creator>
  <cp:lastModifiedBy>MRAM</cp:lastModifiedBy>
  <cp:revision>18</cp:revision>
  <dcterms:created xsi:type="dcterms:W3CDTF">2017-07-12T23:11:51Z</dcterms:created>
  <dcterms:modified xsi:type="dcterms:W3CDTF">2017-07-13T17:52:40Z</dcterms:modified>
</cp:coreProperties>
</file>