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10"/>
  </p:notesMasterIdLst>
  <p:handoutMasterIdLst>
    <p:handoutMasterId r:id="rId11"/>
  </p:handoutMasterIdLst>
  <p:sldIdLst>
    <p:sldId id="259" r:id="rId3"/>
    <p:sldId id="282" r:id="rId4"/>
    <p:sldId id="283" r:id="rId5"/>
    <p:sldId id="280" r:id="rId6"/>
    <p:sldId id="286" r:id="rId7"/>
    <p:sldId id="287" r:id="rId8"/>
    <p:sldId id="285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1771" y="58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2717FE-E29A-407A-9E80-F1A23B96800D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D922DA-E696-4CF9-8254-48E3189B8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3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5D02D3-3755-443F-A23B-B28CBC8C9035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E8F163-0BC6-46DB-8875-3567FEEA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afc/faq?term_node_tid_depth=Publication%20Cost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8" y="1640263"/>
            <a:ext cx="7929457" cy="15931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Corner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 Sawyer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Accounting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Publication Costs &amp; Close 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Federal Regulation (CFR 200.461) states that “page charges for professional journal publications” can be incurred after the end date of the award but before “closeout.”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means that any </a:t>
            </a:r>
            <a:r>
              <a:rPr lang="en-US" dirty="0" smtClean="0"/>
              <a:t>“page charges” have to </a:t>
            </a:r>
            <a:r>
              <a:rPr lang="en-US" dirty="0"/>
              <a:t>be posted by the Final Action (FAD).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does </a:t>
            </a:r>
            <a:r>
              <a:rPr lang="en-US" u="sng" dirty="0" smtClean="0"/>
              <a:t>not</a:t>
            </a:r>
            <a:r>
              <a:rPr lang="en-US" dirty="0" smtClean="0"/>
              <a:t> mean that any cost related to the final report or its publishing can be incurred after the FAD. </a:t>
            </a:r>
          </a:p>
        </p:txBody>
      </p:sp>
    </p:spTree>
    <p:extLst>
      <p:ext uri="{BB962C8B-B14F-4D97-AF65-F5344CB8AC3E}">
        <p14:creationId xmlns:p14="http://schemas.microsoft.com/office/powerpoint/2010/main" val="255008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Publication </a:t>
            </a:r>
            <a:r>
              <a:rPr lang="en-US" dirty="0"/>
              <a:t>Costs &amp; Close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Request a No Cost </a:t>
            </a:r>
            <a:r>
              <a:rPr lang="en-US" dirty="0" smtClean="0"/>
              <a:t>Extension </a:t>
            </a:r>
            <a:r>
              <a:rPr lang="en-US" dirty="0" smtClean="0"/>
              <a:t>(NCE)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is anticipated that any expenses, including report finalization, will be incurred after the </a:t>
            </a:r>
            <a:r>
              <a:rPr lang="en-US" dirty="0" smtClean="0"/>
              <a:t>Award end date; </a:t>
            </a:r>
            <a:r>
              <a:rPr lang="en-US" dirty="0" smtClean="0"/>
              <a:t>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are sufficient funds remaining in the Award to cover the anticipated expenditures.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/>
              <a:t>more </a:t>
            </a:r>
            <a:r>
              <a:rPr lang="en-US" sz="2400" dirty="0" smtClean="0"/>
              <a:t>information – PAFC FAQ:</a:t>
            </a:r>
          </a:p>
          <a:p>
            <a:pPr marL="0" lvl="1" indent="0">
              <a:buNone/>
            </a:pPr>
            <a:r>
              <a:rPr lang="en-US" sz="2400" dirty="0">
                <a:hlinkClick r:id="rId2"/>
              </a:rPr>
              <a:t>https://finance.uw.edu/pafc/faq?term_node_tid_depth=Publication%20Costs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58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Revised GIM 2 – Signature Delegation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GIM 2 is being revised to clarify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PI </a:t>
            </a:r>
            <a:r>
              <a:rPr lang="en-US" dirty="0" smtClean="0"/>
              <a:t>must </a:t>
            </a:r>
            <a:r>
              <a:rPr lang="en-US" dirty="0" smtClean="0"/>
              <a:t>be involved in </a:t>
            </a:r>
            <a:r>
              <a:rPr lang="en-US" dirty="0" smtClean="0"/>
              <a:t>the </a:t>
            </a:r>
            <a:r>
              <a:rPr lang="en-US" dirty="0" smtClean="0"/>
              <a:t>transaction.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PI’s may delegate this authority </a:t>
            </a:r>
            <a:r>
              <a:rPr lang="en-US" dirty="0" smtClean="0"/>
              <a:t>but: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designee must have direct knowledge of the award and how the expense benefits the award;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delegation </a:t>
            </a:r>
            <a:r>
              <a:rPr lang="en-US" dirty="0" smtClean="0"/>
              <a:t>must be written.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Written delegation is not required for “Senior/Key personnel” (as </a:t>
            </a:r>
            <a:r>
              <a:rPr lang="en-US" dirty="0"/>
              <a:t>defined in GIM </a:t>
            </a:r>
            <a:r>
              <a:rPr lang="en-US" dirty="0" smtClean="0"/>
              <a:t>10).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3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Revised GIM 2 – Signature Delegation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Specific costs itemized in the proposal and funded by the sponsor do not require additional approval (by the PI, Senior/Key/designated personnel) during the procurement process.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Sub-award invoices must be approved (per GIM 8).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4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GIM 10  - Senior/Key Personnel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“</a:t>
            </a:r>
            <a:r>
              <a:rPr lang="en-US" dirty="0"/>
              <a:t>Senior/Key Personnel</a:t>
            </a:r>
            <a:r>
              <a:rPr lang="en-US" b="0" dirty="0"/>
              <a:t>” means the Principal Investigator and any other person identified as senior or key personnel by the University in a grant application, award, or contract or in any progress report, or any other report submitted to the PHS or other funding source.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8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GIM 2 Clarification – Responsibility for Aged Receivables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acilitates collection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Notifies departments of past due invoices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Department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Accountable for all deficits, including non-payment by the sponsor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16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347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PAFC</dc:creator>
  <cp:lastModifiedBy>Andra Sawyer</cp:lastModifiedBy>
  <cp:revision>100</cp:revision>
  <cp:lastPrinted>2017-07-12T23:02:31Z</cp:lastPrinted>
  <dcterms:created xsi:type="dcterms:W3CDTF">2014-10-14T00:51:43Z</dcterms:created>
  <dcterms:modified xsi:type="dcterms:W3CDTF">2017-07-12T23:03:15Z</dcterms:modified>
</cp:coreProperties>
</file>