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CC00"/>
    <a:srgbClr val="917B4C"/>
    <a:srgbClr val="33006F"/>
    <a:srgbClr val="330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99" d="100"/>
          <a:sy n="99" d="100"/>
        </p:scale>
        <p:origin x="-72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0DCEA-6358-43F6-8E6C-6467D714379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F3C13-79C5-4EAE-A8E1-D8B75F57E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7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F3C13-79C5-4EAE-A8E1-D8B75F57ED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0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F3C13-79C5-4EAE-A8E1-D8B75F57ED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0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9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5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5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4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5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4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0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7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14598-278E-4750-85DC-58B0D39D86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washington.edu/research/training/about-core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s://uwresearch.gosignmeup.com/public/course/browse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2.washington.edu/fm/pafc/content/cost-transfers-elearning" TargetMode="External"/><Relationship Id="rId13" Type="http://schemas.openxmlformats.org/officeDocument/2006/relationships/hyperlink" Target="http://www.washington.edu/research/tools/sage/guide/sage-overview/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https://www.washington.edu/research/training/about-core/" TargetMode="External"/><Relationship Id="rId12" Type="http://schemas.openxmlformats.org/officeDocument/2006/relationships/hyperlink" Target="http://www.washington.edu/research/learning/online/index.php/sag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11" Type="http://schemas.openxmlformats.org/officeDocument/2006/relationships/hyperlink" Target="https://f2.washington.edu/fm/pafc/content/expenditure-timing" TargetMode="External"/><Relationship Id="rId5" Type="http://schemas.openxmlformats.org/officeDocument/2006/relationships/image" Target="../media/image1.png"/><Relationship Id="rId10" Type="http://schemas.openxmlformats.org/officeDocument/2006/relationships/hyperlink" Target="https://f2.washington.edu/fm/pafc/content/f-and-elearning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f2.washington.edu/fm/pafc/content/food-fiscal-compliance-elearning" TargetMode="External"/><Relationship Id="rId14" Type="http://schemas.openxmlformats.org/officeDocument/2006/relationships/hyperlink" Target="https://uwresearch.gosignmeup.com/public/course/brow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963" y="345013"/>
            <a:ext cx="547097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UPCOMING COURSES IN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RESEARCH ADMINISTRATION</a:t>
            </a:r>
            <a:endParaRPr lang="en-US" sz="2000" b="1" dirty="0">
              <a:solidFill>
                <a:schemeClr val="bg1"/>
              </a:solidFill>
              <a:latin typeface="Encode Sans Normal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980" y="5943601"/>
            <a:ext cx="1358020" cy="91440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40" name="TextBox 39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14400" y="4724400"/>
            <a:ext cx="3886200" cy="9541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Register: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https://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uwresearch.gosignmeup.com/public/course/browse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4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55" name="TextBox 5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76252"/>
              </p:ext>
            </p:extLst>
          </p:nvPr>
        </p:nvGraphicFramePr>
        <p:xfrm>
          <a:off x="548963" y="1442263"/>
          <a:ext cx="7988000" cy="3032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900"/>
                <a:gridCol w="804700"/>
                <a:gridCol w="914400"/>
                <a:gridCol w="5702000"/>
              </a:tblGrid>
              <a:tr h="297122"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 16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101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Faculty Effort Certification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 30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102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Electronic Faculty Effort Certification (</a:t>
                      </a:r>
                      <a:r>
                        <a:rPr lang="en-US" sz="1400" b="1" u="none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eFECS</a:t>
                      </a: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for FEC Coordinators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141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13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205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Modifying an FEC Using Comments and Adjusting Cost Sharing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 14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OSP 101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Research Administration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 19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ORIS 101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SAGE:  Creating and Submitting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eGC1s </a:t>
                      </a:r>
                      <a:r>
                        <a:rPr lang="en-US" sz="1400" b="1" u="none" kern="1200" baseline="0" dirty="0" smtClean="0">
                          <a:solidFill>
                            <a:srgbClr val="CC9900"/>
                          </a:solidFill>
                          <a:latin typeface="+mn-lt"/>
                          <a:ea typeface="+mn-ea"/>
                          <a:cs typeface="+mn-cs"/>
                        </a:rPr>
                        <a:t>Workday </a:t>
                      </a:r>
                      <a:r>
                        <a:rPr lang="en-US" sz="1400" b="1" u="none" kern="1200" baseline="0" dirty="0" smtClean="0">
                          <a:solidFill>
                            <a:srgbClr val="CC9900"/>
                          </a:solidFill>
                          <a:latin typeface="+mn-lt"/>
                          <a:ea typeface="+mn-ea"/>
                          <a:cs typeface="+mn-cs"/>
                        </a:rPr>
                        <a:t>in SAGE </a:t>
                      </a:r>
                      <a:r>
                        <a:rPr lang="en-US" sz="1400" b="1" u="none" kern="1200" baseline="0" dirty="0" smtClean="0">
                          <a:solidFill>
                            <a:srgbClr val="CC9900"/>
                          </a:solidFill>
                          <a:latin typeface="+mn-lt"/>
                          <a:ea typeface="+mn-ea"/>
                          <a:cs typeface="+mn-cs"/>
                        </a:rPr>
                        <a:t>Updates</a:t>
                      </a:r>
                      <a:endParaRPr lang="en-US" sz="1400" b="1" u="none" kern="1200" dirty="0">
                        <a:solidFill>
                          <a:srgbClr val="CC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265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Sep 26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ORIS 103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SAGE </a:t>
                      </a:r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Budget</a:t>
                      </a:r>
                      <a:r>
                        <a:rPr lang="en-US" sz="14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CC9900"/>
                          </a:solidFill>
                        </a:rPr>
                        <a:t>Workday </a:t>
                      </a:r>
                      <a:r>
                        <a:rPr lang="en-US" sz="1400" b="1" dirty="0" smtClean="0">
                          <a:solidFill>
                            <a:srgbClr val="CC9900"/>
                          </a:solidFill>
                        </a:rPr>
                        <a:t>in SAGE </a:t>
                      </a:r>
                      <a:r>
                        <a:rPr lang="en-US" sz="1400" b="1" dirty="0" smtClean="0">
                          <a:solidFill>
                            <a:srgbClr val="CC9900"/>
                          </a:solidFill>
                        </a:rPr>
                        <a:t>Updates</a:t>
                      </a:r>
                      <a:endParaRPr lang="en-US" sz="1400" b="1" dirty="0" smtClean="0">
                        <a:solidFill>
                          <a:srgbClr val="CC99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Sep 27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MAA 210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Modifying an FEC, Change Outside </a:t>
                      </a:r>
                      <a:r>
                        <a:rPr lang="en-US" sz="14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eFECS</a:t>
                      </a:r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and </a:t>
                      </a:r>
                      <a:r>
                        <a:rPr lang="en-US" sz="14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Recertifications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ORIS 102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SAGE:  Creating NIH Proposals in Grant Runner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rgbClr val="CC9900"/>
                          </a:solidFill>
                          <a:latin typeface="+mn-lt"/>
                          <a:ea typeface="+mn-ea"/>
                          <a:cs typeface="+mn-cs"/>
                        </a:rPr>
                        <a:t>COMING</a:t>
                      </a:r>
                      <a:r>
                        <a:rPr lang="en-US" sz="1400" b="1" u="none" kern="1200" baseline="0" dirty="0" smtClean="0">
                          <a:solidFill>
                            <a:srgbClr val="CC9900"/>
                          </a:solidFill>
                          <a:latin typeface="+mn-lt"/>
                          <a:ea typeface="+mn-ea"/>
                          <a:cs typeface="+mn-cs"/>
                        </a:rPr>
                        <a:t> SOON</a:t>
                      </a:r>
                      <a:endParaRPr lang="en-US" sz="1400" b="1" u="none" kern="1200" dirty="0">
                        <a:solidFill>
                          <a:srgbClr val="CC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Significant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updates to SAGE Grant Runner. November class TBA.</a:t>
                      </a:r>
                      <a:endParaRPr lang="en-US" sz="1400" b="1" u="none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u="none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hient2\Desktop\Untitled-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768927" cy="100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57800" y="47244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About CORE :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7"/>
              </a:rPr>
              <a:t>https://www.washington.edu/research/training/about-core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7"/>
              </a:rPr>
              <a:t>/</a:t>
            </a: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7" name="Picture 2" descr="Students in the Quad. Photo by Dennis Wise.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39" b="21494"/>
          <a:stretch/>
        </p:blipFill>
        <p:spPr bwMode="auto">
          <a:xfrm>
            <a:off x="0" y="5587013"/>
            <a:ext cx="9144000" cy="12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43600"/>
            <a:ext cx="1358020" cy="914400"/>
          </a:xfrm>
          <a:prstGeom prst="rect">
            <a:avLst/>
          </a:prstGeom>
        </p:spPr>
      </p:pic>
      <p:sp>
        <p:nvSpPr>
          <p:cNvPr id="19" name="6-Point Star 18"/>
          <p:cNvSpPr/>
          <p:nvPr/>
        </p:nvSpPr>
        <p:spPr>
          <a:xfrm>
            <a:off x="993970" y="2743200"/>
            <a:ext cx="152401" cy="152400"/>
          </a:xfrm>
          <a:prstGeom prst="star6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17B4C"/>
              </a:solidFill>
            </a:endParaRPr>
          </a:p>
        </p:txBody>
      </p:sp>
      <p:sp>
        <p:nvSpPr>
          <p:cNvPr id="20" name="6-Point Star 19"/>
          <p:cNvSpPr/>
          <p:nvPr/>
        </p:nvSpPr>
        <p:spPr>
          <a:xfrm>
            <a:off x="990600" y="3048000"/>
            <a:ext cx="152401" cy="152400"/>
          </a:xfrm>
          <a:prstGeom prst="star6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6-Point Star 21"/>
          <p:cNvSpPr/>
          <p:nvPr/>
        </p:nvSpPr>
        <p:spPr>
          <a:xfrm>
            <a:off x="993970" y="4038600"/>
            <a:ext cx="152401" cy="152400"/>
          </a:xfrm>
          <a:prstGeom prst="star6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59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Students in the Quad. Photo by Dennis Wise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39" b="21494"/>
          <a:stretch/>
        </p:blipFill>
        <p:spPr bwMode="auto">
          <a:xfrm>
            <a:off x="0" y="5587013"/>
            <a:ext cx="9144000" cy="12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963" y="345013"/>
            <a:ext cx="547097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ON DEMAND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LEARNING RESOURCES</a:t>
            </a:r>
            <a:endParaRPr lang="en-US" sz="2000" b="1" dirty="0">
              <a:solidFill>
                <a:schemeClr val="bg1"/>
              </a:solidFill>
              <a:latin typeface="Encode Sans Normal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980" y="5943601"/>
            <a:ext cx="1358020" cy="91440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40" name="TextBox 39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55" name="TextBox 5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pic>
        <p:nvPicPr>
          <p:cNvPr id="1026" name="Picture 2" descr="C:\Users\hient2\Desktop\Untitled-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768927" cy="100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1" y="4953000"/>
            <a:ext cx="48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About CORE :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7"/>
              </a:rPr>
              <a:t>https://www.washington.edu/research/training/about-core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7"/>
              </a:rPr>
              <a:t>/</a:t>
            </a: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96446"/>
              </p:ext>
            </p:extLst>
          </p:nvPr>
        </p:nvGraphicFramePr>
        <p:xfrm>
          <a:off x="381000" y="1583796"/>
          <a:ext cx="8458200" cy="268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/>
                <a:gridCol w="1447800"/>
                <a:gridCol w="1232759"/>
                <a:gridCol w="5472841"/>
              </a:tblGrid>
              <a:tr h="241664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C9900"/>
                          </a:solidFill>
                        </a:rPr>
                        <a:t>COMING SOON </a:t>
                      </a:r>
                      <a:endParaRPr lang="en-US" sz="1400" b="1" u="none" kern="1200" dirty="0">
                        <a:solidFill>
                          <a:srgbClr val="CC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RAA 203 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sng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Basic Concepts in Internal Controls for Purchasing</a:t>
                      </a:r>
                      <a:endParaRPr lang="en-US" sz="1400" b="1" u="sng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95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 Class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Salary and Cost Transfers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95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 Class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RAA 201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Post Award Food Purchases and Compliance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95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 Class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 202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Direct Billing of F&amp;A Type Costs Online Class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95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 Class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RAA 202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Timing of Expenditures &amp; Benefit to Award</a:t>
                      </a:r>
                      <a:endParaRPr lang="en-US" sz="1400" b="1" u="none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773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SAGE/Workday Resources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C9900"/>
                          </a:solidFill>
                        </a:rPr>
                        <a:t>Includes </a:t>
                      </a:r>
                      <a:r>
                        <a:rPr lang="en-US" sz="1400" b="1" dirty="0" smtClean="0">
                          <a:solidFill>
                            <a:srgbClr val="CC9900"/>
                          </a:solidFill>
                        </a:rPr>
                        <a:t>Workday in SAGE</a:t>
                      </a:r>
                      <a:r>
                        <a:rPr lang="en-US" sz="1400" b="1" baseline="0" dirty="0" smtClean="0">
                          <a:solidFill>
                            <a:srgbClr val="CC9900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CC9900"/>
                          </a:solidFill>
                        </a:rPr>
                        <a:t>updates</a:t>
                      </a:r>
                      <a:endParaRPr lang="en-US" sz="1400" b="1" u="none" kern="1200" dirty="0" smtClean="0">
                        <a:solidFill>
                          <a:srgbClr val="CC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none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hlinkClick r:id="rId12"/>
                        </a:rPr>
                        <a:t>SAGE Online Learning</a:t>
                      </a:r>
                      <a:endParaRPr lang="en-US" sz="14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95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none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hlinkClick r:id="rId13"/>
                        </a:rPr>
                        <a:t>SAGE help documentation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>
                          <a:hlinkClick r:id="rId12"/>
                        </a:rPr>
                        <a:t>Learning</a:t>
                      </a:r>
                      <a:endParaRPr lang="en-US" sz="1400" b="1" u="none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14400" y="4343400"/>
            <a:ext cx="4572000" cy="73866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Register: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14"/>
              </a:rPr>
              <a:t>https://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14"/>
              </a:rPr>
              <a:t>uwresearch.gosignmeup.com/public/course/browse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400" dirty="0"/>
          </a:p>
        </p:txBody>
      </p:sp>
      <p:sp>
        <p:nvSpPr>
          <p:cNvPr id="15" name="6-Point Star 14"/>
          <p:cNvSpPr/>
          <p:nvPr/>
        </p:nvSpPr>
        <p:spPr>
          <a:xfrm>
            <a:off x="548963" y="1675598"/>
            <a:ext cx="152401" cy="152400"/>
          </a:xfrm>
          <a:prstGeom prst="star6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6-Point Star 27"/>
          <p:cNvSpPr/>
          <p:nvPr/>
        </p:nvSpPr>
        <p:spPr>
          <a:xfrm>
            <a:off x="541581" y="3417331"/>
            <a:ext cx="152401" cy="152400"/>
          </a:xfrm>
          <a:prstGeom prst="star6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79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GO AWAY BLUE L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ADE7"/>
      </a:hlink>
      <a:folHlink>
        <a:srgbClr val="6DADE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207</Words>
  <Application>Microsoft Office PowerPoint</Application>
  <PresentationFormat>On-screen Show (4:3)</PresentationFormat>
  <Paragraphs>57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</dc:creator>
  <cp:lastModifiedBy>Jenny Le</cp:lastModifiedBy>
  <cp:revision>132</cp:revision>
  <dcterms:created xsi:type="dcterms:W3CDTF">2015-06-08T16:00:48Z</dcterms:created>
  <dcterms:modified xsi:type="dcterms:W3CDTF">2017-08-04T19:44:02Z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DDB75E93-119F-4BDD-8C37-2901A24363EE</vt:lpwstr>
  </property>
  <property fmtid="{D5CDD505-2E9C-101B-9397-08002B2CF9AE}" pid="3" name="ArticulatePath">
    <vt:lpwstr>CORE  June MRAM</vt:lpwstr>
  </property>
</Properties>
</file>