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1"/>
  </p:notesMasterIdLst>
  <p:sldIdLst>
    <p:sldId id="263" r:id="rId6"/>
    <p:sldId id="351" r:id="rId7"/>
    <p:sldId id="355" r:id="rId8"/>
    <p:sldId id="352" r:id="rId9"/>
    <p:sldId id="35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3300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82" autoAdjust="0"/>
    <p:restoredTop sz="68910" autoAdjust="0"/>
  </p:normalViewPr>
  <p:slideViewPr>
    <p:cSldViewPr snapToGrid="0">
      <p:cViewPr varScale="1">
        <p:scale>
          <a:sx n="50" d="100"/>
          <a:sy n="50" d="100"/>
        </p:scale>
        <p:origin x="426" y="36"/>
      </p:cViewPr>
      <p:guideLst>
        <p:guide orient="horz" pos="2160"/>
        <p:guide pos="3840"/>
      </p:guideLst>
    </p:cSldViewPr>
  </p:slideViewPr>
  <p:notesTextViewPr>
    <p:cViewPr>
      <p:scale>
        <a:sx n="1" d="1"/>
        <a:sy n="1" d="1"/>
      </p:scale>
      <p:origin x="0" y="0"/>
    </p:cViewPr>
  </p:notesTextViewPr>
  <p:sorterViewPr>
    <p:cViewPr>
      <p:scale>
        <a:sx n="100" d="100"/>
        <a:sy n="100" d="100"/>
      </p:scale>
      <p:origin x="0" y="-1433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0488F6-F1FF-4F83-803D-C6170E66082C}" type="datetimeFigureOut">
              <a:rPr lang="en-US" smtClean="0"/>
              <a:t>8/7/2017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24BB85-06F5-4FE9-BFE7-93AD987832D3}" type="slidenum">
              <a:rPr lang="en-US" smtClean="0"/>
              <a:t>‹#›</a:t>
            </a:fld>
            <a:endParaRPr lang="en-US" dirty="0"/>
          </a:p>
        </p:txBody>
      </p:sp>
    </p:spTree>
    <p:extLst>
      <p:ext uri="{BB962C8B-B14F-4D97-AF65-F5344CB8AC3E}">
        <p14:creationId xmlns:p14="http://schemas.microsoft.com/office/powerpoint/2010/main" val="3321877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2A66F300-904C-437A-93B1-E6BEA984B21D}"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4120295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These are not a regulatory requirement and adds administrative burden on our investigators and on the institution. This review was originally put in place to provide additional oversight, but we believe there are better mechanisms for ensuring compliance and we can better serve the researchers putting this time saved to a different use,</a:t>
            </a:r>
            <a:r>
              <a:rPr lang="en-US" sz="1200" baseline="0" dirty="0" smtClean="0"/>
              <a:t> such as review of submissions.</a:t>
            </a:r>
            <a:endParaRPr lang="en-US" sz="1200" dirty="0" smtClean="0"/>
          </a:p>
          <a:p>
            <a:endParaRPr lang="en-US" baseline="0" dirty="0" smtClean="0"/>
          </a:p>
        </p:txBody>
      </p:sp>
      <p:sp>
        <p:nvSpPr>
          <p:cNvPr id="4" name="Slide Number Placeholder 3"/>
          <p:cNvSpPr>
            <a:spLocks noGrp="1"/>
          </p:cNvSpPr>
          <p:nvPr>
            <p:ph type="sldNum" sz="quarter" idx="10"/>
          </p:nvPr>
        </p:nvSpPr>
        <p:spPr/>
        <p:txBody>
          <a:bodyPr/>
          <a:lstStyle/>
          <a:p>
            <a:fld id="{9D24BB85-06F5-4FE9-BFE7-93AD987832D3}" type="slidenum">
              <a:rPr lang="en-US" smtClean="0"/>
              <a:t>2</a:t>
            </a:fld>
            <a:endParaRPr lang="en-US" dirty="0"/>
          </a:p>
        </p:txBody>
      </p:sp>
    </p:spTree>
    <p:extLst>
      <p:ext uri="{BB962C8B-B14F-4D97-AF65-F5344CB8AC3E}">
        <p14:creationId xmlns:p14="http://schemas.microsoft.com/office/powerpoint/2010/main" val="2849459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As you can see, we spent ~40% of our grant review time on non-competing renewals, and only 17 of them ever had any sort of issue (within the protocol(s), and 9 of those were being addressed by the PI without OAW’s involvement). This equates to between 1-2% of non-competing grants that did have issues, and we think that we can resolve these</a:t>
            </a:r>
          </a:p>
        </p:txBody>
      </p:sp>
      <p:sp>
        <p:nvSpPr>
          <p:cNvPr id="4" name="Slide Number Placeholder 3"/>
          <p:cNvSpPr>
            <a:spLocks noGrp="1"/>
          </p:cNvSpPr>
          <p:nvPr>
            <p:ph type="sldNum" sz="quarter" idx="10"/>
          </p:nvPr>
        </p:nvSpPr>
        <p:spPr/>
        <p:txBody>
          <a:bodyPr/>
          <a:lstStyle/>
          <a:p>
            <a:fld id="{9D24BB85-06F5-4FE9-BFE7-93AD987832D3}" type="slidenum">
              <a:rPr lang="en-US" smtClean="0"/>
              <a:t>3</a:t>
            </a:fld>
            <a:endParaRPr lang="en-US" dirty="0"/>
          </a:p>
        </p:txBody>
      </p:sp>
    </p:spTree>
    <p:extLst>
      <p:ext uri="{BB962C8B-B14F-4D97-AF65-F5344CB8AC3E}">
        <p14:creationId xmlns:p14="http://schemas.microsoft.com/office/powerpoint/2010/main" val="1606534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Instead of reviewing non-competing grants, as long as the original approval letter is still valid (that is, the protocol(s) cited are still within their approval range), they can be used for subsequent non-competing submissions.</a:t>
            </a:r>
          </a:p>
          <a:p>
            <a:endParaRPr lang="en-US" baseline="0" dirty="0" smtClean="0"/>
          </a:p>
        </p:txBody>
      </p:sp>
      <p:sp>
        <p:nvSpPr>
          <p:cNvPr id="4" name="Slide Number Placeholder 3"/>
          <p:cNvSpPr>
            <a:spLocks noGrp="1"/>
          </p:cNvSpPr>
          <p:nvPr>
            <p:ph type="sldNum" sz="quarter" idx="10"/>
          </p:nvPr>
        </p:nvSpPr>
        <p:spPr/>
        <p:txBody>
          <a:bodyPr/>
          <a:lstStyle/>
          <a:p>
            <a:fld id="{9D24BB85-06F5-4FE9-BFE7-93AD987832D3}" type="slidenum">
              <a:rPr lang="en-US" smtClean="0"/>
              <a:t>4</a:t>
            </a:fld>
            <a:endParaRPr lang="en-US" dirty="0"/>
          </a:p>
        </p:txBody>
      </p:sp>
    </p:spTree>
    <p:extLst>
      <p:ext uri="{BB962C8B-B14F-4D97-AF65-F5344CB8AC3E}">
        <p14:creationId xmlns:p14="http://schemas.microsoft.com/office/powerpoint/2010/main" val="2600956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9D24BB85-06F5-4FE9-BFE7-93AD987832D3}" type="slidenum">
              <a:rPr lang="en-US" smtClean="0"/>
              <a:t>5</a:t>
            </a:fld>
            <a:endParaRPr lang="en-US" dirty="0"/>
          </a:p>
        </p:txBody>
      </p:sp>
    </p:spTree>
    <p:extLst>
      <p:ext uri="{BB962C8B-B14F-4D97-AF65-F5344CB8AC3E}">
        <p14:creationId xmlns:p14="http://schemas.microsoft.com/office/powerpoint/2010/main" val="29564276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rotWithShape="1">
          <a:gsLst>
            <a:gs pos="0">
              <a:srgbClr val="BFBFBF"/>
            </a:gs>
            <a:gs pos="60001">
              <a:srgbClr val="D9D9D9"/>
            </a:gs>
            <a:gs pos="100000">
              <a:srgbClr val="D9D9D9"/>
            </a:gs>
          </a:gsLst>
          <a:lin ang="540000"/>
        </a:gradFill>
        <a:effectLst/>
      </p:bgPr>
    </p:bg>
    <p:spTree>
      <p:nvGrpSpPr>
        <p:cNvPr id="1" name=""/>
        <p:cNvGrpSpPr/>
        <p:nvPr/>
      </p:nvGrpSpPr>
      <p:grpSpPr>
        <a:xfrm>
          <a:off x="0" y="0"/>
          <a:ext cx="0" cy="0"/>
          <a:chOff x="0" y="0"/>
          <a:chExt cx="0" cy="0"/>
        </a:xfrm>
      </p:grpSpPr>
      <p:sp>
        <p:nvSpPr>
          <p:cNvPr id="4" name="Rectangle 3"/>
          <p:cNvSpPr/>
          <p:nvPr userDrawn="1"/>
        </p:nvSpPr>
        <p:spPr>
          <a:xfrm>
            <a:off x="0" y="0"/>
            <a:ext cx="228600" cy="6858000"/>
          </a:xfrm>
          <a:prstGeom prst="rect">
            <a:avLst/>
          </a:prstGeom>
          <a:solidFill>
            <a:srgbClr val="39275B">
              <a:alpha val="8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p>
        </p:txBody>
      </p:sp>
      <p:pic>
        <p:nvPicPr>
          <p:cNvPr id="5" name="Picture 7" descr="UW.Wordmark_ctr_white.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14401" y="352425"/>
            <a:ext cx="3401484" cy="171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ectangle 5"/>
          <p:cNvSpPr>
            <a:spLocks noChangeArrowheads="1"/>
          </p:cNvSpPr>
          <p:nvPr userDrawn="1"/>
        </p:nvSpPr>
        <p:spPr bwMode="auto">
          <a:xfrm>
            <a:off x="1" y="180975"/>
            <a:ext cx="768351" cy="457200"/>
          </a:xfrm>
          <a:prstGeom prst="rect">
            <a:avLst/>
          </a:prstGeom>
          <a:solidFill>
            <a:srgbClr val="39275B"/>
          </a:solidFill>
          <a:ln>
            <a:noFill/>
          </a:ln>
          <a:effectLst>
            <a:outerShdw blurRad="38100" dist="38100" dir="3600019" algn="br" rotWithShape="0">
              <a:srgbClr val="808080">
                <a:alpha val="1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1" hangingPunct="1">
              <a:defRPr/>
            </a:pPr>
            <a:endParaRPr lang="en-US" sz="1800" dirty="0">
              <a:solidFill>
                <a:schemeClr val="lt1"/>
              </a:solidFill>
              <a:latin typeface="+mn-lt"/>
              <a:ea typeface="+mn-ea"/>
            </a:endParaRPr>
          </a:p>
        </p:txBody>
      </p:sp>
      <p:pic>
        <p:nvPicPr>
          <p:cNvPr id="7" name="Picture 11" descr="UW_W-Logo_RGB.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8752" y="295275"/>
            <a:ext cx="450849"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14400" y="2130426"/>
            <a:ext cx="10464800" cy="1470025"/>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79600" y="3886200"/>
            <a:ext cx="85344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66139747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10972800" cy="83820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676401"/>
            <a:ext cx="10972800" cy="4449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6019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762001"/>
            <a:ext cx="2743200" cy="5364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762001"/>
            <a:ext cx="8026400" cy="5364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87016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Rectangle 3"/>
          <p:cNvSpPr/>
          <p:nvPr userDrawn="1"/>
        </p:nvSpPr>
        <p:spPr>
          <a:xfrm>
            <a:off x="0" y="0"/>
            <a:ext cx="228600" cy="6858000"/>
          </a:xfrm>
          <a:prstGeom prst="rect">
            <a:avLst/>
          </a:prstGeom>
          <a:solidFill>
            <a:srgbClr val="33006F"/>
          </a:solidFill>
          <a:ln>
            <a:solidFill>
              <a:srgbClr val="E8D3A2"/>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p>
        </p:txBody>
      </p:sp>
      <p:sp>
        <p:nvSpPr>
          <p:cNvPr id="5" name="Rectangle 4"/>
          <p:cNvSpPr>
            <a:spLocks noChangeArrowheads="1"/>
          </p:cNvSpPr>
          <p:nvPr userDrawn="1"/>
        </p:nvSpPr>
        <p:spPr bwMode="auto">
          <a:xfrm>
            <a:off x="1" y="136525"/>
            <a:ext cx="768351" cy="457200"/>
          </a:xfrm>
          <a:prstGeom prst="rect">
            <a:avLst/>
          </a:prstGeom>
          <a:solidFill>
            <a:srgbClr val="33006F"/>
          </a:solidFill>
          <a:ln>
            <a:solidFill>
              <a:srgbClr val="E8D3A2"/>
            </a:solidFill>
          </a:ln>
          <a:effectLst>
            <a:outerShdw blurRad="38100" dist="38100" dir="3600019" algn="br" rotWithShape="0">
              <a:srgbClr val="808080">
                <a:alpha val="14998"/>
              </a:srgbClr>
            </a:outerShdw>
          </a:effectLst>
          <a:extLst/>
        </p:spPr>
        <p:txBody>
          <a:bodyPr anchor="ctr"/>
          <a:lstStyle/>
          <a:p>
            <a:pPr algn="ctr" eaLnBrk="1" hangingPunct="1">
              <a:defRPr/>
            </a:pPr>
            <a:endParaRPr lang="en-US" sz="1800" dirty="0">
              <a:solidFill>
                <a:schemeClr val="lt1"/>
              </a:solidFill>
              <a:latin typeface="+mn-lt"/>
              <a:ea typeface="+mn-ea"/>
            </a:endParaRPr>
          </a:p>
        </p:txBody>
      </p:sp>
      <p:pic>
        <p:nvPicPr>
          <p:cNvPr id="6" name="Picture 9" descr="UW.Wordmark_ctr.png"/>
          <p:cNvPicPr>
            <a:picLocks noChangeAspect="1"/>
          </p:cNvPicPr>
          <p:nvPr userDrawn="1"/>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734152" y="512195"/>
            <a:ext cx="1625600" cy="815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2" descr="C:\Users\ejwalker\AppData\Local\Microsoft\Windows\Temporary Internet Files\Content.Outlook\M6YI8C4I\OAW Logo (2).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448800" y="158750"/>
            <a:ext cx="2178051" cy="293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8" name="Straight Connector 7"/>
          <p:cNvCxnSpPr/>
          <p:nvPr userDrawn="1"/>
        </p:nvCxnSpPr>
        <p:spPr>
          <a:xfrm>
            <a:off x="508000" y="685800"/>
            <a:ext cx="11176000" cy="0"/>
          </a:xfrm>
          <a:prstGeom prst="line">
            <a:avLst/>
          </a:prstGeom>
          <a:ln w="12700">
            <a:solidFill>
              <a:srgbClr val="E8D3A2"/>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508000" y="6477000"/>
            <a:ext cx="11176000" cy="0"/>
          </a:xfrm>
          <a:prstGeom prst="line">
            <a:avLst/>
          </a:prstGeom>
          <a:ln w="12700">
            <a:solidFill>
              <a:srgbClr val="E8D3A2"/>
            </a:solidFill>
          </a:ln>
        </p:spPr>
        <p:style>
          <a:lnRef idx="2">
            <a:schemeClr val="accent1"/>
          </a:lnRef>
          <a:fillRef idx="0">
            <a:schemeClr val="accent1"/>
          </a:fillRef>
          <a:effectRef idx="1">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27000" y="255589"/>
            <a:ext cx="4826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 name="Rectangle 10"/>
          <p:cNvSpPr/>
          <p:nvPr userDrawn="1"/>
        </p:nvSpPr>
        <p:spPr>
          <a:xfrm>
            <a:off x="11963400" y="0"/>
            <a:ext cx="228600" cy="6858000"/>
          </a:xfrm>
          <a:prstGeom prst="rect">
            <a:avLst/>
          </a:prstGeom>
          <a:solidFill>
            <a:srgbClr val="33006F"/>
          </a:solidFill>
          <a:ln>
            <a:solidFill>
              <a:srgbClr val="E8D3A2"/>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p>
        </p:txBody>
      </p:sp>
      <p:sp>
        <p:nvSpPr>
          <p:cNvPr id="3" name="Content Placeholder 2"/>
          <p:cNvSpPr>
            <a:spLocks noGrp="1"/>
          </p:cNvSpPr>
          <p:nvPr>
            <p:ph idx="1"/>
          </p:nvPr>
        </p:nvSpPr>
        <p:spPr>
          <a:xfrm>
            <a:off x="912949" y="1844041"/>
            <a:ext cx="10472928"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92455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4" name="Rectangle 3"/>
          <p:cNvSpPr/>
          <p:nvPr userDrawn="1"/>
        </p:nvSpPr>
        <p:spPr>
          <a:xfrm>
            <a:off x="0" y="0"/>
            <a:ext cx="228600" cy="6858000"/>
          </a:xfrm>
          <a:prstGeom prst="rect">
            <a:avLst/>
          </a:prstGeom>
          <a:solidFill>
            <a:srgbClr val="39275B">
              <a:alpha val="8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p>
        </p:txBody>
      </p:sp>
      <p:pic>
        <p:nvPicPr>
          <p:cNvPr id="5" name="Picture 9" descr="UW.Wordmark_ctr.png"/>
          <p:cNvPicPr>
            <a:picLocks noChangeAspect="1"/>
          </p:cNvPicPr>
          <p:nvPr userDrawn="1"/>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24000" y="480562"/>
            <a:ext cx="1727200" cy="866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ectangle 5"/>
          <p:cNvSpPr>
            <a:spLocks noChangeArrowheads="1"/>
          </p:cNvSpPr>
          <p:nvPr userDrawn="1"/>
        </p:nvSpPr>
        <p:spPr bwMode="auto">
          <a:xfrm>
            <a:off x="1" y="180975"/>
            <a:ext cx="768351" cy="457200"/>
          </a:xfrm>
          <a:prstGeom prst="rect">
            <a:avLst/>
          </a:prstGeom>
          <a:solidFill>
            <a:srgbClr val="39275B"/>
          </a:solidFill>
          <a:ln>
            <a:noFill/>
          </a:ln>
          <a:effectLst>
            <a:outerShdw blurRad="38100" dist="38100" dir="3600019" algn="br" rotWithShape="0">
              <a:srgbClr val="808080">
                <a:alpha val="1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1" hangingPunct="1">
              <a:defRPr/>
            </a:pPr>
            <a:endParaRPr lang="en-US" sz="1800" dirty="0">
              <a:solidFill>
                <a:schemeClr val="lt1"/>
              </a:solidFill>
              <a:latin typeface="+mn-lt"/>
              <a:ea typeface="+mn-ea"/>
            </a:endParaRPr>
          </a:p>
        </p:txBody>
      </p:sp>
      <p:pic>
        <p:nvPicPr>
          <p:cNvPr id="7" name="Picture 8" descr="UW_W-Logo_RGB.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8752" y="295275"/>
            <a:ext cx="450849"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2" descr="C:\Users\ejwalker\AppData\Local\Microsoft\Windows\Temporary Internet Files\Content.Outlook\M6YI8C4I\OAW Logo (2).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30818" y="98425"/>
            <a:ext cx="2510367"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Content Placeholder 2"/>
          <p:cNvSpPr>
            <a:spLocks noGrp="1"/>
          </p:cNvSpPr>
          <p:nvPr>
            <p:ph idx="1"/>
          </p:nvPr>
        </p:nvSpPr>
        <p:spPr>
          <a:xfrm>
            <a:off x="914401" y="1828801"/>
            <a:ext cx="10472928"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Date Placeholder 3"/>
          <p:cNvSpPr>
            <a:spLocks noGrp="1"/>
          </p:cNvSpPr>
          <p:nvPr>
            <p:ph type="dt" sz="half" idx="10"/>
          </p:nvPr>
        </p:nvSpPr>
        <p:spPr>
          <a:xfrm>
            <a:off x="914400" y="6356351"/>
            <a:ext cx="2844800" cy="365125"/>
          </a:xfrm>
          <a:prstGeom prst="rect">
            <a:avLst/>
          </a:prstGeom>
        </p:spPr>
        <p:txBody>
          <a:bodyPr/>
          <a:lstStyle>
            <a:lvl1pPr>
              <a:defRPr/>
            </a:lvl1pPr>
          </a:lstStyle>
          <a:p>
            <a:pPr>
              <a:defRPr/>
            </a:pPr>
            <a:r>
              <a:rPr lang="en-US" altLang="en-US" dirty="0"/>
              <a:t>16 Sep 2014</a:t>
            </a:r>
          </a:p>
        </p:txBody>
      </p:sp>
      <p:sp>
        <p:nvSpPr>
          <p:cNvPr id="10" name="Footer Placeholder 4"/>
          <p:cNvSpPr>
            <a:spLocks noGrp="1"/>
          </p:cNvSpPr>
          <p:nvPr>
            <p:ph type="ftr" sz="quarter" idx="11"/>
          </p:nvPr>
        </p:nvSpPr>
        <p:spPr>
          <a:xfrm>
            <a:off x="4220633" y="6356351"/>
            <a:ext cx="3860800" cy="365125"/>
          </a:xfrm>
          <a:prstGeom prst="rect">
            <a:avLst/>
          </a:prstGeom>
        </p:spPr>
        <p:txBody>
          <a:bodyPr/>
          <a:lstStyle>
            <a:lvl1pPr>
              <a:defRPr/>
            </a:lvl1pPr>
          </a:lstStyle>
          <a:p>
            <a:pPr>
              <a:defRPr/>
            </a:pPr>
            <a:endParaRPr lang="en-US" dirty="0"/>
          </a:p>
        </p:txBody>
      </p:sp>
      <p:sp>
        <p:nvSpPr>
          <p:cNvPr id="11" name="Slide Number Placeholder 5"/>
          <p:cNvSpPr>
            <a:spLocks noGrp="1"/>
          </p:cNvSpPr>
          <p:nvPr>
            <p:ph type="sldNum" sz="quarter" idx="12"/>
          </p:nvPr>
        </p:nvSpPr>
        <p:spPr>
          <a:xfrm>
            <a:off x="8542867" y="6356351"/>
            <a:ext cx="2844800" cy="365125"/>
          </a:xfrm>
          <a:prstGeom prst="rect">
            <a:avLst/>
          </a:prstGeom>
        </p:spPr>
        <p:txBody>
          <a:bodyPr/>
          <a:lstStyle>
            <a:lvl1pPr>
              <a:defRPr/>
            </a:lvl1pPr>
          </a:lstStyle>
          <a:p>
            <a:pPr>
              <a:defRPr/>
            </a:pPr>
            <a:fld id="{12194C66-71F1-4210-A0A8-EB5B3E329875}" type="slidenum">
              <a:rPr lang="en-US" altLang="en-US"/>
              <a:pPr>
                <a:defRPr/>
              </a:pPr>
              <a:t>‹#›</a:t>
            </a:fld>
            <a:endParaRPr lang="en-US" altLang="en-US" dirty="0"/>
          </a:p>
        </p:txBody>
      </p:sp>
    </p:spTree>
    <p:extLst>
      <p:ext uri="{BB962C8B-B14F-4D97-AF65-F5344CB8AC3E}">
        <p14:creationId xmlns:p14="http://schemas.microsoft.com/office/powerpoint/2010/main" val="3435370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0"/>
            <a:ext cx="228600" cy="6858000"/>
          </a:xfrm>
          <a:prstGeom prst="rect">
            <a:avLst/>
          </a:prstGeom>
          <a:solidFill>
            <a:srgbClr val="33006F"/>
          </a:solidFill>
          <a:ln>
            <a:solidFill>
              <a:srgbClr val="E8D3A2"/>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p>
        </p:txBody>
      </p:sp>
      <p:sp>
        <p:nvSpPr>
          <p:cNvPr id="5" name="Rectangle 4"/>
          <p:cNvSpPr>
            <a:spLocks noChangeArrowheads="1"/>
          </p:cNvSpPr>
          <p:nvPr userDrawn="1"/>
        </p:nvSpPr>
        <p:spPr bwMode="auto">
          <a:xfrm>
            <a:off x="1" y="152822"/>
            <a:ext cx="768351" cy="457200"/>
          </a:xfrm>
          <a:prstGeom prst="rect">
            <a:avLst/>
          </a:prstGeom>
          <a:solidFill>
            <a:srgbClr val="33006F"/>
          </a:solidFill>
          <a:ln>
            <a:solidFill>
              <a:srgbClr val="E8D3A2"/>
            </a:solidFill>
          </a:ln>
          <a:effectLst>
            <a:outerShdw blurRad="38100" dist="38100" dir="3600019" algn="br" rotWithShape="0">
              <a:srgbClr val="808080">
                <a:alpha val="14998"/>
              </a:srgbClr>
            </a:outerShdw>
          </a:effectLst>
          <a:extLst/>
        </p:spPr>
        <p:txBody>
          <a:bodyPr anchor="ctr"/>
          <a:lstStyle/>
          <a:p>
            <a:pPr algn="ctr" eaLnBrk="1" hangingPunct="1">
              <a:defRPr/>
            </a:pPr>
            <a:endParaRPr lang="en-US" sz="1800" dirty="0">
              <a:solidFill>
                <a:schemeClr val="lt1"/>
              </a:solidFill>
              <a:latin typeface="+mn-lt"/>
              <a:ea typeface="+mn-ea"/>
            </a:endParaRPr>
          </a:p>
        </p:txBody>
      </p:sp>
      <p:pic>
        <p:nvPicPr>
          <p:cNvPr id="6" name="Picture 9" descr="UW.Wordmark_ctr.png"/>
          <p:cNvPicPr>
            <a:picLocks noChangeAspect="1"/>
          </p:cNvPicPr>
          <p:nvPr userDrawn="1"/>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002252" y="528269"/>
            <a:ext cx="1625600" cy="815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2" descr="C:\Users\ejwalker\AppData\Local\Microsoft\Windows\Temporary Internet Files\Content.Outlook\M6YI8C4I\OAW Logo (2).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601533" y="147352"/>
            <a:ext cx="2178051" cy="293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38697" y="259185"/>
            <a:ext cx="4826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 name="Rectangle 10"/>
          <p:cNvSpPr/>
          <p:nvPr userDrawn="1"/>
        </p:nvSpPr>
        <p:spPr>
          <a:xfrm>
            <a:off x="11963400" y="0"/>
            <a:ext cx="228600" cy="6858000"/>
          </a:xfrm>
          <a:prstGeom prst="rect">
            <a:avLst/>
          </a:prstGeom>
          <a:solidFill>
            <a:srgbClr val="33006F"/>
          </a:solidFill>
          <a:ln>
            <a:solidFill>
              <a:srgbClr val="E8D3A2"/>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800" dirty="0"/>
          </a:p>
        </p:txBody>
      </p:sp>
    </p:spTree>
    <p:extLst>
      <p:ext uri="{BB962C8B-B14F-4D97-AF65-F5344CB8AC3E}">
        <p14:creationId xmlns:p14="http://schemas.microsoft.com/office/powerpoint/2010/main" val="1443895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370371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76401"/>
            <a:ext cx="5384800" cy="4449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76401"/>
            <a:ext cx="5384800" cy="4449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2886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676400"/>
            <a:ext cx="5386917" cy="4984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676399"/>
            <a:ext cx="5389033" cy="4984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5133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70288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1034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762000"/>
            <a:ext cx="4011084" cy="76200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4766733" y="762001"/>
            <a:ext cx="6815667"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09601" y="1676401"/>
            <a:ext cx="4011084"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05277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762000"/>
            <a:ext cx="7315200" cy="39655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39774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762000"/>
            <a:ext cx="109728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76401"/>
            <a:ext cx="10972800" cy="4449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1660182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defTabSz="457200" rtl="0" eaLnBrk="0" fontAlgn="base" hangingPunct="0">
        <a:spcBef>
          <a:spcPct val="0"/>
        </a:spcBef>
        <a:spcAft>
          <a:spcPct val="0"/>
        </a:spcAft>
        <a:defRPr sz="4400" kern="1200">
          <a:solidFill>
            <a:schemeClr val="tx1"/>
          </a:solidFill>
          <a:latin typeface="Frutiger 55 Roman"/>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Frutiger 55 Roman"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Frutiger 55 Roman"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Frutiger 55 Roman"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Frutiger 55 Roman"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Frutiger 55 Roman"/>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Frutiger 55 Roman"/>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Frutiger 55 Roman"/>
          <a:ea typeface="ＭＳ Ｐゴシック"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Frutiger 55 Roman"/>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Frutiger 55 Roman"/>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0.emf"/><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mbrot@uw.ed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mailto:sti2@uw.edu" TargetMode="External"/><Relationship Id="rId4" Type="http://schemas.openxmlformats.org/officeDocument/2006/relationships/hyperlink" Target="mailto:glyon@uw.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3006F"/>
        </a:solidFill>
        <a:effectLst/>
      </p:bgPr>
    </p:bg>
    <p:spTree>
      <p:nvGrpSpPr>
        <p:cNvPr id="1" name=""/>
        <p:cNvGrpSpPr/>
        <p:nvPr/>
      </p:nvGrpSpPr>
      <p:grpSpPr>
        <a:xfrm>
          <a:off x="0" y="0"/>
          <a:ext cx="0" cy="0"/>
          <a:chOff x="0" y="0"/>
          <a:chExt cx="0" cy="0"/>
        </a:xfrm>
      </p:grpSpPr>
      <p:sp>
        <p:nvSpPr>
          <p:cNvPr id="2051" name="Text Box 6"/>
          <p:cNvSpPr txBox="1">
            <a:spLocks noChangeArrowheads="1"/>
          </p:cNvSpPr>
          <p:nvPr/>
        </p:nvSpPr>
        <p:spPr bwMode="auto">
          <a:xfrm>
            <a:off x="1524000" y="428329"/>
            <a:ext cx="9144000" cy="776998"/>
          </a:xfrm>
          <a:prstGeom prst="rect">
            <a:avLst/>
          </a:prstGeom>
          <a:solidFill>
            <a:schemeClr val="bg1"/>
          </a:solidFill>
          <a:ln w="9525">
            <a:solidFill>
              <a:srgbClr val="000000"/>
            </a:solidFill>
            <a:miter lim="800000"/>
            <a:headEnd/>
            <a:tailEnd/>
          </a:ln>
          <a:extLst/>
        </p:spPr>
        <p:txBody>
          <a:bodyPr lIns="112500" tIns="225000" rIns="112500" bIns="1125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defTabSz="457200" eaLnBrk="0" fontAlgn="base" hangingPunct="0">
              <a:spcBef>
                <a:spcPct val="0"/>
              </a:spcBef>
              <a:spcAft>
                <a:spcPct val="0"/>
              </a:spcAft>
            </a:pPr>
            <a:r>
              <a:rPr lang="en-US" altLang="en-US" sz="2916" b="1" dirty="0">
                <a:solidFill>
                  <a:srgbClr val="2B0070"/>
                </a:solidFill>
                <a:latin typeface="Arial" panose="020B0604020202020204" pitchFamily="34" charset="0"/>
                <a:ea typeface="ＭＳ Ｐゴシック" panose="020B0600070205080204" pitchFamily="34" charset="-128"/>
              </a:rPr>
              <a:t>Office of Animal Welfare</a:t>
            </a:r>
          </a:p>
          <a:p>
            <a:pPr algn="ctr" defTabSz="457200" eaLnBrk="0" fontAlgn="base" hangingPunct="0">
              <a:spcBef>
                <a:spcPct val="0"/>
              </a:spcBef>
              <a:spcAft>
                <a:spcPct val="0"/>
              </a:spcAft>
            </a:pPr>
            <a:endParaRPr lang="en-US" altLang="en-US" sz="2083" b="1" dirty="0">
              <a:solidFill>
                <a:srgbClr val="492E70"/>
              </a:solidFill>
              <a:latin typeface="Arial" panose="020B0604020202020204" pitchFamily="34" charset="0"/>
              <a:ea typeface="ＭＳ Ｐゴシック" panose="020B0600070205080204" pitchFamily="34" charset="-128"/>
            </a:endParaRPr>
          </a:p>
        </p:txBody>
      </p:sp>
      <p:sp>
        <p:nvSpPr>
          <p:cNvPr id="2053" name="Rectangle 29"/>
          <p:cNvSpPr>
            <a:spLocks noChangeArrowheads="1"/>
          </p:cNvSpPr>
          <p:nvPr/>
        </p:nvSpPr>
        <p:spPr bwMode="auto">
          <a:xfrm>
            <a:off x="1524000" y="1213795"/>
            <a:ext cx="9144000" cy="47625"/>
          </a:xfrm>
          <a:prstGeom prst="rect">
            <a:avLst/>
          </a:prstGeom>
          <a:solidFill>
            <a:srgbClr val="E8D3A2"/>
          </a:solidFill>
          <a:ln>
            <a:noFill/>
          </a:ln>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457200" eaLnBrk="0" fontAlgn="base" hangingPunct="0">
              <a:spcBef>
                <a:spcPct val="0"/>
              </a:spcBef>
              <a:spcAft>
                <a:spcPct val="0"/>
              </a:spcAft>
            </a:pPr>
            <a:endParaRPr lang="en-US" altLang="en-US" sz="500" dirty="0">
              <a:solidFill>
                <a:prstClr val="black"/>
              </a:solidFill>
              <a:ea typeface="ＭＳ Ｐゴシック" panose="020B0600070205080204" pitchFamily="34" charset="-128"/>
            </a:endParaRPr>
          </a:p>
        </p:txBody>
      </p:sp>
      <p:sp>
        <p:nvSpPr>
          <p:cNvPr id="2061" name="Rectangle 29"/>
          <p:cNvSpPr>
            <a:spLocks noChangeArrowheads="1"/>
          </p:cNvSpPr>
          <p:nvPr/>
        </p:nvSpPr>
        <p:spPr bwMode="auto">
          <a:xfrm>
            <a:off x="1762126" y="1536450"/>
            <a:ext cx="2047875" cy="67138"/>
          </a:xfrm>
          <a:prstGeom prst="rect">
            <a:avLst/>
          </a:prstGeom>
          <a:solidFill>
            <a:srgbClr val="E8D3A2"/>
          </a:solidFill>
          <a:ln>
            <a:noFill/>
          </a:ln>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457200" eaLnBrk="0" fontAlgn="base" hangingPunct="0">
              <a:spcBef>
                <a:spcPct val="0"/>
              </a:spcBef>
              <a:spcAft>
                <a:spcPct val="0"/>
              </a:spcAft>
            </a:pPr>
            <a:endParaRPr lang="en-US" altLang="en-US" sz="500" dirty="0">
              <a:solidFill>
                <a:prstClr val="black"/>
              </a:solidFill>
              <a:ea typeface="ＭＳ Ｐゴシック" panose="020B0600070205080204" pitchFamily="34" charset="-128"/>
            </a:endParaRPr>
          </a:p>
        </p:txBody>
      </p:sp>
      <p:sp>
        <p:nvSpPr>
          <p:cNvPr id="2062" name="Rectangle 29"/>
          <p:cNvSpPr>
            <a:spLocks noChangeArrowheads="1"/>
          </p:cNvSpPr>
          <p:nvPr/>
        </p:nvSpPr>
        <p:spPr bwMode="auto">
          <a:xfrm>
            <a:off x="6141992" y="1536450"/>
            <a:ext cx="2047875" cy="67138"/>
          </a:xfrm>
          <a:prstGeom prst="rect">
            <a:avLst/>
          </a:prstGeom>
          <a:solidFill>
            <a:srgbClr val="E8D3A2"/>
          </a:solidFill>
          <a:ln>
            <a:noFill/>
          </a:ln>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457200" eaLnBrk="0" fontAlgn="base" hangingPunct="0">
              <a:spcBef>
                <a:spcPct val="0"/>
              </a:spcBef>
              <a:spcAft>
                <a:spcPct val="0"/>
              </a:spcAft>
            </a:pPr>
            <a:endParaRPr lang="en-US" altLang="en-US" sz="500" dirty="0">
              <a:solidFill>
                <a:prstClr val="black"/>
              </a:solidFill>
              <a:ea typeface="ＭＳ Ｐゴシック" panose="020B0600070205080204" pitchFamily="34" charset="-128"/>
            </a:endParaRPr>
          </a:p>
        </p:txBody>
      </p:sp>
      <p:sp>
        <p:nvSpPr>
          <p:cNvPr id="2063" name="Rectangle 29"/>
          <p:cNvSpPr>
            <a:spLocks noChangeArrowheads="1"/>
          </p:cNvSpPr>
          <p:nvPr/>
        </p:nvSpPr>
        <p:spPr bwMode="auto">
          <a:xfrm>
            <a:off x="8331925" y="1536450"/>
            <a:ext cx="2047875" cy="67138"/>
          </a:xfrm>
          <a:prstGeom prst="rect">
            <a:avLst/>
          </a:prstGeom>
          <a:solidFill>
            <a:srgbClr val="E8D3A2"/>
          </a:solidFill>
          <a:ln>
            <a:noFill/>
          </a:ln>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457200" eaLnBrk="0" fontAlgn="base" hangingPunct="0">
              <a:spcBef>
                <a:spcPct val="0"/>
              </a:spcBef>
              <a:spcAft>
                <a:spcPct val="0"/>
              </a:spcAft>
            </a:pPr>
            <a:endParaRPr lang="en-US" altLang="en-US" sz="500" dirty="0">
              <a:solidFill>
                <a:prstClr val="black"/>
              </a:solidFill>
              <a:ea typeface="ＭＳ Ｐゴシック" panose="020B0600070205080204" pitchFamily="34" charset="-128"/>
            </a:endParaRPr>
          </a:p>
        </p:txBody>
      </p:sp>
      <p:sp>
        <p:nvSpPr>
          <p:cNvPr id="2067" name="Rectangle 29"/>
          <p:cNvSpPr>
            <a:spLocks noChangeArrowheads="1"/>
          </p:cNvSpPr>
          <p:nvPr/>
        </p:nvSpPr>
        <p:spPr bwMode="auto">
          <a:xfrm>
            <a:off x="3952059" y="1534491"/>
            <a:ext cx="2047875" cy="67138"/>
          </a:xfrm>
          <a:prstGeom prst="rect">
            <a:avLst/>
          </a:prstGeom>
          <a:solidFill>
            <a:srgbClr val="E8D3A2"/>
          </a:solidFill>
          <a:ln>
            <a:noFill/>
          </a:ln>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defTabSz="457200" eaLnBrk="0" fontAlgn="base" hangingPunct="0">
              <a:spcBef>
                <a:spcPct val="0"/>
              </a:spcBef>
              <a:spcAft>
                <a:spcPct val="0"/>
              </a:spcAft>
            </a:pPr>
            <a:endParaRPr lang="en-US" altLang="en-US" sz="500" dirty="0">
              <a:solidFill>
                <a:prstClr val="black"/>
              </a:solidFill>
              <a:ea typeface="ＭＳ Ｐゴシック" panose="020B0600070205080204" pitchFamily="34" charset="-128"/>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64403" y="822392"/>
            <a:ext cx="1690005" cy="342965"/>
          </a:xfrm>
          <a:prstGeom prst="rect">
            <a:avLst/>
          </a:prstGeom>
        </p:spPr>
      </p:pic>
      <p:pic>
        <p:nvPicPr>
          <p:cNvPr id="15" name="Picture 14" descr="W Logo_Purple_RGB.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99149" y="602011"/>
            <a:ext cx="385273" cy="259418"/>
          </a:xfrm>
          <a:prstGeom prst="rect">
            <a:avLst/>
          </a:prstGeom>
        </p:spPr>
      </p:pic>
      <p:pic>
        <p:nvPicPr>
          <p:cNvPr id="18" name="Picture 17"/>
          <p:cNvPicPr>
            <a:picLocks noChangeAspect="1"/>
          </p:cNvPicPr>
          <p:nvPr/>
        </p:nvPicPr>
        <p:blipFill>
          <a:blip r:embed="rId5"/>
          <a:stretch>
            <a:fillRect/>
          </a:stretch>
        </p:blipFill>
        <p:spPr>
          <a:xfrm>
            <a:off x="9144000" y="971157"/>
            <a:ext cx="1403842" cy="94330"/>
          </a:xfrm>
          <a:prstGeom prst="rect">
            <a:avLst/>
          </a:prstGeom>
        </p:spPr>
      </p:pic>
      <p:sp>
        <p:nvSpPr>
          <p:cNvPr id="13" name="Title 1"/>
          <p:cNvSpPr txBox="1">
            <a:spLocks/>
          </p:cNvSpPr>
          <p:nvPr/>
        </p:nvSpPr>
        <p:spPr>
          <a:xfrm>
            <a:off x="1762126" y="2036688"/>
            <a:ext cx="9368853" cy="4821312"/>
          </a:xfrm>
          <a:prstGeom prst="rect">
            <a:avLst/>
          </a:prstGeom>
        </p:spPr>
        <p:txBody>
          <a:bodyPr>
            <a:normAutofit/>
          </a:bodyPr>
          <a:lstStyle>
            <a:lvl1pPr algn="ctr" defTabSz="457200" rtl="0" eaLnBrk="0" fontAlgn="base" hangingPunct="0">
              <a:spcBef>
                <a:spcPct val="0"/>
              </a:spcBef>
              <a:spcAft>
                <a:spcPct val="0"/>
              </a:spcAft>
              <a:defRPr sz="4400" kern="1200">
                <a:solidFill>
                  <a:schemeClr val="tx1"/>
                </a:solidFill>
                <a:latin typeface="Frutiger 55 Roman"/>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Frutiger 55 Roman"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Frutiger 55 Roman"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Frutiger 55 Roman"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Frutiger 55 Roman"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a:lstStyle>
          <a:p>
            <a:pPr>
              <a:lnSpc>
                <a:spcPct val="120000"/>
              </a:lnSpc>
            </a:pPr>
            <a:endParaRPr lang="en-US" sz="5500" b="1" dirty="0" smtClean="0">
              <a:solidFill>
                <a:prstClr val="white"/>
              </a:solidFill>
              <a:latin typeface="Calibri"/>
              <a:cs typeface="Century Gothic"/>
            </a:endParaRPr>
          </a:p>
          <a:p>
            <a:pPr>
              <a:lnSpc>
                <a:spcPct val="120000"/>
              </a:lnSpc>
            </a:pPr>
            <a:r>
              <a:rPr lang="en-US" sz="3100" b="1" dirty="0" smtClean="0">
                <a:solidFill>
                  <a:prstClr val="white"/>
                </a:solidFill>
                <a:latin typeface="Calibri"/>
                <a:cs typeface="Century Gothic"/>
              </a:rPr>
              <a:t>OAW/Animal Subjects changes to grant review process</a:t>
            </a:r>
            <a:endParaRPr lang="en-US" sz="3100" b="1" dirty="0">
              <a:solidFill>
                <a:prstClr val="white"/>
              </a:solidFill>
              <a:latin typeface="Calibri"/>
              <a:cs typeface="Century Gothic"/>
            </a:endParaRPr>
          </a:p>
          <a:p>
            <a:pPr algn="l">
              <a:lnSpc>
                <a:spcPct val="120000"/>
              </a:lnSpc>
            </a:pPr>
            <a:endParaRPr lang="en-US" sz="2800" b="1" dirty="0" smtClean="0">
              <a:solidFill>
                <a:prstClr val="white"/>
              </a:solidFill>
              <a:latin typeface="Calibri"/>
              <a:cs typeface="Century Gothic"/>
            </a:endParaRPr>
          </a:p>
          <a:p>
            <a:pPr algn="l">
              <a:lnSpc>
                <a:spcPct val="120000"/>
              </a:lnSpc>
            </a:pPr>
            <a:endParaRPr lang="en-US" sz="2800" b="1" baseline="30000" dirty="0">
              <a:solidFill>
                <a:prstClr val="white"/>
              </a:solidFill>
              <a:latin typeface="Calibri"/>
              <a:cs typeface="Century Gothic"/>
            </a:endParaRPr>
          </a:p>
          <a:p>
            <a:pPr algn="l">
              <a:lnSpc>
                <a:spcPct val="120000"/>
              </a:lnSpc>
            </a:pPr>
            <a:endParaRPr lang="en-US" sz="3500" b="1" baseline="30000" dirty="0">
              <a:solidFill>
                <a:prstClr val="white"/>
              </a:solidFill>
              <a:latin typeface="Calibri"/>
              <a:cs typeface="Century Gothic"/>
            </a:endParaRPr>
          </a:p>
        </p:txBody>
      </p:sp>
      <p:sp>
        <p:nvSpPr>
          <p:cNvPr id="14" name="Title 1"/>
          <p:cNvSpPr txBox="1">
            <a:spLocks/>
          </p:cNvSpPr>
          <p:nvPr/>
        </p:nvSpPr>
        <p:spPr>
          <a:xfrm>
            <a:off x="8537528" y="1153266"/>
            <a:ext cx="2130472" cy="476503"/>
          </a:xfrm>
          <a:prstGeom prst="rect">
            <a:avLst/>
          </a:prstGeom>
        </p:spPr>
        <p:txBody>
          <a:bodyPr vert="horz" lIns="91440" tIns="45720" rIns="91440" bIns="45720" rtlCol="0" anchor="ctr">
            <a:normAutofit/>
          </a:bodyPr>
          <a:lstStyle/>
          <a:p>
            <a:pPr defTabSz="457200" eaLnBrk="0" fontAlgn="base" hangingPunct="0">
              <a:lnSpc>
                <a:spcPct val="120000"/>
              </a:lnSpc>
              <a:spcBef>
                <a:spcPct val="0"/>
              </a:spcBef>
              <a:spcAft>
                <a:spcPct val="0"/>
              </a:spcAft>
            </a:pPr>
            <a:r>
              <a:rPr lang="en-US" sz="1600" b="1" dirty="0" smtClean="0">
                <a:solidFill>
                  <a:prstClr val="white"/>
                </a:solidFill>
                <a:latin typeface="Calibri"/>
                <a:ea typeface="ＭＳ Ｐゴシック" panose="020B0600070205080204" pitchFamily="34" charset="-128"/>
                <a:cs typeface="Century Gothic"/>
              </a:rPr>
              <a:t>August 10, 2017</a:t>
            </a:r>
            <a:endParaRPr lang="en-US" sz="1600" b="1" dirty="0">
              <a:solidFill>
                <a:prstClr val="white"/>
              </a:solidFill>
              <a:latin typeface="Calibri"/>
              <a:ea typeface="ＭＳ Ｐゴシック" panose="020B0600070205080204" pitchFamily="34" charset="-128"/>
              <a:cs typeface="Century Gothic"/>
            </a:endParaRPr>
          </a:p>
        </p:txBody>
      </p:sp>
      <p:sp>
        <p:nvSpPr>
          <p:cNvPr id="2" name="Rectangle 1"/>
          <p:cNvSpPr/>
          <p:nvPr/>
        </p:nvSpPr>
        <p:spPr>
          <a:xfrm>
            <a:off x="7771733" y="5380503"/>
            <a:ext cx="4148375" cy="1606594"/>
          </a:xfrm>
          <a:prstGeom prst="rect">
            <a:avLst/>
          </a:prstGeom>
        </p:spPr>
        <p:txBody>
          <a:bodyPr wrap="square">
            <a:spAutoFit/>
          </a:bodyPr>
          <a:lstStyle/>
          <a:p>
            <a:pPr>
              <a:lnSpc>
                <a:spcPct val="120000"/>
              </a:lnSpc>
            </a:pPr>
            <a:r>
              <a:rPr lang="en-US" sz="1600" dirty="0" smtClean="0">
                <a:solidFill>
                  <a:schemeClr val="bg1"/>
                </a:solidFill>
              </a:rPr>
              <a:t>Michelle Brot, Scientific Reviewer</a:t>
            </a:r>
          </a:p>
          <a:p>
            <a:pPr>
              <a:lnSpc>
                <a:spcPct val="120000"/>
              </a:lnSpc>
            </a:pPr>
            <a:r>
              <a:rPr lang="en-US" sz="1600" dirty="0" smtClean="0">
                <a:solidFill>
                  <a:schemeClr val="bg1"/>
                </a:solidFill>
              </a:rPr>
              <a:t>mbrot@uw.edu</a:t>
            </a:r>
          </a:p>
          <a:p>
            <a:pPr>
              <a:lnSpc>
                <a:spcPct val="120000"/>
              </a:lnSpc>
            </a:pPr>
            <a:r>
              <a:rPr lang="en-US" sz="1600" dirty="0" smtClean="0">
                <a:solidFill>
                  <a:schemeClr val="bg1"/>
                </a:solidFill>
              </a:rPr>
              <a:t>Grant Lyon, Program Operations Analyst</a:t>
            </a:r>
          </a:p>
          <a:p>
            <a:pPr>
              <a:lnSpc>
                <a:spcPct val="120000"/>
              </a:lnSpc>
            </a:pPr>
            <a:r>
              <a:rPr lang="en-US" sz="1600" dirty="0" smtClean="0">
                <a:solidFill>
                  <a:schemeClr val="bg1"/>
                </a:solidFill>
                <a:cs typeface="Century Gothic"/>
              </a:rPr>
              <a:t>glyon@uw.edu</a:t>
            </a:r>
            <a:endParaRPr lang="en-US" sz="1600" dirty="0" smtClean="0">
              <a:solidFill>
                <a:prstClr val="white"/>
              </a:solidFill>
              <a:cs typeface="Century Gothic"/>
            </a:endParaRPr>
          </a:p>
          <a:p>
            <a:pPr>
              <a:lnSpc>
                <a:spcPct val="120000"/>
              </a:lnSpc>
            </a:pPr>
            <a:endParaRPr lang="en-US" b="1" dirty="0">
              <a:solidFill>
                <a:prstClr val="white"/>
              </a:solidFill>
              <a:cs typeface="Century Gothic"/>
            </a:endParaRPr>
          </a:p>
        </p:txBody>
      </p:sp>
    </p:spTree>
    <p:extLst>
      <p:ext uri="{BB962C8B-B14F-4D97-AF65-F5344CB8AC3E}">
        <p14:creationId xmlns:p14="http://schemas.microsoft.com/office/powerpoint/2010/main" val="18111857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828800" y="274320"/>
            <a:ext cx="7315200" cy="584775"/>
          </a:xfrm>
          <a:prstGeom prst="rect">
            <a:avLst/>
          </a:prstGeom>
          <a:solidFill>
            <a:srgbClr val="E8D3A2"/>
          </a:solidFill>
        </p:spPr>
        <p:txBody>
          <a:bodyPr wrap="square" rtlCol="0">
            <a:spAutoFit/>
          </a:bodyPr>
          <a:lstStyle/>
          <a:p>
            <a:pPr algn="ctr"/>
            <a:r>
              <a:rPr lang="en-US" sz="3200" dirty="0" smtClean="0">
                <a:solidFill>
                  <a:schemeClr val="accent4">
                    <a:lumMod val="50000"/>
                  </a:schemeClr>
                </a:solidFill>
              </a:rPr>
              <a:t>OAW Proposal</a:t>
            </a:r>
            <a:endParaRPr lang="en-US" sz="3200" dirty="0">
              <a:solidFill>
                <a:schemeClr val="accent4">
                  <a:lumMod val="50000"/>
                </a:schemeClr>
              </a:solidFill>
            </a:endParaRPr>
          </a:p>
        </p:txBody>
      </p:sp>
      <p:sp>
        <p:nvSpPr>
          <p:cNvPr id="2" name="TextBox 1"/>
          <p:cNvSpPr txBox="1"/>
          <p:nvPr/>
        </p:nvSpPr>
        <p:spPr>
          <a:xfrm>
            <a:off x="1121664" y="1267968"/>
            <a:ext cx="8656320" cy="5170646"/>
          </a:xfrm>
          <a:prstGeom prst="rect">
            <a:avLst/>
          </a:prstGeom>
          <a:noFill/>
        </p:spPr>
        <p:txBody>
          <a:bodyPr wrap="square" rtlCol="0">
            <a:spAutoFit/>
          </a:bodyPr>
          <a:lstStyle/>
          <a:p>
            <a:r>
              <a:rPr lang="en-US" sz="3000" dirty="0" smtClean="0"/>
              <a:t>OAW has eliminated the review of:</a:t>
            </a:r>
          </a:p>
          <a:p>
            <a:endParaRPr lang="en-US" sz="3000" dirty="0" smtClean="0"/>
          </a:p>
          <a:p>
            <a:pPr marL="342900" indent="-342900">
              <a:buFont typeface="Arial" panose="020B0604020202020204" pitchFamily="34" charset="0"/>
              <a:buChar char="•"/>
            </a:pPr>
            <a:r>
              <a:rPr lang="en-US" sz="3000" dirty="0"/>
              <a:t>N</a:t>
            </a:r>
            <a:r>
              <a:rPr lang="en-US" sz="3000" dirty="0" smtClean="0"/>
              <a:t>on-competing renewals</a:t>
            </a:r>
          </a:p>
          <a:p>
            <a:pPr marL="342900" indent="-342900">
              <a:buFont typeface="Arial" panose="020B0604020202020204" pitchFamily="34" charset="0"/>
              <a:buChar char="•"/>
            </a:pPr>
            <a:r>
              <a:rPr lang="en-US" sz="3000" dirty="0" smtClean="0"/>
              <a:t>Non-competing supplements</a:t>
            </a:r>
          </a:p>
          <a:p>
            <a:pPr marL="342900" indent="-342900">
              <a:buFont typeface="Arial" panose="020B0604020202020204" pitchFamily="34" charset="0"/>
              <a:buChar char="•"/>
            </a:pPr>
            <a:r>
              <a:rPr lang="en-US" sz="3000" dirty="0" smtClean="0"/>
              <a:t>Non-competing revisions </a:t>
            </a:r>
          </a:p>
          <a:p>
            <a:pPr marL="342900" indent="-342900">
              <a:buFont typeface="Arial" panose="020B0604020202020204" pitchFamily="34" charset="0"/>
              <a:buChar char="•"/>
            </a:pPr>
            <a:endParaRPr lang="en-US" sz="3000" dirty="0"/>
          </a:p>
          <a:p>
            <a:r>
              <a:rPr lang="en-US" sz="3000" dirty="0" smtClean="0"/>
              <a:t>Note: OSP will still be confirming that there is IACUC approval </a:t>
            </a:r>
            <a:r>
              <a:rPr lang="en-US" sz="3000" dirty="0"/>
              <a:t>for the work, so </a:t>
            </a:r>
            <a:r>
              <a:rPr lang="en-US" sz="3000" dirty="0" smtClean="0"/>
              <a:t>please </a:t>
            </a:r>
            <a:r>
              <a:rPr lang="en-US" sz="3000" dirty="0"/>
              <a:t>attach a copy of the parent award grant/protocol congruence letter to all subsequent non-competing eGC1s.</a:t>
            </a:r>
          </a:p>
          <a:p>
            <a:endParaRPr lang="en-US" sz="3000" dirty="0"/>
          </a:p>
        </p:txBody>
      </p:sp>
    </p:spTree>
    <p:extLst>
      <p:ext uri="{BB962C8B-B14F-4D97-AF65-F5344CB8AC3E}">
        <p14:creationId xmlns:p14="http://schemas.microsoft.com/office/powerpoint/2010/main" val="158083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extBox 10"/>
          <p:cNvSpPr txBox="1"/>
          <p:nvPr/>
        </p:nvSpPr>
        <p:spPr>
          <a:xfrm>
            <a:off x="1828800" y="274320"/>
            <a:ext cx="7315200" cy="584775"/>
          </a:xfrm>
          <a:prstGeom prst="rect">
            <a:avLst/>
          </a:prstGeom>
          <a:solidFill>
            <a:srgbClr val="E8D3A2"/>
          </a:solidFill>
        </p:spPr>
        <p:txBody>
          <a:bodyPr wrap="square" rtlCol="0">
            <a:spAutoFit/>
          </a:bodyPr>
          <a:lstStyle/>
          <a:p>
            <a:pPr algn="ctr"/>
            <a:r>
              <a:rPr lang="en-US" sz="3200" dirty="0" smtClean="0">
                <a:solidFill>
                  <a:schemeClr val="accent4">
                    <a:lumMod val="50000"/>
                  </a:schemeClr>
                </a:solidFill>
              </a:rPr>
              <a:t>Review Statistics</a:t>
            </a:r>
            <a:endParaRPr lang="en-US" sz="3200" dirty="0">
              <a:solidFill>
                <a:schemeClr val="accent4">
                  <a:lumMod val="50000"/>
                </a:schemeClr>
              </a:solidFill>
            </a:endParaRPr>
          </a:p>
        </p:txBody>
      </p:sp>
      <p:sp>
        <p:nvSpPr>
          <p:cNvPr id="2" name="TextBox 1"/>
          <p:cNvSpPr txBox="1"/>
          <p:nvPr/>
        </p:nvSpPr>
        <p:spPr>
          <a:xfrm>
            <a:off x="1121664" y="1267968"/>
            <a:ext cx="8656320" cy="2400657"/>
          </a:xfrm>
          <a:prstGeom prst="rect">
            <a:avLst/>
          </a:prstGeom>
          <a:noFill/>
        </p:spPr>
        <p:txBody>
          <a:bodyPr wrap="square" rtlCol="0">
            <a:spAutoFit/>
          </a:bodyPr>
          <a:lstStyle/>
          <a:p>
            <a:r>
              <a:rPr lang="en-US" sz="2500" dirty="0"/>
              <a:t>OAW review statistics from January 2015 – April 2017</a:t>
            </a:r>
          </a:p>
          <a:p>
            <a:endParaRPr lang="en-US" sz="2500" dirty="0"/>
          </a:p>
          <a:p>
            <a:endParaRPr lang="en-US" sz="2500" dirty="0" smtClean="0"/>
          </a:p>
          <a:p>
            <a:endParaRPr lang="en-US" sz="2500" dirty="0"/>
          </a:p>
          <a:p>
            <a:endParaRPr lang="en-US" sz="2500" dirty="0" smtClean="0"/>
          </a:p>
          <a:p>
            <a:endParaRPr lang="en-US" sz="2500" dirty="0" smtClean="0"/>
          </a:p>
        </p:txBody>
      </p:sp>
      <p:graphicFrame>
        <p:nvGraphicFramePr>
          <p:cNvPr id="5" name="Table 4"/>
          <p:cNvGraphicFramePr>
            <a:graphicFrameLocks noGrp="1"/>
          </p:cNvGraphicFramePr>
          <p:nvPr>
            <p:extLst>
              <p:ext uri="{D42A27DB-BD31-4B8C-83A1-F6EECF244321}">
                <p14:modId xmlns:p14="http://schemas.microsoft.com/office/powerpoint/2010/main" val="2003605820"/>
              </p:ext>
            </p:extLst>
          </p:nvPr>
        </p:nvGraphicFramePr>
        <p:xfrm>
          <a:off x="1121664" y="1947336"/>
          <a:ext cx="9793987" cy="4491566"/>
        </p:xfrm>
        <a:graphic>
          <a:graphicData uri="http://schemas.openxmlformats.org/drawingml/2006/table">
            <a:tbl>
              <a:tblPr firstRow="1" firstCol="1" bandRow="1">
                <a:tableStyleId>{5C22544A-7EE6-4342-B048-85BDC9FD1C3A}</a:tableStyleId>
              </a:tblPr>
              <a:tblGrid>
                <a:gridCol w="3173977">
                  <a:extLst>
                    <a:ext uri="{9D8B030D-6E8A-4147-A177-3AD203B41FA5}">
                      <a16:colId xmlns:a16="http://schemas.microsoft.com/office/drawing/2014/main" val="1274832215"/>
                    </a:ext>
                  </a:extLst>
                </a:gridCol>
                <a:gridCol w="1088220">
                  <a:extLst>
                    <a:ext uri="{9D8B030D-6E8A-4147-A177-3AD203B41FA5}">
                      <a16:colId xmlns:a16="http://schemas.microsoft.com/office/drawing/2014/main" val="2477194469"/>
                    </a:ext>
                  </a:extLst>
                </a:gridCol>
                <a:gridCol w="1360276">
                  <a:extLst>
                    <a:ext uri="{9D8B030D-6E8A-4147-A177-3AD203B41FA5}">
                      <a16:colId xmlns:a16="http://schemas.microsoft.com/office/drawing/2014/main" val="2234796750"/>
                    </a:ext>
                  </a:extLst>
                </a:gridCol>
                <a:gridCol w="1269591">
                  <a:extLst>
                    <a:ext uri="{9D8B030D-6E8A-4147-A177-3AD203B41FA5}">
                      <a16:colId xmlns:a16="http://schemas.microsoft.com/office/drawing/2014/main" val="3413564517"/>
                    </a:ext>
                  </a:extLst>
                </a:gridCol>
                <a:gridCol w="816166">
                  <a:extLst>
                    <a:ext uri="{9D8B030D-6E8A-4147-A177-3AD203B41FA5}">
                      <a16:colId xmlns:a16="http://schemas.microsoft.com/office/drawing/2014/main" val="1191435804"/>
                    </a:ext>
                  </a:extLst>
                </a:gridCol>
                <a:gridCol w="725481">
                  <a:extLst>
                    <a:ext uri="{9D8B030D-6E8A-4147-A177-3AD203B41FA5}">
                      <a16:colId xmlns:a16="http://schemas.microsoft.com/office/drawing/2014/main" val="3996363719"/>
                    </a:ext>
                  </a:extLst>
                </a:gridCol>
                <a:gridCol w="1360276">
                  <a:extLst>
                    <a:ext uri="{9D8B030D-6E8A-4147-A177-3AD203B41FA5}">
                      <a16:colId xmlns:a16="http://schemas.microsoft.com/office/drawing/2014/main" val="1568550023"/>
                    </a:ext>
                  </a:extLst>
                </a:gridCol>
              </a:tblGrid>
              <a:tr h="231942">
                <a:tc>
                  <a:txBody>
                    <a:bodyPr/>
                    <a:lstStyle/>
                    <a:p>
                      <a:pPr marL="0" marR="0" algn="ctr">
                        <a:lnSpc>
                          <a:spcPct val="107000"/>
                        </a:lnSpc>
                        <a:spcBef>
                          <a:spcPts val="0"/>
                        </a:spcBef>
                        <a:spcAft>
                          <a:spcPts val="0"/>
                        </a:spcAft>
                      </a:pPr>
                      <a:r>
                        <a:rPr lang="en-US" sz="1200" dirty="0">
                          <a:solidFill>
                            <a:schemeClr val="tx1"/>
                          </a:solidFill>
                          <a:effectLst/>
                        </a:rPr>
                        <a:t>Grants reviewed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gridSpan="4">
                  <a:txBody>
                    <a:bodyPr/>
                    <a:lstStyle/>
                    <a:p>
                      <a:pPr marL="0" marR="0" algn="ctr">
                        <a:lnSpc>
                          <a:spcPct val="107000"/>
                        </a:lnSpc>
                        <a:spcBef>
                          <a:spcPts val="0"/>
                        </a:spcBef>
                        <a:spcAft>
                          <a:spcPts val="0"/>
                        </a:spcAft>
                      </a:pPr>
                      <a:r>
                        <a:rPr lang="en-US" sz="1000" dirty="0">
                          <a:solidFill>
                            <a:schemeClr val="tx1"/>
                          </a:solidFill>
                          <a:effectLst/>
                        </a:rPr>
                        <a:t>Protocol Change Required</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a:txBody>
                    <a:bodyPr/>
                    <a:lstStyle/>
                    <a:p>
                      <a:pPr marL="0" marR="0">
                        <a:lnSpc>
                          <a:spcPct val="107000"/>
                        </a:lnSpc>
                        <a:spcBef>
                          <a:spcPts val="0"/>
                        </a:spcBef>
                        <a:spcAft>
                          <a:spcPts val="0"/>
                        </a:spcAft>
                      </a:pPr>
                      <a:r>
                        <a:rPr lang="en-US" sz="11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marL="0" marR="0">
                        <a:lnSpc>
                          <a:spcPct val="107000"/>
                        </a:lnSpc>
                        <a:spcBef>
                          <a:spcPts val="0"/>
                        </a:spcBef>
                        <a:spcAft>
                          <a:spcPts val="0"/>
                        </a:spcAft>
                      </a:pPr>
                      <a:r>
                        <a:rPr lang="en-US" sz="11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11436397"/>
                  </a:ext>
                </a:extLst>
              </a:tr>
              <a:tr h="242986">
                <a:tc>
                  <a:txBody>
                    <a:bodyPr/>
                    <a:lstStyle/>
                    <a:p>
                      <a:pPr marL="0" marR="0" algn="ctr">
                        <a:lnSpc>
                          <a:spcPct val="107000"/>
                        </a:lnSpc>
                        <a:spcBef>
                          <a:spcPts val="0"/>
                        </a:spcBef>
                        <a:spcAft>
                          <a:spcPts val="0"/>
                        </a:spcAft>
                      </a:pPr>
                      <a:r>
                        <a:rPr lang="en-US" sz="1200">
                          <a:solidFill>
                            <a:schemeClr val="tx1"/>
                          </a:solidFill>
                          <a:effectLst/>
                        </a:rPr>
                        <a:t>Jan 2015-April 2017</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652414932"/>
                  </a:ext>
                </a:extLst>
              </a:tr>
              <a:tr h="949856">
                <a:tc>
                  <a:txBody>
                    <a:bodyPr/>
                    <a:lstStyle/>
                    <a:p>
                      <a:pPr marL="0" marR="0">
                        <a:lnSpc>
                          <a:spcPct val="107000"/>
                        </a:lnSpc>
                        <a:spcBef>
                          <a:spcPts val="0"/>
                        </a:spcBef>
                        <a:spcAft>
                          <a:spcPts val="0"/>
                        </a:spcAft>
                      </a:pPr>
                      <a:r>
                        <a:rPr lang="en-US" sz="1100">
                          <a:solidFill>
                            <a:schemeClr val="tx1"/>
                          </a:solidFill>
                          <a:effectLst/>
                        </a:rPr>
                        <a:t>Grant type</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000">
                          <a:solidFill>
                            <a:schemeClr val="tx1"/>
                          </a:solidFill>
                          <a:effectLst/>
                        </a:rPr>
                        <a:t>Full protocol (new or  renewal)</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000">
                          <a:solidFill>
                            <a:schemeClr val="tx1"/>
                          </a:solidFill>
                          <a:effectLst/>
                        </a:rPr>
                        <a:t>Amendment initiated by PI</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000">
                          <a:solidFill>
                            <a:schemeClr val="tx1"/>
                          </a:solidFill>
                          <a:effectLst/>
                        </a:rPr>
                        <a:t>Amendment initiated by OAW</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000">
                          <a:solidFill>
                            <a:schemeClr val="tx1"/>
                          </a:solidFill>
                          <a:effectLst/>
                        </a:rPr>
                        <a:t>none</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Total</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000">
                          <a:solidFill>
                            <a:schemeClr val="tx1"/>
                          </a:solidFill>
                          <a:effectLst/>
                        </a:rPr>
                        <a:t>~ proportion of total hours spent by OAW on congruence review</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71930246"/>
                  </a:ext>
                </a:extLst>
              </a:tr>
              <a:tr h="198807">
                <a:tc gridSpan="2">
                  <a:txBody>
                    <a:bodyPr/>
                    <a:lstStyle/>
                    <a:p>
                      <a:pPr marL="0" marR="0" indent="279400">
                        <a:lnSpc>
                          <a:spcPct val="107000"/>
                        </a:lnSpc>
                        <a:spcBef>
                          <a:spcPts val="0"/>
                        </a:spcBef>
                        <a:spcAft>
                          <a:spcPts val="0"/>
                        </a:spcAft>
                      </a:pPr>
                      <a:r>
                        <a:rPr lang="en-US" sz="1100" b="0" i="1" dirty="0" smtClean="0">
                          <a:solidFill>
                            <a:schemeClr val="tx1"/>
                          </a:solidFill>
                          <a:effectLst/>
                        </a:rPr>
                        <a:t>Eliminated congruence review of:</a:t>
                      </a:r>
                      <a:endParaRPr lang="en-US" sz="11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C66"/>
                    </a:solidFill>
                  </a:tcPr>
                </a:tc>
                <a:tc hMerge="1">
                  <a:txBody>
                    <a:bodyPr/>
                    <a:lstStyle/>
                    <a:p>
                      <a:endParaRPr lang="en-US"/>
                    </a:p>
                  </a:txBody>
                  <a:tcPr/>
                </a:tc>
                <a:tc>
                  <a:txBody>
                    <a:bodyPr/>
                    <a:lstStyle/>
                    <a:p>
                      <a:pPr marL="0" marR="0" algn="r">
                        <a:lnSpc>
                          <a:spcPct val="107000"/>
                        </a:lnSpc>
                        <a:spcBef>
                          <a:spcPts val="0"/>
                        </a:spcBef>
                        <a:spcAft>
                          <a:spcPts val="0"/>
                        </a:spcAft>
                      </a:pPr>
                      <a:r>
                        <a:rPr lang="en-US" sz="11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C66"/>
                    </a:solidFill>
                  </a:tcPr>
                </a:tc>
                <a:tc>
                  <a:txBody>
                    <a:bodyPr/>
                    <a:lstStyle/>
                    <a:p>
                      <a:pPr marL="0" marR="0" algn="r">
                        <a:lnSpc>
                          <a:spcPct val="107000"/>
                        </a:lnSpc>
                        <a:spcBef>
                          <a:spcPts val="0"/>
                        </a:spcBef>
                        <a:spcAft>
                          <a:spcPts val="0"/>
                        </a:spcAft>
                      </a:pPr>
                      <a:r>
                        <a:rPr lang="en-US" sz="11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C66"/>
                    </a:solidFill>
                  </a:tcPr>
                </a:tc>
                <a:tc>
                  <a:txBody>
                    <a:bodyPr/>
                    <a:lstStyle/>
                    <a:p>
                      <a:pPr marL="0" marR="0" algn="r">
                        <a:lnSpc>
                          <a:spcPct val="107000"/>
                        </a:lnSpc>
                        <a:spcBef>
                          <a:spcPts val="0"/>
                        </a:spcBef>
                        <a:spcAft>
                          <a:spcPts val="0"/>
                        </a:spcAft>
                      </a:pPr>
                      <a:r>
                        <a:rPr lang="en-US" sz="11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C66"/>
                    </a:solidFill>
                  </a:tcPr>
                </a:tc>
                <a:tc>
                  <a:txBody>
                    <a:bodyPr/>
                    <a:lstStyle/>
                    <a:p>
                      <a:pPr marL="0" marR="0" algn="r">
                        <a:lnSpc>
                          <a:spcPct val="107000"/>
                        </a:lnSpc>
                        <a:spcBef>
                          <a:spcPts val="0"/>
                        </a:spcBef>
                        <a:spcAft>
                          <a:spcPts val="0"/>
                        </a:spcAft>
                      </a:pPr>
                      <a:r>
                        <a:rPr lang="en-US" sz="11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C66"/>
                    </a:solidFill>
                  </a:tcPr>
                </a:tc>
                <a:tc>
                  <a:txBody>
                    <a:bodyPr/>
                    <a:lstStyle/>
                    <a:p>
                      <a:pPr marL="0" marR="0" algn="ctr">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C66"/>
                    </a:solidFill>
                  </a:tcPr>
                </a:tc>
                <a:extLst>
                  <a:ext uri="{0D108BD9-81ED-4DB2-BD59-A6C34878D82A}">
                    <a16:rowId xmlns:a16="http://schemas.microsoft.com/office/drawing/2014/main" val="310794965"/>
                  </a:ext>
                </a:extLst>
              </a:tr>
              <a:tr h="198807">
                <a:tc>
                  <a:txBody>
                    <a:bodyPr/>
                    <a:lstStyle/>
                    <a:p>
                      <a:pPr marL="0" marR="0">
                        <a:lnSpc>
                          <a:spcPct val="107000"/>
                        </a:lnSpc>
                        <a:spcBef>
                          <a:spcPts val="0"/>
                        </a:spcBef>
                        <a:spcAft>
                          <a:spcPts val="0"/>
                        </a:spcAft>
                      </a:pPr>
                      <a:r>
                        <a:rPr lang="en-US" sz="1100" dirty="0">
                          <a:solidFill>
                            <a:schemeClr val="tx1"/>
                          </a:solidFill>
                          <a:effectLst/>
                        </a:rPr>
                        <a:t>Non-Competing Renewal</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C66"/>
                    </a:solidFill>
                  </a:tcPr>
                </a:tc>
                <a:tc>
                  <a:txBody>
                    <a:bodyPr/>
                    <a:lstStyle/>
                    <a:p>
                      <a:pPr marL="0" marR="0" algn="r">
                        <a:lnSpc>
                          <a:spcPct val="107000"/>
                        </a:lnSpc>
                        <a:spcBef>
                          <a:spcPts val="0"/>
                        </a:spcBef>
                        <a:spcAft>
                          <a:spcPts val="0"/>
                        </a:spcAft>
                      </a:pPr>
                      <a:r>
                        <a:rPr lang="en-US" sz="1100" dirty="0">
                          <a:solidFill>
                            <a:schemeClr val="tx1"/>
                          </a:solidFill>
                          <a:effectLst/>
                        </a:rPr>
                        <a:t>3</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C66"/>
                    </a:solidFill>
                  </a:tcPr>
                </a:tc>
                <a:tc>
                  <a:txBody>
                    <a:bodyPr/>
                    <a:lstStyle/>
                    <a:p>
                      <a:pPr marL="0" marR="0" algn="r">
                        <a:lnSpc>
                          <a:spcPct val="107000"/>
                        </a:lnSpc>
                        <a:spcBef>
                          <a:spcPts val="0"/>
                        </a:spcBef>
                        <a:spcAft>
                          <a:spcPts val="0"/>
                        </a:spcAft>
                      </a:pPr>
                      <a:r>
                        <a:rPr lang="en-US" sz="1100">
                          <a:solidFill>
                            <a:schemeClr val="tx1"/>
                          </a:solidFill>
                          <a:effectLst/>
                        </a:rPr>
                        <a:t>5</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C66"/>
                    </a:solidFill>
                  </a:tcPr>
                </a:tc>
                <a:tc>
                  <a:txBody>
                    <a:bodyPr/>
                    <a:lstStyle/>
                    <a:p>
                      <a:pPr marL="0" marR="0" algn="r">
                        <a:lnSpc>
                          <a:spcPct val="107000"/>
                        </a:lnSpc>
                        <a:spcBef>
                          <a:spcPts val="0"/>
                        </a:spcBef>
                        <a:spcAft>
                          <a:spcPts val="0"/>
                        </a:spcAft>
                      </a:pPr>
                      <a:r>
                        <a:rPr lang="en-US" sz="1100">
                          <a:solidFill>
                            <a:schemeClr val="tx1"/>
                          </a:solidFill>
                          <a:effectLst/>
                        </a:rPr>
                        <a:t>7</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C66"/>
                    </a:solidFill>
                  </a:tcPr>
                </a:tc>
                <a:tc>
                  <a:txBody>
                    <a:bodyPr/>
                    <a:lstStyle/>
                    <a:p>
                      <a:pPr marL="0" marR="0" algn="r">
                        <a:lnSpc>
                          <a:spcPct val="107000"/>
                        </a:lnSpc>
                        <a:spcBef>
                          <a:spcPts val="0"/>
                        </a:spcBef>
                        <a:spcAft>
                          <a:spcPts val="0"/>
                        </a:spcAft>
                      </a:pPr>
                      <a:r>
                        <a:rPr lang="en-US" sz="1100">
                          <a:solidFill>
                            <a:schemeClr val="tx1"/>
                          </a:solidFill>
                          <a:effectLst/>
                        </a:rPr>
                        <a:t>629</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C66"/>
                    </a:solidFill>
                  </a:tcPr>
                </a:tc>
                <a:tc>
                  <a:txBody>
                    <a:bodyPr/>
                    <a:lstStyle/>
                    <a:p>
                      <a:pPr marL="0" marR="0" algn="r">
                        <a:lnSpc>
                          <a:spcPct val="107000"/>
                        </a:lnSpc>
                        <a:spcBef>
                          <a:spcPts val="0"/>
                        </a:spcBef>
                        <a:spcAft>
                          <a:spcPts val="0"/>
                        </a:spcAft>
                      </a:pPr>
                      <a:r>
                        <a:rPr lang="en-US" sz="1100">
                          <a:solidFill>
                            <a:schemeClr val="tx1"/>
                          </a:solidFill>
                          <a:effectLst/>
                        </a:rPr>
                        <a:t>644</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C66"/>
                    </a:solidFill>
                  </a:tcPr>
                </a:tc>
                <a:tc>
                  <a:txBody>
                    <a:bodyPr/>
                    <a:lstStyle/>
                    <a:p>
                      <a:pPr marL="0" marR="0" algn="ctr">
                        <a:lnSpc>
                          <a:spcPct val="107000"/>
                        </a:lnSpc>
                        <a:spcBef>
                          <a:spcPts val="0"/>
                        </a:spcBef>
                        <a:spcAft>
                          <a:spcPts val="0"/>
                        </a:spcAft>
                      </a:pPr>
                      <a:r>
                        <a:rPr lang="en-US" sz="1100" dirty="0">
                          <a:solidFill>
                            <a:schemeClr val="tx1"/>
                          </a:solidFill>
                          <a:effectLst/>
                        </a:rPr>
                        <a:t>38</a:t>
                      </a:r>
                      <a:r>
                        <a:rPr lang="en-US" sz="800" dirty="0">
                          <a:solidFill>
                            <a:schemeClr val="tx1"/>
                          </a:solidFill>
                          <a:effectLst/>
                        </a:rPr>
                        <a:t> </a:t>
                      </a:r>
                      <a:r>
                        <a:rPr lang="en-US" sz="1100" dirty="0">
                          <a:solidFill>
                            <a:schemeClr val="tx1"/>
                          </a:solidFill>
                          <a:effectLst/>
                        </a:rPr>
                        <a: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C66"/>
                    </a:solidFill>
                  </a:tcPr>
                </a:tc>
                <a:extLst>
                  <a:ext uri="{0D108BD9-81ED-4DB2-BD59-A6C34878D82A}">
                    <a16:rowId xmlns:a16="http://schemas.microsoft.com/office/drawing/2014/main" val="3086296848"/>
                  </a:ext>
                </a:extLst>
              </a:tr>
              <a:tr h="198807">
                <a:tc>
                  <a:txBody>
                    <a:bodyPr/>
                    <a:lstStyle/>
                    <a:p>
                      <a:pPr marL="0" marR="0">
                        <a:lnSpc>
                          <a:spcPct val="107000"/>
                        </a:lnSpc>
                        <a:spcBef>
                          <a:spcPts val="0"/>
                        </a:spcBef>
                        <a:spcAft>
                          <a:spcPts val="0"/>
                        </a:spcAft>
                      </a:pPr>
                      <a:r>
                        <a:rPr lang="en-US" sz="1100">
                          <a:solidFill>
                            <a:schemeClr val="tx1"/>
                          </a:solidFill>
                          <a:effectLst/>
                        </a:rPr>
                        <a:t>Non-Competing Supplement</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C66"/>
                    </a:solid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C66"/>
                    </a:solidFill>
                  </a:tcPr>
                </a:tc>
                <a:tc>
                  <a:txBody>
                    <a:bodyPr/>
                    <a:lstStyle/>
                    <a:p>
                      <a:pPr marL="0" marR="0" algn="r">
                        <a:lnSpc>
                          <a:spcPct val="107000"/>
                        </a:lnSpc>
                        <a:spcBef>
                          <a:spcPts val="0"/>
                        </a:spcBef>
                        <a:spcAft>
                          <a:spcPts val="0"/>
                        </a:spcAft>
                      </a:pPr>
                      <a:r>
                        <a:rPr lang="en-US" sz="1100">
                          <a:solidFill>
                            <a:schemeClr val="tx1"/>
                          </a:solidFill>
                          <a:effectLst/>
                        </a:rPr>
                        <a:t>1</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C66"/>
                    </a:solidFill>
                  </a:tcPr>
                </a:tc>
                <a:tc>
                  <a:txBody>
                    <a:bodyPr/>
                    <a:lstStyle/>
                    <a:p>
                      <a:pPr marL="0" marR="0" algn="r">
                        <a:lnSpc>
                          <a:spcPct val="107000"/>
                        </a:lnSpc>
                        <a:spcBef>
                          <a:spcPts val="0"/>
                        </a:spcBef>
                        <a:spcAft>
                          <a:spcPts val="0"/>
                        </a:spcAft>
                      </a:pPr>
                      <a:r>
                        <a:rPr lang="en-US" sz="1100">
                          <a:solidFill>
                            <a:schemeClr val="tx1"/>
                          </a:solidFill>
                          <a:effectLst/>
                        </a:rPr>
                        <a:t>1</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C66"/>
                    </a:solidFill>
                  </a:tcPr>
                </a:tc>
                <a:tc>
                  <a:txBody>
                    <a:bodyPr/>
                    <a:lstStyle/>
                    <a:p>
                      <a:pPr marL="0" marR="0" algn="r">
                        <a:lnSpc>
                          <a:spcPct val="107000"/>
                        </a:lnSpc>
                        <a:spcBef>
                          <a:spcPts val="0"/>
                        </a:spcBef>
                        <a:spcAft>
                          <a:spcPts val="0"/>
                        </a:spcAft>
                      </a:pPr>
                      <a:r>
                        <a:rPr lang="en-US" sz="1100" dirty="0">
                          <a:solidFill>
                            <a:schemeClr val="tx1"/>
                          </a:solidFill>
                          <a:effectLst/>
                        </a:rPr>
                        <a:t>39</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C66"/>
                    </a:solidFill>
                  </a:tcPr>
                </a:tc>
                <a:tc>
                  <a:txBody>
                    <a:bodyPr/>
                    <a:lstStyle/>
                    <a:p>
                      <a:pPr marL="0" marR="0" algn="r">
                        <a:lnSpc>
                          <a:spcPct val="107000"/>
                        </a:lnSpc>
                        <a:spcBef>
                          <a:spcPts val="0"/>
                        </a:spcBef>
                        <a:spcAft>
                          <a:spcPts val="0"/>
                        </a:spcAft>
                      </a:pPr>
                      <a:r>
                        <a:rPr lang="en-US" sz="1100">
                          <a:solidFill>
                            <a:schemeClr val="tx1"/>
                          </a:solidFill>
                          <a:effectLst/>
                        </a:rPr>
                        <a:t>41</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C66"/>
                    </a:solidFill>
                  </a:tcPr>
                </a:tc>
                <a:tc>
                  <a:txBody>
                    <a:bodyPr/>
                    <a:lstStyle/>
                    <a:p>
                      <a:pPr marL="0" marR="0" algn="ctr">
                        <a:lnSpc>
                          <a:spcPct val="107000"/>
                        </a:lnSpc>
                        <a:spcBef>
                          <a:spcPts val="0"/>
                        </a:spcBef>
                        <a:spcAft>
                          <a:spcPts val="0"/>
                        </a:spcAft>
                      </a:pPr>
                      <a:r>
                        <a:rPr lang="en-US" sz="1100" dirty="0">
                          <a:solidFill>
                            <a:schemeClr val="tx1"/>
                          </a:solidFill>
                          <a:effectLst/>
                        </a:rPr>
                        <a:t>1</a:t>
                      </a:r>
                      <a:r>
                        <a:rPr lang="en-US" sz="800" dirty="0">
                          <a:solidFill>
                            <a:schemeClr val="tx1"/>
                          </a:solidFill>
                          <a:effectLst/>
                        </a:rPr>
                        <a:t> </a:t>
                      </a:r>
                      <a:r>
                        <a:rPr lang="en-US" sz="1100" dirty="0">
                          <a:solidFill>
                            <a:schemeClr val="tx1"/>
                          </a:solidFill>
                          <a:effectLst/>
                        </a:rPr>
                        <a: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C66"/>
                    </a:solidFill>
                  </a:tcPr>
                </a:tc>
                <a:extLst>
                  <a:ext uri="{0D108BD9-81ED-4DB2-BD59-A6C34878D82A}">
                    <a16:rowId xmlns:a16="http://schemas.microsoft.com/office/drawing/2014/main" val="2028702971"/>
                  </a:ext>
                </a:extLst>
              </a:tr>
              <a:tr h="198807">
                <a:tc>
                  <a:txBody>
                    <a:bodyPr/>
                    <a:lstStyle/>
                    <a:p>
                      <a:pPr marL="0" marR="0">
                        <a:lnSpc>
                          <a:spcPct val="107000"/>
                        </a:lnSpc>
                        <a:spcBef>
                          <a:spcPts val="0"/>
                        </a:spcBef>
                        <a:spcAft>
                          <a:spcPts val="0"/>
                        </a:spcAft>
                      </a:pPr>
                      <a:r>
                        <a:rPr lang="en-US" sz="1100">
                          <a:solidFill>
                            <a:schemeClr val="tx1"/>
                          </a:solidFill>
                          <a:effectLst/>
                        </a:rPr>
                        <a:t>Non-Competing Revision</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C66"/>
                    </a:solid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C66"/>
                    </a:solidFill>
                  </a:tcPr>
                </a:tc>
                <a:tc>
                  <a:txBody>
                    <a:bodyPr/>
                    <a:lstStyle/>
                    <a:p>
                      <a:pPr marL="0" marR="0" algn="r">
                        <a:lnSpc>
                          <a:spcPct val="107000"/>
                        </a:lnSpc>
                        <a:spcBef>
                          <a:spcPts val="0"/>
                        </a:spcBef>
                        <a:spcAft>
                          <a:spcPts val="0"/>
                        </a:spcAft>
                      </a:pPr>
                      <a:r>
                        <a:rPr lang="en-US" sz="11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C66"/>
                    </a:solidFill>
                  </a:tcPr>
                </a:tc>
                <a:tc>
                  <a:txBody>
                    <a:bodyPr/>
                    <a:lstStyle/>
                    <a:p>
                      <a:pPr marL="0" marR="0" algn="r">
                        <a:lnSpc>
                          <a:spcPct val="107000"/>
                        </a:lnSpc>
                        <a:spcBef>
                          <a:spcPts val="0"/>
                        </a:spcBef>
                        <a:spcAft>
                          <a:spcPts val="0"/>
                        </a:spcAft>
                      </a:pPr>
                      <a:r>
                        <a:rPr lang="en-US" sz="11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C66"/>
                    </a:solidFill>
                  </a:tcPr>
                </a:tc>
                <a:tc>
                  <a:txBody>
                    <a:bodyPr/>
                    <a:lstStyle/>
                    <a:p>
                      <a:pPr marL="0" marR="0" algn="r">
                        <a:lnSpc>
                          <a:spcPct val="107000"/>
                        </a:lnSpc>
                        <a:spcBef>
                          <a:spcPts val="0"/>
                        </a:spcBef>
                        <a:spcAft>
                          <a:spcPts val="0"/>
                        </a:spcAft>
                      </a:pPr>
                      <a:r>
                        <a:rPr lang="en-US" sz="1100">
                          <a:solidFill>
                            <a:schemeClr val="tx1"/>
                          </a:solidFill>
                          <a:effectLst/>
                        </a:rPr>
                        <a:t>9</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C66"/>
                    </a:solidFill>
                  </a:tcPr>
                </a:tc>
                <a:tc>
                  <a:txBody>
                    <a:bodyPr/>
                    <a:lstStyle/>
                    <a:p>
                      <a:pPr marL="0" marR="0" algn="r">
                        <a:lnSpc>
                          <a:spcPct val="107000"/>
                        </a:lnSpc>
                        <a:spcBef>
                          <a:spcPts val="0"/>
                        </a:spcBef>
                        <a:spcAft>
                          <a:spcPts val="0"/>
                        </a:spcAft>
                      </a:pPr>
                      <a:r>
                        <a:rPr lang="en-US" sz="1100">
                          <a:solidFill>
                            <a:schemeClr val="tx1"/>
                          </a:solidFill>
                          <a:effectLst/>
                        </a:rPr>
                        <a:t>9</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C66"/>
                    </a:solidFill>
                  </a:tcPr>
                </a:tc>
                <a:tc>
                  <a:txBody>
                    <a:bodyPr/>
                    <a:lstStyle/>
                    <a:p>
                      <a:pPr marL="0" marR="0" algn="ctr">
                        <a:lnSpc>
                          <a:spcPct val="107000"/>
                        </a:lnSpc>
                        <a:spcBef>
                          <a:spcPts val="0"/>
                        </a:spcBef>
                        <a:spcAft>
                          <a:spcPts val="0"/>
                        </a:spcAft>
                      </a:pPr>
                      <a:r>
                        <a:rPr lang="en-US" sz="1100" dirty="0">
                          <a:solidFill>
                            <a:schemeClr val="tx1"/>
                          </a:solidFill>
                          <a:effectLst/>
                        </a:rPr>
                        <a:t>&lt;1%</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C66"/>
                    </a:solidFill>
                  </a:tcPr>
                </a:tc>
                <a:extLst>
                  <a:ext uri="{0D108BD9-81ED-4DB2-BD59-A6C34878D82A}">
                    <a16:rowId xmlns:a16="http://schemas.microsoft.com/office/drawing/2014/main" val="3190804626"/>
                  </a:ext>
                </a:extLst>
              </a:tr>
              <a:tr h="198807">
                <a:tc gridSpan="2">
                  <a:txBody>
                    <a:bodyPr/>
                    <a:lstStyle/>
                    <a:p>
                      <a:pPr marL="0" marR="0" indent="279400">
                        <a:lnSpc>
                          <a:spcPct val="107000"/>
                        </a:lnSpc>
                        <a:spcBef>
                          <a:spcPts val="0"/>
                        </a:spcBef>
                        <a:spcAft>
                          <a:spcPts val="0"/>
                        </a:spcAft>
                      </a:pPr>
                      <a:r>
                        <a:rPr lang="en-US" sz="1100" b="0" i="1" dirty="0">
                          <a:solidFill>
                            <a:schemeClr val="tx1"/>
                          </a:solidFill>
                          <a:effectLst/>
                        </a:rPr>
                        <a:t>propose to continue congruence review</a:t>
                      </a:r>
                      <a:endParaRPr lang="en-US" sz="11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marL="0" marR="0" algn="r">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39291547"/>
                  </a:ext>
                </a:extLst>
              </a:tr>
              <a:tr h="198807">
                <a:tc>
                  <a:txBody>
                    <a:bodyPr/>
                    <a:lstStyle/>
                    <a:p>
                      <a:pPr marL="0" marR="0">
                        <a:lnSpc>
                          <a:spcPct val="107000"/>
                        </a:lnSpc>
                        <a:spcBef>
                          <a:spcPts val="0"/>
                        </a:spcBef>
                        <a:spcAft>
                          <a:spcPts val="0"/>
                        </a:spcAft>
                      </a:pPr>
                      <a:r>
                        <a:rPr lang="en-US" sz="1100" dirty="0">
                          <a:solidFill>
                            <a:schemeClr val="tx1"/>
                          </a:solidFill>
                          <a:effectLst/>
                        </a:rPr>
                        <a:t>New Grants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32</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78</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55</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225</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390</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solidFill>
                            <a:schemeClr val="tx1"/>
                          </a:solidFill>
                          <a:effectLst/>
                        </a:rPr>
                        <a:t>38%</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02953906"/>
                  </a:ext>
                </a:extLst>
              </a:tr>
              <a:tr h="198807">
                <a:tc>
                  <a:txBody>
                    <a:bodyPr/>
                    <a:lstStyle/>
                    <a:p>
                      <a:pPr marL="0" marR="0">
                        <a:lnSpc>
                          <a:spcPct val="107000"/>
                        </a:lnSpc>
                        <a:spcBef>
                          <a:spcPts val="0"/>
                        </a:spcBef>
                        <a:spcAft>
                          <a:spcPts val="0"/>
                        </a:spcAft>
                      </a:pPr>
                      <a:r>
                        <a:rPr lang="en-US" sz="1100">
                          <a:solidFill>
                            <a:schemeClr val="tx1"/>
                          </a:solidFill>
                          <a:effectLst/>
                        </a:rPr>
                        <a:t>Resubmission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9</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26</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15</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53</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103</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solidFill>
                            <a:schemeClr val="tx1"/>
                          </a:solidFill>
                          <a:effectLst/>
                        </a:rPr>
                        <a:t>12%</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41928488"/>
                  </a:ext>
                </a:extLst>
              </a:tr>
              <a:tr h="198807">
                <a:tc>
                  <a:txBody>
                    <a:bodyPr/>
                    <a:lstStyle/>
                    <a:p>
                      <a:pPr marL="0" marR="0">
                        <a:lnSpc>
                          <a:spcPct val="107000"/>
                        </a:lnSpc>
                        <a:spcBef>
                          <a:spcPts val="0"/>
                        </a:spcBef>
                        <a:spcAft>
                          <a:spcPts val="0"/>
                        </a:spcAft>
                      </a:pPr>
                      <a:r>
                        <a:rPr lang="en-US" sz="1100">
                          <a:solidFill>
                            <a:schemeClr val="tx1"/>
                          </a:solidFill>
                          <a:effectLst/>
                        </a:rPr>
                        <a:t>Supplement and Extension</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1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6</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4</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52</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62</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solidFill>
                            <a:schemeClr val="tx1"/>
                          </a:solidFill>
                          <a:effectLst/>
                        </a:rPr>
                        <a:t>4%</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30972783"/>
                  </a:ext>
                </a:extLst>
              </a:tr>
              <a:tr h="198807">
                <a:tc>
                  <a:txBody>
                    <a:bodyPr/>
                    <a:lstStyle/>
                    <a:p>
                      <a:pPr marL="0" marR="0">
                        <a:lnSpc>
                          <a:spcPct val="107000"/>
                        </a:lnSpc>
                        <a:spcBef>
                          <a:spcPts val="0"/>
                        </a:spcBef>
                        <a:spcAft>
                          <a:spcPts val="0"/>
                        </a:spcAft>
                      </a:pPr>
                      <a:r>
                        <a:rPr lang="en-US" sz="1100">
                          <a:solidFill>
                            <a:schemeClr val="tx1"/>
                          </a:solidFill>
                          <a:effectLst/>
                        </a:rPr>
                        <a:t>Competing Renewal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1</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7</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2</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24</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34</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solidFill>
                            <a:schemeClr val="tx1"/>
                          </a:solidFill>
                          <a:effectLst/>
                        </a:rPr>
                        <a:t>4%</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73486313"/>
                  </a:ext>
                </a:extLst>
              </a:tr>
              <a:tr h="198807">
                <a:tc>
                  <a:txBody>
                    <a:bodyPr/>
                    <a:lstStyle/>
                    <a:p>
                      <a:pPr marL="0" marR="0">
                        <a:lnSpc>
                          <a:spcPct val="107000"/>
                        </a:lnSpc>
                        <a:spcBef>
                          <a:spcPts val="0"/>
                        </a:spcBef>
                        <a:spcAft>
                          <a:spcPts val="0"/>
                        </a:spcAft>
                      </a:pPr>
                      <a:r>
                        <a:rPr lang="en-US" sz="1100">
                          <a:solidFill>
                            <a:schemeClr val="tx1"/>
                          </a:solidFill>
                          <a:effectLst/>
                        </a:rPr>
                        <a:t>Competing Supplement</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1</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1</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1</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9</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12</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solidFill>
                            <a:schemeClr val="tx1"/>
                          </a:solidFill>
                          <a:effectLst/>
                        </a:rPr>
                        <a:t>1%</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13226598"/>
                  </a:ext>
                </a:extLst>
              </a:tr>
              <a:tr h="283484">
                <a:tc>
                  <a:txBody>
                    <a:bodyPr/>
                    <a:lstStyle/>
                    <a:p>
                      <a:pPr marL="0" marR="0">
                        <a:lnSpc>
                          <a:spcPct val="107000"/>
                        </a:lnSpc>
                        <a:spcBef>
                          <a:spcPts val="0"/>
                        </a:spcBef>
                        <a:spcAft>
                          <a:spcPts val="0"/>
                        </a:spcAft>
                      </a:pPr>
                      <a:r>
                        <a:rPr lang="en-US" sz="1100">
                          <a:solidFill>
                            <a:schemeClr val="tx1"/>
                          </a:solidFill>
                          <a:effectLst/>
                        </a:rPr>
                        <a:t>Transfer from Another Institution</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5</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1</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1</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5</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12</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solidFill>
                            <a:schemeClr val="tx1"/>
                          </a:solidFill>
                          <a:effectLst/>
                        </a:rPr>
                        <a:t>2%</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92047950"/>
                  </a:ext>
                </a:extLst>
              </a:tr>
              <a:tr h="198807">
                <a:tc>
                  <a:txBody>
                    <a:bodyPr/>
                    <a:lstStyle/>
                    <a:p>
                      <a:pPr marL="0" marR="0">
                        <a:lnSpc>
                          <a:spcPct val="107000"/>
                        </a:lnSpc>
                        <a:spcBef>
                          <a:spcPts val="0"/>
                        </a:spcBef>
                        <a:spcAft>
                          <a:spcPts val="0"/>
                        </a:spcAft>
                      </a:pPr>
                      <a:r>
                        <a:rPr lang="en-US" sz="1100">
                          <a:solidFill>
                            <a:schemeClr val="tx1"/>
                          </a:solidFill>
                          <a:effectLst/>
                        </a:rPr>
                        <a:t>Other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1</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3</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1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7</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11</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solidFill>
                            <a:schemeClr val="tx1"/>
                          </a:solidFill>
                          <a:effectLst/>
                        </a:rPr>
                        <a:t>1%</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01386495"/>
                  </a:ext>
                </a:extLst>
              </a:tr>
              <a:tr h="198807">
                <a:tc>
                  <a:txBody>
                    <a:bodyPr/>
                    <a:lstStyle/>
                    <a:p>
                      <a:pPr marL="0" marR="0">
                        <a:lnSpc>
                          <a:spcPct val="107000"/>
                        </a:lnSpc>
                        <a:spcBef>
                          <a:spcPts val="0"/>
                        </a:spcBef>
                        <a:spcAft>
                          <a:spcPts val="0"/>
                        </a:spcAft>
                      </a:pPr>
                      <a:r>
                        <a:rPr lang="en-US" sz="1100">
                          <a:solidFill>
                            <a:schemeClr val="tx1"/>
                          </a:solidFill>
                          <a:effectLst/>
                        </a:rPr>
                        <a:t>Competing Revision</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1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1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1</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3</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4</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solidFill>
                            <a:schemeClr val="tx1"/>
                          </a:solidFill>
                          <a:effectLst/>
                        </a:rPr>
                        <a:t>&lt;1%</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184450"/>
                  </a:ext>
                </a:extLst>
              </a:tr>
              <a:tr h="198807">
                <a:tc>
                  <a:txBody>
                    <a:bodyPr/>
                    <a:lstStyle/>
                    <a:p>
                      <a:pPr marL="0" marR="0">
                        <a:lnSpc>
                          <a:spcPct val="107000"/>
                        </a:lnSpc>
                        <a:spcBef>
                          <a:spcPts val="0"/>
                        </a:spcBef>
                        <a:spcAft>
                          <a:spcPts val="0"/>
                        </a:spcAft>
                      </a:pPr>
                      <a:r>
                        <a:rPr lang="en-US" sz="1100">
                          <a:solidFill>
                            <a:schemeClr val="tx1"/>
                          </a:solidFill>
                          <a:effectLst/>
                        </a:rPr>
                        <a:t>Pre-Application</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1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1</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1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1</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2</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solidFill>
                            <a:schemeClr val="tx1"/>
                          </a:solidFill>
                          <a:effectLst/>
                        </a:rPr>
                        <a:t>&lt;1%</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31292337"/>
                  </a:ext>
                </a:extLst>
              </a:tr>
              <a:tr h="198807">
                <a:tc>
                  <a:txBody>
                    <a:bodyPr/>
                    <a:lstStyle/>
                    <a:p>
                      <a:pPr marL="0" marR="0">
                        <a:lnSpc>
                          <a:spcPct val="107000"/>
                        </a:lnSpc>
                        <a:spcBef>
                          <a:spcPts val="0"/>
                        </a:spcBef>
                        <a:spcAft>
                          <a:spcPts val="0"/>
                        </a:spcAft>
                      </a:pPr>
                      <a:r>
                        <a:rPr lang="en-US" sz="1100">
                          <a:solidFill>
                            <a:schemeClr val="tx1"/>
                          </a:solidFill>
                          <a:effectLst/>
                        </a:rPr>
                        <a:t>Grand Total</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dirty="0">
                          <a:solidFill>
                            <a:schemeClr val="tx1"/>
                          </a:solidFill>
                          <a:effectLst/>
                        </a:rPr>
                        <a:t>52</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129</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87</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1056</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100">
                          <a:solidFill>
                            <a:schemeClr val="tx1"/>
                          </a:solidFill>
                          <a:effectLst/>
                        </a:rPr>
                        <a:t>1324</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solidFill>
                            <a:schemeClr val="tx1"/>
                          </a:solidFill>
                          <a:effectLst/>
                        </a:rPr>
                        <a:t>100%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85805032"/>
                  </a:ext>
                </a:extLst>
              </a:tr>
            </a:tbl>
          </a:graphicData>
        </a:graphic>
      </p:graphicFrame>
    </p:spTree>
    <p:extLst>
      <p:ext uri="{BB962C8B-B14F-4D97-AF65-F5344CB8AC3E}">
        <p14:creationId xmlns:p14="http://schemas.microsoft.com/office/powerpoint/2010/main" val="238839830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828800" y="274320"/>
            <a:ext cx="7315200" cy="584775"/>
          </a:xfrm>
          <a:prstGeom prst="rect">
            <a:avLst/>
          </a:prstGeom>
          <a:solidFill>
            <a:srgbClr val="E8D3A2"/>
          </a:solidFill>
        </p:spPr>
        <p:txBody>
          <a:bodyPr wrap="square" rtlCol="0">
            <a:spAutoFit/>
          </a:bodyPr>
          <a:lstStyle/>
          <a:p>
            <a:pPr algn="ctr"/>
            <a:r>
              <a:rPr lang="en-US" sz="3200" dirty="0" smtClean="0">
                <a:solidFill>
                  <a:schemeClr val="accent4">
                    <a:lumMod val="50000"/>
                  </a:schemeClr>
                </a:solidFill>
              </a:rPr>
              <a:t>OAW Review going forward</a:t>
            </a:r>
            <a:endParaRPr lang="en-US" sz="3200" dirty="0">
              <a:solidFill>
                <a:schemeClr val="accent4">
                  <a:lumMod val="50000"/>
                </a:schemeClr>
              </a:solidFill>
            </a:endParaRPr>
          </a:p>
        </p:txBody>
      </p:sp>
      <p:sp>
        <p:nvSpPr>
          <p:cNvPr id="2" name="TextBox 1"/>
          <p:cNvSpPr txBox="1"/>
          <p:nvPr/>
        </p:nvSpPr>
        <p:spPr>
          <a:xfrm>
            <a:off x="1121664" y="1267968"/>
            <a:ext cx="8656320" cy="2862322"/>
          </a:xfrm>
          <a:prstGeom prst="rect">
            <a:avLst/>
          </a:prstGeom>
          <a:noFill/>
          <a:ln>
            <a:solidFill>
              <a:srgbClr val="CCFFCC"/>
            </a:solidFill>
          </a:ln>
        </p:spPr>
        <p:txBody>
          <a:bodyPr wrap="square" rtlCol="0">
            <a:spAutoFit/>
          </a:bodyPr>
          <a:lstStyle/>
          <a:p>
            <a:r>
              <a:rPr lang="en-US" sz="3000" dirty="0" smtClean="0"/>
              <a:t>OAW will continue to:</a:t>
            </a:r>
          </a:p>
          <a:p>
            <a:endParaRPr lang="en-US" sz="3000" dirty="0" smtClean="0"/>
          </a:p>
          <a:p>
            <a:pPr marL="457200" indent="-457200">
              <a:buFont typeface="Arial" panose="020B0604020202020204" pitchFamily="34" charset="0"/>
              <a:buChar char="•"/>
            </a:pPr>
            <a:r>
              <a:rPr lang="en-US" sz="3000" dirty="0" smtClean="0"/>
              <a:t>Review all new grants (new, resubmissions, competing renewals, transfers, etc.) </a:t>
            </a:r>
          </a:p>
          <a:p>
            <a:pPr marL="457200" indent="-457200">
              <a:buFont typeface="Arial" panose="020B0604020202020204" pitchFamily="34" charset="0"/>
              <a:buChar char="•"/>
            </a:pPr>
            <a:r>
              <a:rPr lang="en-US" sz="3000" dirty="0" smtClean="0"/>
              <a:t>Issue our standard grant/protocol congruence letter. </a:t>
            </a:r>
          </a:p>
        </p:txBody>
      </p:sp>
      <p:sp>
        <p:nvSpPr>
          <p:cNvPr id="3" name="TextBox 2"/>
          <p:cNvSpPr txBox="1"/>
          <p:nvPr/>
        </p:nvSpPr>
        <p:spPr>
          <a:xfrm>
            <a:off x="1313714" y="4175391"/>
            <a:ext cx="8641322" cy="221599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0" lvl="1"/>
            <a:r>
              <a:rPr lang="en-US" sz="3000" dirty="0"/>
              <a:t>If you need a grant/protocol congruence letter for an item that OAW no longer reviews, add ‘Animal Subjects’ as a watcher to the eGC1 and note that a letter is required.</a:t>
            </a:r>
          </a:p>
          <a:p>
            <a:endParaRPr lang="en-US" dirty="0"/>
          </a:p>
        </p:txBody>
      </p:sp>
    </p:spTree>
    <p:extLst>
      <p:ext uri="{BB962C8B-B14F-4D97-AF65-F5344CB8AC3E}">
        <p14:creationId xmlns:p14="http://schemas.microsoft.com/office/powerpoint/2010/main" val="1154144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828800" y="274320"/>
            <a:ext cx="7315200" cy="584775"/>
          </a:xfrm>
          <a:prstGeom prst="rect">
            <a:avLst/>
          </a:prstGeom>
          <a:solidFill>
            <a:srgbClr val="E8D3A2"/>
          </a:solidFill>
        </p:spPr>
        <p:txBody>
          <a:bodyPr wrap="square" rtlCol="0">
            <a:spAutoFit/>
          </a:bodyPr>
          <a:lstStyle/>
          <a:p>
            <a:pPr algn="ctr"/>
            <a:r>
              <a:rPr lang="en-US" sz="3200" dirty="0" smtClean="0">
                <a:solidFill>
                  <a:schemeClr val="accent4">
                    <a:lumMod val="50000"/>
                  </a:schemeClr>
                </a:solidFill>
              </a:rPr>
              <a:t>Questions?</a:t>
            </a:r>
            <a:endParaRPr lang="en-US" sz="3200" dirty="0">
              <a:solidFill>
                <a:schemeClr val="accent4">
                  <a:lumMod val="50000"/>
                </a:schemeClr>
              </a:solidFill>
            </a:endParaRPr>
          </a:p>
        </p:txBody>
      </p:sp>
      <p:sp>
        <p:nvSpPr>
          <p:cNvPr id="2" name="TextBox 1"/>
          <p:cNvSpPr txBox="1"/>
          <p:nvPr/>
        </p:nvSpPr>
        <p:spPr>
          <a:xfrm>
            <a:off x="1121664" y="1267968"/>
            <a:ext cx="8656320" cy="3939540"/>
          </a:xfrm>
          <a:prstGeom prst="rect">
            <a:avLst/>
          </a:prstGeom>
          <a:noFill/>
        </p:spPr>
        <p:txBody>
          <a:bodyPr wrap="square" rtlCol="0">
            <a:spAutoFit/>
          </a:bodyPr>
          <a:lstStyle/>
          <a:p>
            <a:r>
              <a:rPr lang="en-US" sz="2500" dirty="0" smtClean="0"/>
              <a:t>If you have any questions or concerns, please do not hesitate to reach out to us, and/or our Director, Sally Thompson-Iritani.</a:t>
            </a:r>
          </a:p>
          <a:p>
            <a:endParaRPr lang="en-US" sz="2500" dirty="0"/>
          </a:p>
          <a:p>
            <a:r>
              <a:rPr lang="en-US" sz="2500" dirty="0" smtClean="0"/>
              <a:t>Michelle Brot </a:t>
            </a:r>
            <a:r>
              <a:rPr lang="en-US" sz="2500" dirty="0" smtClean="0">
                <a:hlinkClick r:id="rId3"/>
              </a:rPr>
              <a:t>mbrot@uw.edu</a:t>
            </a:r>
            <a:endParaRPr lang="en-US" sz="2500" dirty="0" smtClean="0"/>
          </a:p>
          <a:p>
            <a:endParaRPr lang="en-US" sz="2500" dirty="0"/>
          </a:p>
          <a:p>
            <a:r>
              <a:rPr lang="en-US" sz="2500" dirty="0" smtClean="0"/>
              <a:t>Grant Lyon </a:t>
            </a:r>
            <a:r>
              <a:rPr lang="en-US" sz="2500" dirty="0" smtClean="0">
                <a:hlinkClick r:id="rId4"/>
              </a:rPr>
              <a:t>glyon@uw.edu</a:t>
            </a:r>
            <a:endParaRPr lang="en-US" sz="2500" dirty="0" smtClean="0"/>
          </a:p>
          <a:p>
            <a:endParaRPr lang="en-US" sz="2500" dirty="0"/>
          </a:p>
          <a:p>
            <a:r>
              <a:rPr lang="en-US" sz="2500" dirty="0" smtClean="0"/>
              <a:t>Sally Thompson-Iritani </a:t>
            </a:r>
            <a:r>
              <a:rPr lang="en-US" sz="2500" dirty="0" smtClean="0">
                <a:hlinkClick r:id="rId5"/>
              </a:rPr>
              <a:t>sti2@uw.edu</a:t>
            </a:r>
            <a:endParaRPr lang="en-US" sz="2500" dirty="0" smtClean="0"/>
          </a:p>
          <a:p>
            <a:endParaRPr lang="en-US" sz="2500" dirty="0" smtClean="0"/>
          </a:p>
          <a:p>
            <a:endParaRPr lang="en-US" sz="2500" dirty="0"/>
          </a:p>
        </p:txBody>
      </p:sp>
    </p:spTree>
    <p:extLst>
      <p:ext uri="{BB962C8B-B14F-4D97-AF65-F5344CB8AC3E}">
        <p14:creationId xmlns:p14="http://schemas.microsoft.com/office/powerpoint/2010/main" val="3985346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f873dd1a-6af5-48cc-b55b-c07e4facab6d">K6SW5ENVKJZT-1878-1101</_dlc_DocId>
    <_dlc_DocIdUrl xmlns="f873dd1a-6af5-48cc-b55b-c07e4facab6d">
      <Url>https://uwnetid.sharepoint.com/sites/OAWRSS/electroniciacuc/_layouts/15/DocIdRedir.aspx?ID=K6SW5ENVKJZT-1878-1101</Url>
      <Description>K6SW5ENVKJZT-1878-1101</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1C513371C119E4DBC0AA449702AAC13" ma:contentTypeVersion="3" ma:contentTypeDescription="Create a new document." ma:contentTypeScope="" ma:versionID="1ad1efd507d5492a48f0e1899bbcd5a0">
  <xsd:schema xmlns:xsd="http://www.w3.org/2001/XMLSchema" xmlns:xs="http://www.w3.org/2001/XMLSchema" xmlns:p="http://schemas.microsoft.com/office/2006/metadata/properties" xmlns:ns1="http://schemas.microsoft.com/sharepoint/v3" xmlns:ns2="f873dd1a-6af5-48cc-b55b-c07e4facab6d" xmlns:ns3="febe84c8-93e5-4031-ae59-1c7c8fd0433b" targetNamespace="http://schemas.microsoft.com/office/2006/metadata/properties" ma:root="true" ma:fieldsID="56a34762f1592c33d206b0f301c6c2d3" ns1:_="" ns2:_="" ns3:_="">
    <xsd:import namespace="http://schemas.microsoft.com/sharepoint/v3"/>
    <xsd:import namespace="f873dd1a-6af5-48cc-b55b-c07e4facab6d"/>
    <xsd:import namespace="febe84c8-93e5-4031-ae59-1c7c8fd0433b"/>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element ref="ns2:SharedWithDetails"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3"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4"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873dd1a-6af5-48cc-b55b-c07e4facab6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Details" ma:index="12"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ebe84c8-93e5-4031-ae59-1c7c8fd0433b"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D26528B5-D64A-42F0-951F-36618979AE45}">
  <ds:schemaRefs>
    <ds:schemaRef ds:uri="http://schemas.microsoft.com/sharepoint/v3/contenttype/forms"/>
  </ds:schemaRefs>
</ds:datastoreItem>
</file>

<file path=customXml/itemProps2.xml><?xml version="1.0" encoding="utf-8"?>
<ds:datastoreItem xmlns:ds="http://schemas.openxmlformats.org/officeDocument/2006/customXml" ds:itemID="{B41B8E4A-BFA4-4059-89AA-80C37DF37D63}">
  <ds:schemaRefs>
    <ds:schemaRef ds:uri="http://purl.org/dc/terms/"/>
    <ds:schemaRef ds:uri="http://schemas.openxmlformats.org/package/2006/metadata/core-properties"/>
    <ds:schemaRef ds:uri="f873dd1a-6af5-48cc-b55b-c07e4facab6d"/>
    <ds:schemaRef ds:uri="http://purl.org/dc/dcmitype/"/>
    <ds:schemaRef ds:uri="http://schemas.microsoft.com/office/infopath/2007/PartnerControls"/>
    <ds:schemaRef ds:uri="febe84c8-93e5-4031-ae59-1c7c8fd0433b"/>
    <ds:schemaRef ds:uri="http://purl.org/dc/elements/1.1/"/>
    <ds:schemaRef ds:uri="http://schemas.microsoft.com/office/2006/metadata/properties"/>
    <ds:schemaRef ds:uri="http://schemas.microsoft.com/office/2006/documentManagement/types"/>
    <ds:schemaRef ds:uri="http://schemas.microsoft.com/sharepoint/v3"/>
    <ds:schemaRef ds:uri="http://www.w3.org/XML/1998/namespace"/>
  </ds:schemaRefs>
</ds:datastoreItem>
</file>

<file path=customXml/itemProps3.xml><?xml version="1.0" encoding="utf-8"?>
<ds:datastoreItem xmlns:ds="http://schemas.openxmlformats.org/officeDocument/2006/customXml" ds:itemID="{FDDBB530-CF5C-4752-80D0-A8A50D7943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873dd1a-6af5-48cc-b55b-c07e4facab6d"/>
    <ds:schemaRef ds:uri="febe84c8-93e5-4031-ae59-1c7c8fd043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CC3A2F67-C9D7-47C8-96FE-B54955BA1F34}">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2813</TotalTime>
  <Words>528</Words>
  <Application>Microsoft Office PowerPoint</Application>
  <PresentationFormat>Widescreen</PresentationFormat>
  <Paragraphs>159</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ＭＳ Ｐゴシック</vt:lpstr>
      <vt:lpstr>Arial</vt:lpstr>
      <vt:lpstr>Calibri</vt:lpstr>
      <vt:lpstr>Century Gothic</vt:lpstr>
      <vt:lpstr>Frutiger 55 Roman</vt:lpstr>
      <vt:lpstr>Times New Roman</vt:lpstr>
      <vt:lpstr>1_Office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W. Clark;Monika G Vishnubhakat</dc:creator>
  <cp:lastModifiedBy>Grant Lyon</cp:lastModifiedBy>
  <cp:revision>193</cp:revision>
  <dcterms:created xsi:type="dcterms:W3CDTF">2016-03-29T23:45:17Z</dcterms:created>
  <dcterms:modified xsi:type="dcterms:W3CDTF">2017-08-07T22:57:03Z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0x01010051C513371C119E4DBC0AA449702AAC13</vt:lpwstr>
  </property>
  <property fmtid="{D5CDD505-2E9C-101B-9397-08002B2CF9AE}" pid="3" name="_dlc_DocIdItemGuid">
    <vt:lpwstr>a2fa4a7f-8107-4a79-a74f-aa409f9aca82</vt:lpwstr>
  </property>
</Properties>
</file>