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  <p:sldMasterId id="2147483656" r:id="rId2"/>
  </p:sldMasterIdLst>
  <p:notesMasterIdLst>
    <p:notesMasterId r:id="rId10"/>
  </p:notesMasterIdLst>
  <p:sldIdLst>
    <p:sldId id="256" r:id="rId3"/>
    <p:sldId id="276" r:id="rId4"/>
    <p:sldId id="274" r:id="rId5"/>
    <p:sldId id="278" r:id="rId6"/>
    <p:sldId id="279" r:id="rId7"/>
    <p:sldId id="280" r:id="rId8"/>
    <p:sldId id="281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Open Sans Light" panose="020B0306030504020204" pitchFamily="34" charset="0"/>
      <p:regular r:id="rId19"/>
      <p: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24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57986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7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Shape 10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113" cy="3810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Shape 2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7" name="Shape 37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3" name="Shape 43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 dirty="0" smtClean="0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Animal Use Verification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dirty="0" smtClean="0">
                <a:latin typeface="Open Sans"/>
                <a:ea typeface="Open Sans"/>
                <a:cs typeface="Open Sans"/>
                <a:sym typeface="Open Sans"/>
              </a:rPr>
              <a:t>&amp; eGC1</a:t>
            </a:r>
            <a:endParaRPr lang="en-US" sz="4250" b="0" i="0" u="none" strike="noStrike" cap="none" dirty="0">
              <a:solidFill>
                <a:schemeClr val="accent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692029" y="4308048"/>
            <a:ext cx="6656729" cy="181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2000" dirty="0" smtClean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Director, Office of Sponsored Programs </a:t>
            </a:r>
            <a:endParaRPr sz="2000" b="0" i="0" u="none" strike="noStrike" cap="none" dirty="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71756" y="836802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SzPct val="25000"/>
            </a:pP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eGC1 Types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25000"/>
            </a:pPr>
            <a:r>
              <a:rPr lang="en-US" sz="2800" dirty="0">
                <a:latin typeface="Open Sans"/>
                <a:ea typeface="Open Sans"/>
                <a:cs typeface="Open Sans"/>
              </a:rPr>
              <a:t>OAW not automatically added as </a:t>
            </a:r>
            <a:r>
              <a:rPr lang="en-US" sz="2800" dirty="0">
                <a:latin typeface="Open Sans"/>
                <a:ea typeface="Open Sans"/>
                <a:cs typeface="Open Sans"/>
                <a:sym typeface="Open Sans"/>
              </a:rPr>
              <a:t>Approver</a:t>
            </a:r>
          </a:p>
          <a:p>
            <a:pPr lvl="0">
              <a:spcBef>
                <a:spcPts val="0"/>
              </a:spcBef>
              <a:buSzPct val="25000"/>
            </a:pP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566791" y="1828801"/>
            <a:ext cx="8196209" cy="8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Competing: </a:t>
            </a:r>
            <a:r>
              <a:rPr lang="en-US" sz="2000" b="0" dirty="0"/>
              <a:t>Pre-app, New, Competing Renewal, Competing Supplement, Resubmission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0" dirty="0"/>
              <a:t>As of August 2017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Noncompeting Renewal:  </a:t>
            </a:r>
            <a:r>
              <a:rPr lang="en-US" b="0" dirty="0"/>
              <a:t>Research Performance Progress Reports (RPPRS),  progress report requiring SO sign-off or submission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b="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dirty="0"/>
              <a:t>Noncompeting Supplement:  </a:t>
            </a:r>
            <a:r>
              <a:rPr lang="en-US" b="0" dirty="0"/>
              <a:t>Additional funding being requested or awarded for ongoing project e.g. administrative supplement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b="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dirty="0"/>
              <a:t>Noncompeting Revision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lang="en-US" sz="2000" b="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lang="en-US" sz="2000" b="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26329" y="3025066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00800" y="2971800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55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When Animal Use Answered Yes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OAW Automatically added as Approver</a:t>
            </a:r>
            <a:endParaRPr lang="en-US" sz="28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609600" y="2438400"/>
            <a:ext cx="8093513" cy="28566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lnSpc>
                <a:spcPct val="90000"/>
              </a:lnSpc>
              <a:spcBef>
                <a:spcPts val="1000"/>
              </a:spcBef>
              <a:buSzPct val="64000"/>
            </a:pPr>
            <a:r>
              <a:rPr lang="en-US" b="0" dirty="0"/>
              <a:t>Transfer to UW</a:t>
            </a:r>
          </a:p>
          <a:p>
            <a:pPr indent="-342900">
              <a:lnSpc>
                <a:spcPct val="90000"/>
              </a:lnSpc>
              <a:spcBef>
                <a:spcPts val="1000"/>
              </a:spcBef>
              <a:buSzPct val="64000"/>
            </a:pPr>
            <a:r>
              <a:rPr lang="en-US" b="0" dirty="0"/>
              <a:t>After-the-Fact Award (no proposal stage)</a:t>
            </a:r>
          </a:p>
          <a:p>
            <a:pPr indent="-342900">
              <a:lnSpc>
                <a:spcPct val="90000"/>
              </a:lnSpc>
              <a:spcBef>
                <a:spcPts val="1000"/>
              </a:spcBef>
              <a:buSzPct val="64000"/>
            </a:pPr>
            <a:r>
              <a:rPr lang="en-US" b="0" dirty="0"/>
              <a:t>Supplement/extension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endParaRPr b="0" i="0" u="none" strike="noStrike" cap="none" dirty="0">
              <a:solidFill>
                <a:srgbClr val="4B2E83"/>
              </a:solidFill>
              <a:sym typeface="Open Sans"/>
            </a:endParaRPr>
          </a:p>
        </p:txBody>
      </p:sp>
      <p:sp>
        <p:nvSpPr>
          <p:cNvPr id="4" name="Shape 156"/>
          <p:cNvSpPr txBox="1">
            <a:spLocks/>
          </p:cNvSpPr>
          <p:nvPr/>
        </p:nvSpPr>
        <p:spPr>
          <a:xfrm>
            <a:off x="762000" y="1600200"/>
            <a:ext cx="8184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SzPct val="25000"/>
            </a:pP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To these eGC1 Types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When OAW is Approver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609600" y="2438400"/>
            <a:ext cx="8093513" cy="28566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endParaRPr b="0" i="0" u="none" strike="noStrike" cap="none" dirty="0">
              <a:solidFill>
                <a:srgbClr val="4B2E83"/>
              </a:solidFill>
              <a:sym typeface="Open Sans"/>
            </a:endParaRPr>
          </a:p>
        </p:txBody>
      </p:sp>
      <p:sp>
        <p:nvSpPr>
          <p:cNvPr id="4" name="Shape 156"/>
          <p:cNvSpPr txBox="1">
            <a:spLocks/>
          </p:cNvSpPr>
          <p:nvPr/>
        </p:nvSpPr>
        <p:spPr>
          <a:xfrm>
            <a:off x="1111801" y="1752600"/>
            <a:ext cx="8184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SzPct val="25000"/>
            </a:pP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OSP relies on approval &amp; protocol in eGC1.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81C7F39-8B62-427D-9AAC-16CBB0B058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8" b="5226"/>
          <a:stretch/>
        </p:blipFill>
        <p:spPr>
          <a:xfrm>
            <a:off x="342530" y="2362200"/>
            <a:ext cx="8415292" cy="301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9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When OAW is NOT Approver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OSP Verification of Animal Protocol Approval</a:t>
            </a:r>
          </a:p>
        </p:txBody>
      </p:sp>
      <p:sp>
        <p:nvSpPr>
          <p:cNvPr id="4" name="Shape 156"/>
          <p:cNvSpPr txBox="1">
            <a:spLocks/>
          </p:cNvSpPr>
          <p:nvPr/>
        </p:nvSpPr>
        <p:spPr>
          <a:xfrm>
            <a:off x="762000" y="1752600"/>
            <a:ext cx="8184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SzPct val="25000"/>
            </a:pPr>
            <a:r>
              <a:rPr lang="en-US" sz="2300" dirty="0" smtClean="0">
                <a:latin typeface="Open Sans"/>
                <a:ea typeface="Open Sans"/>
                <a:cs typeface="Open Sans"/>
                <a:sym typeface="Open Sans"/>
              </a:rPr>
              <a:t>OSP needs congruence letter issued for the project.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D89CEE3-1A3D-4474-89BE-D0074B06870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456155"/>
            <a:ext cx="5791200" cy="394464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199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Funding &amp; HOLDS</a:t>
            </a:r>
          </a:p>
        </p:txBody>
      </p:sp>
      <p:sp>
        <p:nvSpPr>
          <p:cNvPr id="5" name="Shape 157"/>
          <p:cNvSpPr txBox="1">
            <a:spLocks noGrp="1"/>
          </p:cNvSpPr>
          <p:nvPr>
            <p:ph type="body" idx="2"/>
          </p:nvPr>
        </p:nvSpPr>
        <p:spPr>
          <a:xfrm>
            <a:off x="685800" y="1524000"/>
            <a:ext cx="8093513" cy="28566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b="0" dirty="0" smtClean="0"/>
              <a:t>Whenever </a:t>
            </a:r>
            <a:r>
              <a:rPr lang="en-US" b="0" dirty="0"/>
              <a:t>animal use research will be carried out, an approved protocol </a:t>
            </a:r>
            <a:r>
              <a:rPr lang="en-US" dirty="0"/>
              <a:t>must</a:t>
            </a:r>
            <a:r>
              <a:rPr lang="en-US" b="0" dirty="0"/>
              <a:t> be in place for the work. 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OSP </a:t>
            </a:r>
            <a:r>
              <a:rPr lang="en-US" b="0" dirty="0"/>
              <a:t>will </a:t>
            </a:r>
            <a:r>
              <a:rPr lang="en-US" dirty="0"/>
              <a:t>not</a:t>
            </a:r>
            <a:r>
              <a:rPr lang="en-US" b="0" dirty="0"/>
              <a:t> release funding </a:t>
            </a:r>
            <a:r>
              <a:rPr lang="en-US" b="0" dirty="0" smtClean="0"/>
              <a:t>until verified</a:t>
            </a:r>
            <a:r>
              <a:rPr lang="en-US" b="0" dirty="0"/>
              <a:t>.  </a:t>
            </a: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Funding HOLD examples:</a:t>
            </a:r>
          </a:p>
          <a:p>
            <a:pPr indent="-342900"/>
            <a:r>
              <a:rPr lang="en-US" b="0" dirty="0" smtClean="0"/>
              <a:t>Protocol </a:t>
            </a:r>
            <a:r>
              <a:rPr lang="en-US" b="0" dirty="0"/>
              <a:t>approval date expired on </a:t>
            </a:r>
            <a:r>
              <a:rPr lang="en-US" b="0" dirty="0" smtClean="0"/>
              <a:t>congruence letter</a:t>
            </a:r>
          </a:p>
          <a:p>
            <a:pPr indent="-342900"/>
            <a:r>
              <a:rPr lang="en-US" b="0" dirty="0" smtClean="0"/>
              <a:t>No </a:t>
            </a:r>
            <a:r>
              <a:rPr lang="en-US" b="0" dirty="0"/>
              <a:t>IACUC approval on record 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In all </a:t>
            </a:r>
            <a:r>
              <a:rPr lang="en-US" b="0" dirty="0" smtClean="0"/>
              <a:t>cases, </a:t>
            </a:r>
            <a:r>
              <a:rPr lang="en-US" b="0" dirty="0"/>
              <a:t>if animal use scope of work </a:t>
            </a:r>
            <a:r>
              <a:rPr lang="en-US" b="0" dirty="0" smtClean="0"/>
              <a:t>changes, it is the PI’s responsibility to </a:t>
            </a:r>
            <a:r>
              <a:rPr lang="en-US" b="0" dirty="0"/>
              <a:t>provide updated information/materials to </a:t>
            </a:r>
            <a:r>
              <a:rPr lang="en-US" b="0" dirty="0" smtClean="0"/>
              <a:t>OAW.</a:t>
            </a:r>
            <a:endParaRPr lang="en-US" b="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endParaRPr b="0" i="0" u="none" strike="noStrike" cap="none" dirty="0">
              <a:solidFill>
                <a:srgbClr val="4B2E83"/>
              </a:solidFill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0214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2800" dirty="0" smtClean="0">
                <a:latin typeface="Open Sans"/>
                <a:ea typeface="Open Sans"/>
                <a:cs typeface="Open Sans"/>
                <a:sym typeface="Open Sans"/>
              </a:rPr>
              <a:t>Related Future Changes...</a:t>
            </a:r>
          </a:p>
        </p:txBody>
      </p:sp>
      <p:sp>
        <p:nvSpPr>
          <p:cNvPr id="5" name="Shape 157"/>
          <p:cNvSpPr txBox="1">
            <a:spLocks noGrp="1"/>
          </p:cNvSpPr>
          <p:nvPr>
            <p:ph type="body" idx="2"/>
          </p:nvPr>
        </p:nvSpPr>
        <p:spPr>
          <a:xfrm>
            <a:off x="685800" y="1639179"/>
            <a:ext cx="8153400" cy="28566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endParaRPr lang="en-US" b="0" i="0" u="none" strike="noStrike" cap="none" dirty="0" smtClean="0">
              <a:solidFill>
                <a:srgbClr val="4B2E83"/>
              </a:solidFill>
              <a:sym typeface="Open Sans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r>
              <a:rPr lang="en-US" b="0" i="0" u="none" strike="noStrike" cap="none" dirty="0" smtClean="0">
                <a:solidFill>
                  <a:srgbClr val="4B2E83"/>
                </a:solidFill>
                <a:sym typeface="Open Sans"/>
              </a:rPr>
              <a:t>Updates to GIM 27: Animal Use policy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endParaRPr lang="en-US" b="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SzPct val="44000"/>
              <a:buNone/>
            </a:pPr>
            <a:r>
              <a:rPr lang="en-US" b="0" i="0" u="none" strike="noStrike" cap="none" dirty="0" smtClean="0">
                <a:solidFill>
                  <a:srgbClr val="4B2E83"/>
                </a:solidFill>
                <a:sym typeface="Open Sans"/>
              </a:rPr>
              <a:t>eGC1:</a:t>
            </a:r>
          </a:p>
          <a:p>
            <a:pPr indent="-34290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SzPct val="44000"/>
            </a:pPr>
            <a:r>
              <a:rPr lang="en-US" sz="2200" b="0" i="0" u="none" strike="noStrike" cap="none" dirty="0" smtClean="0">
                <a:solidFill>
                  <a:srgbClr val="4B2E83"/>
                </a:solidFill>
                <a:sym typeface="Open Sans"/>
              </a:rPr>
              <a:t>IACUC approval details pulled into eGC1 from Hoverboard</a:t>
            </a:r>
          </a:p>
          <a:p>
            <a:pPr indent="-342900">
              <a:spcBef>
                <a:spcPts val="1200"/>
              </a:spcBef>
              <a:spcAft>
                <a:spcPts val="1800"/>
              </a:spcAft>
              <a:buSzPct val="44000"/>
            </a:pPr>
            <a:r>
              <a:rPr lang="en-US" sz="2200" b="0" dirty="0" smtClean="0"/>
              <a:t>At JIT or later, campus users will be able to update an eGC1 with current version of compliance information </a:t>
            </a:r>
            <a:r>
              <a:rPr lang="en-US" sz="2200" b="0" dirty="0"/>
              <a:t>after OSP approval </a:t>
            </a:r>
            <a:endParaRPr sz="2200" b="0" i="0" u="none" strike="noStrike" cap="none" dirty="0">
              <a:solidFill>
                <a:srgbClr val="4B2E83"/>
              </a:solidFill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292386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248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Merriweather Sans</vt:lpstr>
      <vt:lpstr>Open Sans</vt:lpstr>
      <vt:lpstr>Open Sans Light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OSP</cp:lastModifiedBy>
  <cp:revision>17</cp:revision>
  <dcterms:modified xsi:type="dcterms:W3CDTF">2017-08-09T17:48:25Z</dcterms:modified>
</cp:coreProperties>
</file>