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33006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4" y="5945853"/>
            <a:ext cx="1371599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6" y="13322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Char char="●"/>
              <a:defRPr sz="5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Char char="■"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Char char="●"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2" y="3973980"/>
            <a:ext cx="1600199" cy="13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Char char="●"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Char char="■"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Char char="●"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rgbClr val="E8D3A2"/>
              </a:buClr>
              <a:buFont typeface="Merriweather Sans"/>
              <a:buChar char="&gt;"/>
              <a:defRPr sz="24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Char char="○"/>
              <a:defRPr sz="20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rgbClr val="E8D3A2"/>
              </a:buClr>
              <a:buFont typeface="Merriweather Sans"/>
              <a:buChar char="&gt;"/>
              <a:defRPr sz="18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Char char="●"/>
              <a:defRPr sz="16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rgbClr val="E8D3A2"/>
              </a:buClr>
              <a:buFont typeface="Merriweather Sans"/>
              <a:buChar char="&gt;"/>
              <a:defRPr sz="14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Char char="●"/>
              <a:defRPr sz="24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Char char="■"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Char char="●"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33006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4" y="5945853"/>
            <a:ext cx="1371599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Char char="●"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Char char="■"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Char char="●"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076956" cy="4015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dk1"/>
              </a:buClr>
              <a:buFont typeface="Merriweather Sans"/>
              <a:buChar char="&gt;"/>
              <a:defRPr sz="2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Char char="○"/>
              <a:defRPr sz="20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dk1"/>
              </a:buClr>
              <a:buFont typeface="Merriweather Sans"/>
              <a:buChar char="&gt;"/>
              <a:defRPr sz="18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Char char="●"/>
              <a:defRPr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dk1"/>
              </a:buClr>
              <a:buFont typeface="Merriweather Sans"/>
              <a:buChar char="&gt;"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33006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Open Sans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Char char="●"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Char char="■"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Char char="●"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Char char="●"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Char char="■"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Char char="●"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209" cy="4015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2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Char char="○"/>
              <a:defRPr sz="20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8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Char char="●"/>
              <a:defRPr sz="16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4" y="5945853"/>
            <a:ext cx="1371599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6" y="13322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Char char="●"/>
              <a:defRPr sz="5000" b="0" i="0">
                <a:solidFill>
                  <a:schemeClr val="dk1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Char char="■"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Char char="●"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2" y="3973980"/>
            <a:ext cx="1600199" cy="13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4" y="5945853"/>
            <a:ext cx="1371599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8"/>
            <a:ext cx="2425295" cy="16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Char char="●"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Char char="■"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Char char="●"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2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Char char="○"/>
              <a:defRPr sz="20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8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Char char="●"/>
              <a:defRPr sz="16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Char char="●"/>
              <a:defRPr sz="24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Char char="■"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Char char="●"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8"/>
            <a:ext cx="2425295" cy="16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999999"/>
              </a:buClr>
              <a:buFont typeface="Open Sans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Char char="●"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Char char="■"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Char char="●"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Char char="○"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8"/>
            <a:ext cx="2425295" cy="16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gehelp@uw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71750" y="2142400"/>
            <a:ext cx="8180100" cy="155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SzPct val="25000"/>
              <a:buFont typeface="Arial"/>
              <a:buNone/>
            </a:pPr>
            <a:r>
              <a:rPr lang="en-US" sz="4000"/>
              <a:t>SAGE Updates: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SzPct val="25000"/>
              <a:buFont typeface="Arial"/>
              <a:buNone/>
            </a:pPr>
            <a:r>
              <a:rPr lang="en-US" sz="4000"/>
              <a:t>Grant Runner 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803400" y="4377950"/>
            <a:ext cx="7777800" cy="17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MRAM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August 2017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Judy Chung, Program Manager, Office of Research Information Services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31049" y="371500"/>
            <a:ext cx="83253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400"/>
              <a:t>2017-18 Grant Runner Expansion Project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345900" y="1602200"/>
            <a:ext cx="8509800" cy="472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595959"/>
                </a:solidFill>
              </a:rPr>
              <a:t>  Mission: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595959"/>
              </a:solidFill>
            </a:endParaRPr>
          </a:p>
          <a:p>
            <a:pPr lv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  Expand SAGE Grant Runner capabilities to allow more federal opportunities to be supported, saving researcher teams time and effort through:</a:t>
            </a:r>
          </a:p>
          <a:p>
            <a:pPr marL="914400" lvl="0" indent="-4064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ct val="100000"/>
            </a:pPr>
            <a:r>
              <a:rPr lang="en-US" sz="2800">
                <a:solidFill>
                  <a:srgbClr val="595959"/>
                </a:solidFill>
              </a:rPr>
              <a:t>Reduced duplicate entry</a:t>
            </a:r>
          </a:p>
          <a:p>
            <a:pPr marL="914400" lvl="0" indent="-4064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ct val="100000"/>
            </a:pPr>
            <a:r>
              <a:rPr lang="en-US" sz="2800">
                <a:solidFill>
                  <a:srgbClr val="595959"/>
                </a:solidFill>
              </a:rPr>
              <a:t>Fewer systems to interact with</a:t>
            </a:r>
          </a:p>
          <a:p>
            <a:pPr marL="914400" lvl="0" indent="-406400">
              <a:spcBef>
                <a:spcPts val="0"/>
              </a:spcBef>
              <a:buClr>
                <a:srgbClr val="595959"/>
              </a:buClr>
              <a:buSzPct val="100000"/>
            </a:pPr>
            <a:r>
              <a:rPr lang="en-US" sz="2800">
                <a:solidFill>
                  <a:srgbClr val="595959"/>
                </a:solidFill>
              </a:rPr>
              <a:t>Reduced training and support requirements for non-UW Systems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Approach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</a:pPr>
            <a:r>
              <a:rPr lang="en-US" sz="2800">
                <a:solidFill>
                  <a:srgbClr val="595959"/>
                </a:solidFill>
              </a:rPr>
              <a:t>Deliver more value more frequently       (every 2-3 months)</a:t>
            </a:r>
          </a:p>
          <a:p>
            <a:pPr marL="457200" lvl="0" indent="-406400" rtl="0"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</a:pPr>
            <a:r>
              <a:rPr lang="en-US" sz="2800">
                <a:solidFill>
                  <a:srgbClr val="595959"/>
                </a:solidFill>
              </a:rPr>
              <a:t>Target NIH forms expansion (first)</a:t>
            </a:r>
          </a:p>
          <a:p>
            <a:pPr marL="457200" lvl="0" indent="-406400" rtl="0"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</a:pPr>
            <a:r>
              <a:rPr lang="en-US" sz="2800">
                <a:solidFill>
                  <a:srgbClr val="595959"/>
                </a:solidFill>
              </a:rPr>
              <a:t>Add key features requested to create a more streamlined experience</a:t>
            </a:r>
          </a:p>
          <a:p>
            <a:pPr marL="457200" lvl="0" indent="-406400"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</a:pPr>
            <a:r>
              <a:rPr lang="en-US" sz="2800">
                <a:solidFill>
                  <a:srgbClr val="595959"/>
                </a:solidFill>
              </a:rPr>
              <a:t>Expand to more sponsors (future)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What’s New!!  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2000"/>
              </a:spcAft>
              <a:buClr>
                <a:srgbClr val="595959"/>
              </a:buClr>
              <a:buSzPct val="100000"/>
            </a:pPr>
            <a:r>
              <a:rPr lang="en-US" sz="3000">
                <a:solidFill>
                  <a:srgbClr val="595959"/>
                </a:solidFill>
              </a:rPr>
              <a:t>Career Development (K) grants </a:t>
            </a:r>
          </a:p>
          <a:p>
            <a:pPr marL="457200" lvl="0" indent="-419100" rtl="0">
              <a:spcBef>
                <a:spcPts val="0"/>
              </a:spcBef>
              <a:spcAft>
                <a:spcPts val="2000"/>
              </a:spcAft>
              <a:buClr>
                <a:srgbClr val="595959"/>
              </a:buClr>
              <a:buSzPct val="107142"/>
            </a:pPr>
            <a:r>
              <a:rPr lang="en-US" sz="2800">
                <a:solidFill>
                  <a:srgbClr val="595959"/>
                </a:solidFill>
              </a:rPr>
              <a:t>More NIH required fields on form entry</a:t>
            </a:r>
          </a:p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endParaRPr sz="2800">
              <a:solidFill>
                <a:srgbClr val="595959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>
                <a:solidFill>
                  <a:srgbClr val="595959"/>
                </a:solidFill>
              </a:rPr>
              <a:t>Reminder:   </a:t>
            </a:r>
            <a:r>
              <a:rPr lang="en-US" sz="2800">
                <a:solidFill>
                  <a:srgbClr val="595959"/>
                </a:solidFill>
              </a:rPr>
              <a:t>We now show </a:t>
            </a:r>
            <a:r>
              <a:rPr lang="en-US" sz="2800" b="1">
                <a:solidFill>
                  <a:srgbClr val="595959"/>
                </a:solidFill>
              </a:rPr>
              <a:t>ALL</a:t>
            </a:r>
            <a:r>
              <a:rPr lang="en-US" sz="2800">
                <a:solidFill>
                  <a:srgbClr val="595959"/>
                </a:solidFill>
              </a:rPr>
              <a:t> NIH errors and warnings through the “check for errors” feature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Career Development (K) Support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782050" y="1782675"/>
            <a:ext cx="8074200" cy="375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>
                <a:solidFill>
                  <a:schemeClr val="dk1"/>
                </a:solidFill>
              </a:rPr>
              <a:t>Temporary Issue:</a:t>
            </a:r>
          </a:p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Grant Runner does not yet support applications where the UW PI differs from the application PI.  </a:t>
            </a:r>
          </a:p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Temporary Work-around:</a:t>
            </a:r>
          </a:p>
          <a:p>
            <a:pPr marL="965200" lvl="0" indent="-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dk1"/>
                </a:solidFill>
              </a:rPr>
              <a:t>Use another submission method  </a:t>
            </a:r>
            <a:r>
              <a:rPr lang="en-US" sz="2800" b="1" dirty="0">
                <a:solidFill>
                  <a:schemeClr val="dk1"/>
                </a:solidFill>
              </a:rPr>
              <a:t>OR</a:t>
            </a:r>
          </a:p>
          <a:p>
            <a:pPr marL="914400" lvl="1" indent="-406400" rtl="0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</a:pPr>
            <a:r>
              <a:rPr lang="en-US" sz="2800" dirty="0">
                <a:solidFill>
                  <a:schemeClr val="dk1"/>
                </a:solidFill>
              </a:rPr>
              <a:t>Wait for </a:t>
            </a:r>
            <a:r>
              <a:rPr lang="en-US" sz="2800" b="1" dirty="0">
                <a:solidFill>
                  <a:schemeClr val="dk1"/>
                </a:solidFill>
              </a:rPr>
              <a:t>mid-September </a:t>
            </a:r>
            <a:r>
              <a:rPr lang="en-US" sz="2800" dirty="0">
                <a:solidFill>
                  <a:schemeClr val="dk1"/>
                </a:solidFill>
              </a:rPr>
              <a:t>SAGE update when that capability will be supported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</a:rPr>
              <a:t>Career Development (K) Support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50" y="2305175"/>
            <a:ext cx="8472249" cy="3847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741950" y="1632275"/>
            <a:ext cx="8044200" cy="6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006F"/>
                </a:solidFill>
              </a:rPr>
              <a:t>Temporary Message:  (Only until mid-September)</a:t>
            </a:r>
          </a:p>
        </p:txBody>
      </p:sp>
      <p:sp>
        <p:nvSpPr>
          <p:cNvPr id="86" name="Shape 86"/>
          <p:cNvSpPr/>
          <p:nvPr/>
        </p:nvSpPr>
        <p:spPr>
          <a:xfrm rot="2997683">
            <a:off x="-86383" y="3978192"/>
            <a:ext cx="1699818" cy="8498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More coming soon….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665900" y="1572125"/>
            <a:ext cx="8196300" cy="403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September Release: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ct val="100000"/>
            </a:pPr>
            <a:r>
              <a:rPr lang="en-US">
                <a:solidFill>
                  <a:srgbClr val="595959"/>
                </a:solidFill>
              </a:rPr>
              <a:t>Allow application PI to differ from UW PI (K apps)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ct val="100000"/>
            </a:pPr>
            <a:r>
              <a:rPr lang="en-US">
                <a:solidFill>
                  <a:srgbClr val="595959"/>
                </a:solidFill>
              </a:rPr>
              <a:t>Related approval graph changes</a:t>
            </a:r>
          </a:p>
          <a:p>
            <a:pPr marL="0" lv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October Release: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ct val="100000"/>
            </a:pPr>
            <a:r>
              <a:rPr lang="en-US">
                <a:solidFill>
                  <a:srgbClr val="595959"/>
                </a:solidFill>
              </a:rPr>
              <a:t>New Human Subjects and Clinical Trials form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ct val="100000"/>
            </a:pPr>
            <a:r>
              <a:rPr lang="en-US">
                <a:solidFill>
                  <a:srgbClr val="595959"/>
                </a:solidFill>
              </a:rPr>
              <a:t>All Forms-E changes available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ct val="100000"/>
            </a:pPr>
            <a:r>
              <a:rPr lang="en-US">
                <a:solidFill>
                  <a:srgbClr val="595959"/>
                </a:solidFill>
              </a:rPr>
              <a:t>Fellowship grants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sagehelp@uw.edu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Conclusion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</a:rPr>
              <a:t>If you haven’t used Grant Runner yet, or for awhile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</a:endParaRPr>
          </a:p>
          <a:p>
            <a:pPr marL="1257300" lvl="0" indent="-19050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</a:rPr>
              <a:t>GIVE IT A TRY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</a:rPr>
              <a:t>				THEN GIVE US FEEDBACK!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</a:endParaRPr>
          </a:p>
          <a:p>
            <a:pPr marL="2628900" lvl="0" indent="-190500">
              <a:spcBef>
                <a:spcPts val="0"/>
              </a:spcBef>
              <a:buNone/>
            </a:pPr>
            <a:r>
              <a:rPr lang="en-US" b="1" u="sng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75000"/>
                  </a:schemeClr>
                </a:solidFill>
                <a:hlinkClick r:id="rId3"/>
              </a:rPr>
              <a:t>sagehelp@</a:t>
            </a:r>
            <a:r>
              <a:rPr lang="en-US" b="1" u="sng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hlinkClick r:id="rId3"/>
              </a:rPr>
              <a:t>uw</a:t>
            </a:r>
            <a:r>
              <a:rPr lang="en-US" b="1" u="sng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75000"/>
                  </a:schemeClr>
                </a:solidFill>
                <a:hlinkClick r:id="rId3"/>
              </a:rPr>
              <a:t>.edu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en-US" dirty="0">
                <a:solidFill>
                  <a:srgbClr val="595959"/>
                </a:solidFill>
              </a:rPr>
              <a:t>	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254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Open Sans</vt:lpstr>
      <vt:lpstr>Courier New</vt:lpstr>
      <vt:lpstr>Merriweather Sans</vt:lpstr>
      <vt:lpstr>Calibri</vt:lpstr>
      <vt:lpstr>Arial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Chung</dc:creator>
  <cp:lastModifiedBy>Judy Chung</cp:lastModifiedBy>
  <cp:revision>1</cp:revision>
  <dcterms:modified xsi:type="dcterms:W3CDTF">2017-08-08T15:33:38Z</dcterms:modified>
</cp:coreProperties>
</file>