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79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6292FC-1C15-4A76-A1BF-64144146D860}" type="datetimeFigureOut">
              <a:rPr lang="en-US" smtClean="0"/>
              <a:t>9/6/2017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83AB33-FFE8-4DB7-84DC-7C1545ECF009}" type="slidenum">
              <a:rPr lang="en-US" smtClean="0"/>
              <a:t>‹#›</a:t>
            </a:fld>
            <a:endParaRPr lang="en-US"/>
          </a:p>
        </p:txBody>
      </p:sp>
    </p:spTree>
    <p:extLst>
      <p:ext uri="{BB962C8B-B14F-4D97-AF65-F5344CB8AC3E}">
        <p14:creationId xmlns:p14="http://schemas.microsoft.com/office/powerpoint/2010/main" val="3822015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164" name="Shape 1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8" name="Shape 21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US"/>
              <a:t>JG</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4" name="Shape 22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marR="0" lvl="0" indent="0" algn="l" rtl="0">
              <a:spcBef>
                <a:spcPts val="0"/>
              </a:spcBef>
              <a:buClr>
                <a:schemeClr val="dk1"/>
              </a:buClr>
              <a:buSzPct val="25000"/>
              <a:buFont typeface="Arial"/>
              <a:buNone/>
            </a:pPr>
            <a:r>
              <a:rPr lang="en-US"/>
              <a:t>CR</a:t>
            </a:r>
          </a:p>
        </p:txBody>
      </p:sp>
      <p:sp>
        <p:nvSpPr>
          <p:cNvPr id="170" name="Shape 1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US"/>
              <a:t>JG</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US"/>
              <a:t>CR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US"/>
              <a:t>CR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4" name="Shape 19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US"/>
              <a:t>CR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0" name="Shape 20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r>
              <a:rPr lang="en-US"/>
              <a:t>CR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6" name="Shape 20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US"/>
              <a:t>CR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US"/>
              <a:t>CR</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Header + Content">
    <p:spTree>
      <p:nvGrpSpPr>
        <p:cNvPr id="1" name="Shape 23"/>
        <p:cNvGrpSpPr/>
        <p:nvPr/>
      </p:nvGrpSpPr>
      <p:grpSpPr>
        <a:xfrm>
          <a:off x="0" y="0"/>
          <a:ext cx="0" cy="0"/>
          <a:chOff x="0" y="0"/>
          <a:chExt cx="0" cy="0"/>
        </a:xfrm>
      </p:grpSpPr>
      <p:sp>
        <p:nvSpPr>
          <p:cNvPr id="24" name="Shape 24"/>
          <p:cNvSpPr txBox="1">
            <a:spLocks noGrp="1"/>
          </p:cNvSpPr>
          <p:nvPr>
            <p:ph type="body" idx="1"/>
          </p:nvPr>
        </p:nvSpPr>
        <p:spPr>
          <a:xfrm>
            <a:off x="671756" y="371510"/>
            <a:ext cx="8184662" cy="991998"/>
          </a:xfrm>
          <a:prstGeom prst="rect">
            <a:avLst/>
          </a:prstGeom>
          <a:noFill/>
          <a:ln>
            <a:noFill/>
          </a:ln>
        </p:spPr>
        <p:txBody>
          <a:bodyPr wrap="square" lIns="91425" tIns="91425" rIns="91425" bIns="91425" anchor="b" anchorCtr="0"/>
          <a:lstStyle>
            <a:lvl1pPr marL="0" marR="0" lvl="0" indent="190500" algn="l" rtl="0">
              <a:lnSpc>
                <a:spcPct val="90000"/>
              </a:lnSpc>
              <a:spcBef>
                <a:spcPts val="600"/>
              </a:spcBef>
              <a:spcAft>
                <a:spcPts val="0"/>
              </a:spcAft>
              <a:buClr>
                <a:srgbClr val="4B2E83"/>
              </a:buClr>
              <a:buSzPct val="100000"/>
              <a:buFont typeface="Arial"/>
              <a:buChar char="●"/>
              <a:defRPr sz="3000" b="0" i="0" u="none" strike="noStrike" cap="none">
                <a:solidFill>
                  <a:srgbClr val="4B2E83"/>
                </a:solidFill>
                <a:latin typeface="Arial"/>
                <a:ea typeface="Arial"/>
                <a:cs typeface="Arial"/>
                <a:sym typeface="Arial"/>
              </a:defRPr>
            </a:lvl1pPr>
            <a:lvl2pPr marL="457200" marR="0" lvl="1" indent="177800" algn="l" rtl="0">
              <a:lnSpc>
                <a:spcPct val="100000"/>
              </a:lnSpc>
              <a:spcBef>
                <a:spcPts val="560"/>
              </a:spcBef>
              <a:spcAft>
                <a:spcPts val="0"/>
              </a:spcAft>
              <a:buClr>
                <a:srgbClr val="E8D3A2"/>
              </a:buClr>
              <a:buSzPct val="100000"/>
              <a:buFont typeface="Arial"/>
              <a:buChar char="○"/>
              <a:defRPr sz="2800" b="0" i="0" u="none" strike="noStrike" cap="none">
                <a:solidFill>
                  <a:srgbClr val="E8D3A2"/>
                </a:solidFill>
                <a:latin typeface="Arial"/>
                <a:ea typeface="Arial"/>
                <a:cs typeface="Arial"/>
                <a:sym typeface="Arial"/>
              </a:defRPr>
            </a:lvl2pPr>
            <a:lvl3pPr marL="914400" marR="0" lvl="2" indent="152400" algn="l" rtl="0">
              <a:lnSpc>
                <a:spcPct val="100000"/>
              </a:lnSpc>
              <a:spcBef>
                <a:spcPts val="480"/>
              </a:spcBef>
              <a:spcAft>
                <a:spcPts val="0"/>
              </a:spcAft>
              <a:buClr>
                <a:srgbClr val="E8D3A2"/>
              </a:buClr>
              <a:buSzPct val="100000"/>
              <a:buFont typeface="Arial"/>
              <a:buChar char="■"/>
              <a:defRPr sz="2400" b="0" i="0" u="none" strike="noStrike" cap="none">
                <a:solidFill>
                  <a:srgbClr val="E8D3A2"/>
                </a:solidFill>
                <a:latin typeface="Arial"/>
                <a:ea typeface="Arial"/>
                <a:cs typeface="Arial"/>
                <a:sym typeface="Arial"/>
              </a:defRPr>
            </a:lvl3pPr>
            <a:lvl4pPr marL="1371600" marR="0" lvl="3" indent="127000" algn="l" rtl="0">
              <a:lnSpc>
                <a:spcPct val="100000"/>
              </a:lnSpc>
              <a:spcBef>
                <a:spcPts val="400"/>
              </a:spcBef>
              <a:spcAft>
                <a:spcPts val="0"/>
              </a:spcAft>
              <a:buClr>
                <a:srgbClr val="E8D3A2"/>
              </a:buClr>
              <a:buSzPct val="100000"/>
              <a:buFont typeface="Arial"/>
              <a:buChar char="●"/>
              <a:defRPr sz="2000" b="0" i="0" u="none" strike="noStrike" cap="none">
                <a:solidFill>
                  <a:srgbClr val="E8D3A2"/>
                </a:solidFill>
                <a:latin typeface="Arial"/>
                <a:ea typeface="Arial"/>
                <a:cs typeface="Arial"/>
                <a:sym typeface="Arial"/>
              </a:defRPr>
            </a:lvl4pPr>
            <a:lvl5pPr marL="1828800" marR="0" lvl="4" indent="127000" algn="l" rtl="0">
              <a:lnSpc>
                <a:spcPct val="100000"/>
              </a:lnSpc>
              <a:spcBef>
                <a:spcPts val="400"/>
              </a:spcBef>
              <a:spcAft>
                <a:spcPts val="0"/>
              </a:spcAft>
              <a:buClr>
                <a:srgbClr val="E8D3A2"/>
              </a:buClr>
              <a:buSzPct val="100000"/>
              <a:buFont typeface="Arial"/>
              <a:buChar char="○"/>
              <a:defRPr sz="2000" b="0" i="0" u="none" strike="noStrike" cap="none">
                <a:solidFill>
                  <a:srgbClr val="E8D3A2"/>
                </a:solidFill>
                <a:latin typeface="Arial"/>
                <a:ea typeface="Arial"/>
                <a:cs typeface="Arial"/>
                <a:sym typeface="Arial"/>
              </a:defRPr>
            </a:lvl5pPr>
            <a:lvl6pPr marL="2641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3098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556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4013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body" idx="2"/>
          </p:nvPr>
        </p:nvSpPr>
        <p:spPr>
          <a:xfrm>
            <a:off x="659304" y="1736725"/>
            <a:ext cx="8196209" cy="4015496"/>
          </a:xfrm>
          <a:prstGeom prst="rect">
            <a:avLst/>
          </a:prstGeom>
          <a:noFill/>
          <a:ln>
            <a:noFill/>
          </a:ln>
        </p:spPr>
        <p:txBody>
          <a:bodyPr wrap="square" lIns="91425" tIns="91425" rIns="91425" bIns="91425" anchor="t" anchorCtr="0"/>
          <a:lstStyle>
            <a:lvl1pPr marL="457200" marR="0" lvl="0" indent="38100" algn="l" rtl="0">
              <a:lnSpc>
                <a:spcPct val="100000"/>
              </a:lnSpc>
              <a:spcBef>
                <a:spcPts val="480"/>
              </a:spcBef>
              <a:spcAft>
                <a:spcPts val="0"/>
              </a:spcAft>
              <a:buClr>
                <a:srgbClr val="4B2E83"/>
              </a:buClr>
              <a:buSzPct val="100000"/>
              <a:buFont typeface="Merriweather Sans"/>
              <a:buChar char="&gt;"/>
              <a:defRPr sz="2400" b="1" i="0" u="none" strike="noStrike" cap="none">
                <a:solidFill>
                  <a:srgbClr val="4B2E83"/>
                </a:solidFill>
                <a:latin typeface="Open Sans"/>
                <a:ea typeface="Open Sans"/>
                <a:cs typeface="Open Sans"/>
                <a:sym typeface="Open Sans"/>
              </a:defRPr>
            </a:lvl1pPr>
            <a:lvl2pPr marL="838200" marR="0" lvl="1" indent="25400" algn="l" rtl="0">
              <a:lnSpc>
                <a:spcPct val="100000"/>
              </a:lnSpc>
              <a:spcBef>
                <a:spcPts val="400"/>
              </a:spcBef>
              <a:spcAft>
                <a:spcPts val="0"/>
              </a:spcAft>
              <a:buClr>
                <a:srgbClr val="4B2E83"/>
              </a:buClr>
              <a:buSzPct val="100000"/>
              <a:buFont typeface="Arial"/>
              <a:buChar char="–"/>
              <a:defRPr sz="2000" b="1" i="0" u="none" strike="noStrike" cap="none">
                <a:solidFill>
                  <a:srgbClr val="4B2E83"/>
                </a:solidFill>
                <a:latin typeface="Open Sans"/>
                <a:ea typeface="Open Sans"/>
                <a:cs typeface="Open Sans"/>
                <a:sym typeface="Open Sans"/>
              </a:defRPr>
            </a:lvl2pPr>
            <a:lvl3pPr marL="1257300" marR="0" lvl="2" indent="0" algn="l" rtl="0">
              <a:lnSpc>
                <a:spcPct val="100000"/>
              </a:lnSpc>
              <a:spcBef>
                <a:spcPts val="360"/>
              </a:spcBef>
              <a:spcAft>
                <a:spcPts val="0"/>
              </a:spcAft>
              <a:buClr>
                <a:srgbClr val="4B2E83"/>
              </a:buClr>
              <a:buSzPct val="100000"/>
              <a:buFont typeface="Merriweather Sans"/>
              <a:buChar char="&gt;"/>
              <a:defRPr sz="1800" b="1" i="0" u="none" strike="noStrike" cap="none">
                <a:solidFill>
                  <a:srgbClr val="4B2E83"/>
                </a:solidFill>
                <a:latin typeface="Open Sans"/>
                <a:ea typeface="Open Sans"/>
                <a:cs typeface="Open Sans"/>
                <a:sym typeface="Open Sans"/>
              </a:defRPr>
            </a:lvl3pPr>
            <a:lvl4pPr marL="1676400" marR="0" lvl="3" indent="25400" algn="l" rtl="0">
              <a:lnSpc>
                <a:spcPct val="100000"/>
              </a:lnSpc>
              <a:spcBef>
                <a:spcPts val="320"/>
              </a:spcBef>
              <a:spcAft>
                <a:spcPts val="0"/>
              </a:spcAft>
              <a:buClr>
                <a:srgbClr val="4B2E83"/>
              </a:buClr>
              <a:buSzPct val="100000"/>
              <a:buFont typeface="Arial"/>
              <a:buChar char="–"/>
              <a:defRPr sz="1600" b="1" i="0" u="none" strike="noStrike" cap="none">
                <a:solidFill>
                  <a:srgbClr val="4B2E83"/>
                </a:solidFill>
                <a:latin typeface="Open Sans"/>
                <a:ea typeface="Open Sans"/>
                <a:cs typeface="Open Sans"/>
                <a:sym typeface="Open Sans"/>
              </a:defRPr>
            </a:lvl4pPr>
            <a:lvl5pPr marL="2095500" marR="0" lvl="4" indent="50800" algn="l" rtl="0">
              <a:lnSpc>
                <a:spcPct val="100000"/>
              </a:lnSpc>
              <a:spcBef>
                <a:spcPts val="280"/>
              </a:spcBef>
              <a:spcAft>
                <a:spcPts val="0"/>
              </a:spcAft>
              <a:buClr>
                <a:srgbClr val="4B2E83"/>
              </a:buClr>
              <a:buSzPct val="100000"/>
              <a:buFont typeface="Merriweather Sans"/>
              <a:buChar char="&gt;"/>
              <a:defRPr sz="1400" b="1" i="0" u="none" strike="noStrike" cap="none">
                <a:solidFill>
                  <a:srgbClr val="4B2E83"/>
                </a:solidFill>
                <a:latin typeface="Open Sans"/>
                <a:ea typeface="Open Sans"/>
                <a:cs typeface="Open Sans"/>
                <a:sym typeface="Open Sans"/>
              </a:defRPr>
            </a:lvl5pPr>
            <a:lvl6pPr marL="2641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3098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556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4013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6" name="Shape 26" descr="W Logo_Purple_2685_HEX.png"/>
          <p:cNvPicPr preferRelativeResize="0"/>
          <p:nvPr/>
        </p:nvPicPr>
        <p:blipFill rotWithShape="1">
          <a:blip r:embed="rId2">
            <a:alphaModFix/>
          </a:blip>
          <a:srcRect/>
          <a:stretch/>
        </p:blipFill>
        <p:spPr>
          <a:xfrm>
            <a:off x="7448139" y="5949410"/>
            <a:ext cx="1371598" cy="923544"/>
          </a:xfrm>
          <a:prstGeom prst="rect">
            <a:avLst/>
          </a:prstGeom>
          <a:noFill/>
          <a:ln>
            <a:noFill/>
          </a:ln>
        </p:spPr>
      </p:pic>
      <p:pic>
        <p:nvPicPr>
          <p:cNvPr id="27" name="Shape 27" descr="Bar_RtAngle_7502_RGB.png"/>
          <p:cNvPicPr preferRelativeResize="0"/>
          <p:nvPr/>
        </p:nvPicPr>
        <p:blipFill rotWithShape="1">
          <a:blip r:embed="rId3">
            <a:alphaModFix/>
          </a:blip>
          <a:srcRect/>
          <a:stretch/>
        </p:blipFill>
        <p:spPr>
          <a:xfrm>
            <a:off x="784225" y="1437804"/>
            <a:ext cx="1358184" cy="67050"/>
          </a:xfrm>
          <a:prstGeom prst="rect">
            <a:avLst/>
          </a:prstGeom>
          <a:noFill/>
          <a:ln>
            <a:noFill/>
          </a:ln>
        </p:spPr>
      </p:pic>
    </p:spTree>
    <p:extLst>
      <p:ext uri="{BB962C8B-B14F-4D97-AF65-F5344CB8AC3E}">
        <p14:creationId xmlns:p14="http://schemas.microsoft.com/office/powerpoint/2010/main" val="4203462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1_Title Slide">
    <p:bg>
      <p:bgPr>
        <a:solidFill>
          <a:srgbClr val="4B2E83"/>
        </a:solidFill>
        <a:effectLst/>
      </p:bgPr>
    </p:bg>
    <p:spTree>
      <p:nvGrpSpPr>
        <p:cNvPr id="1" name="Shape 28"/>
        <p:cNvGrpSpPr/>
        <p:nvPr/>
      </p:nvGrpSpPr>
      <p:grpSpPr>
        <a:xfrm>
          <a:off x="0" y="0"/>
          <a:ext cx="0" cy="0"/>
          <a:chOff x="0" y="0"/>
          <a:chExt cx="0" cy="0"/>
        </a:xfrm>
      </p:grpSpPr>
      <p:pic>
        <p:nvPicPr>
          <p:cNvPr id="29" name="Shape 29" descr="UW_W Logo_White.png"/>
          <p:cNvPicPr preferRelativeResize="0"/>
          <p:nvPr/>
        </p:nvPicPr>
        <p:blipFill rotWithShape="1">
          <a:blip r:embed="rId2">
            <a:alphaModFix/>
          </a:blip>
          <a:srcRect/>
          <a:stretch/>
        </p:blipFill>
        <p:spPr>
          <a:xfrm>
            <a:off x="7445814" y="5945853"/>
            <a:ext cx="1371598" cy="923544"/>
          </a:xfrm>
          <a:prstGeom prst="rect">
            <a:avLst/>
          </a:prstGeom>
          <a:noFill/>
          <a:ln>
            <a:noFill/>
          </a:ln>
        </p:spPr>
      </p:pic>
      <p:pic>
        <p:nvPicPr>
          <p:cNvPr id="30" name="Shape 30"/>
          <p:cNvPicPr preferRelativeResize="0"/>
          <p:nvPr/>
        </p:nvPicPr>
        <p:blipFill rotWithShape="1">
          <a:blip r:embed="rId3">
            <a:alphaModFix/>
          </a:blip>
          <a:srcRect/>
          <a:stretch/>
        </p:blipFill>
        <p:spPr>
          <a:xfrm>
            <a:off x="677333" y="6354232"/>
            <a:ext cx="2540000" cy="266698"/>
          </a:xfrm>
          <a:prstGeom prst="rect">
            <a:avLst/>
          </a:prstGeom>
          <a:noFill/>
          <a:ln>
            <a:noFill/>
          </a:ln>
        </p:spPr>
      </p:pic>
      <p:sp>
        <p:nvSpPr>
          <p:cNvPr id="31" name="Shape 31"/>
          <p:cNvSpPr txBox="1">
            <a:spLocks noGrp="1"/>
          </p:cNvSpPr>
          <p:nvPr>
            <p:ph type="body" idx="1"/>
          </p:nvPr>
        </p:nvSpPr>
        <p:spPr>
          <a:xfrm>
            <a:off x="671756" y="1179824"/>
            <a:ext cx="6972300" cy="2641755"/>
          </a:xfrm>
          <a:prstGeom prst="rect">
            <a:avLst/>
          </a:prstGeom>
          <a:noFill/>
          <a:ln>
            <a:noFill/>
          </a:ln>
        </p:spPr>
        <p:txBody>
          <a:bodyPr wrap="square" lIns="91425" tIns="91425" rIns="91425" bIns="91425" anchor="b" anchorCtr="0"/>
          <a:lstStyle>
            <a:lvl1pPr marL="0" marR="0" lvl="0" indent="317500" algn="l" rtl="0">
              <a:lnSpc>
                <a:spcPct val="100000"/>
              </a:lnSpc>
              <a:spcBef>
                <a:spcPts val="1000"/>
              </a:spcBef>
              <a:spcAft>
                <a:spcPts val="0"/>
              </a:spcAft>
              <a:buClr>
                <a:schemeClr val="accent3"/>
              </a:buClr>
              <a:buSzPct val="100000"/>
              <a:buFont typeface="Arial"/>
              <a:buChar char="●"/>
              <a:defRPr sz="5000" b="0" i="0" u="none" strike="noStrike" cap="none">
                <a:solidFill>
                  <a:schemeClr val="accent3"/>
                </a:solidFill>
                <a:latin typeface="Arial"/>
                <a:ea typeface="Arial"/>
                <a:cs typeface="Arial"/>
                <a:sym typeface="Arial"/>
              </a:defRPr>
            </a:lvl1pPr>
            <a:lvl2pPr marL="457200" marR="0" lvl="1" indent="177800" algn="l" rtl="0">
              <a:lnSpc>
                <a:spcPct val="100000"/>
              </a:lnSpc>
              <a:spcBef>
                <a:spcPts val="560"/>
              </a:spcBef>
              <a:spcAft>
                <a:spcPts val="0"/>
              </a:spcAft>
              <a:buClr>
                <a:srgbClr val="E8D3A2"/>
              </a:buClr>
              <a:buSzPct val="100000"/>
              <a:buFont typeface="Arial"/>
              <a:buChar char="○"/>
              <a:defRPr sz="2800" b="0" i="0" u="none" strike="noStrike" cap="none">
                <a:solidFill>
                  <a:srgbClr val="E8D3A2"/>
                </a:solidFill>
                <a:latin typeface="Arial"/>
                <a:ea typeface="Arial"/>
                <a:cs typeface="Arial"/>
                <a:sym typeface="Arial"/>
              </a:defRPr>
            </a:lvl2pPr>
            <a:lvl3pPr marL="914400" marR="0" lvl="2" indent="152400" algn="l" rtl="0">
              <a:lnSpc>
                <a:spcPct val="100000"/>
              </a:lnSpc>
              <a:spcBef>
                <a:spcPts val="480"/>
              </a:spcBef>
              <a:spcAft>
                <a:spcPts val="0"/>
              </a:spcAft>
              <a:buClr>
                <a:srgbClr val="E8D3A2"/>
              </a:buClr>
              <a:buSzPct val="100000"/>
              <a:buFont typeface="Arial"/>
              <a:buChar char="■"/>
              <a:defRPr sz="2400" b="0" i="0" u="none" strike="noStrike" cap="none">
                <a:solidFill>
                  <a:srgbClr val="E8D3A2"/>
                </a:solidFill>
                <a:latin typeface="Arial"/>
                <a:ea typeface="Arial"/>
                <a:cs typeface="Arial"/>
                <a:sym typeface="Arial"/>
              </a:defRPr>
            </a:lvl3pPr>
            <a:lvl4pPr marL="1371600" marR="0" lvl="3" indent="127000" algn="l" rtl="0">
              <a:lnSpc>
                <a:spcPct val="100000"/>
              </a:lnSpc>
              <a:spcBef>
                <a:spcPts val="400"/>
              </a:spcBef>
              <a:spcAft>
                <a:spcPts val="0"/>
              </a:spcAft>
              <a:buClr>
                <a:srgbClr val="E8D3A2"/>
              </a:buClr>
              <a:buSzPct val="100000"/>
              <a:buFont typeface="Arial"/>
              <a:buChar char="●"/>
              <a:defRPr sz="2000" b="0" i="0" u="none" strike="noStrike" cap="none">
                <a:solidFill>
                  <a:srgbClr val="E8D3A2"/>
                </a:solidFill>
                <a:latin typeface="Arial"/>
                <a:ea typeface="Arial"/>
                <a:cs typeface="Arial"/>
                <a:sym typeface="Arial"/>
              </a:defRPr>
            </a:lvl4pPr>
            <a:lvl5pPr marL="1828800" marR="0" lvl="4" indent="127000" algn="l" rtl="0">
              <a:lnSpc>
                <a:spcPct val="100000"/>
              </a:lnSpc>
              <a:spcBef>
                <a:spcPts val="400"/>
              </a:spcBef>
              <a:spcAft>
                <a:spcPts val="0"/>
              </a:spcAft>
              <a:buClr>
                <a:srgbClr val="E8D3A2"/>
              </a:buClr>
              <a:buSzPct val="100000"/>
              <a:buFont typeface="Arial"/>
              <a:buChar char="○"/>
              <a:defRPr sz="2000" b="0" i="0" u="none" strike="noStrike" cap="none">
                <a:solidFill>
                  <a:srgbClr val="E8D3A2"/>
                </a:solidFill>
                <a:latin typeface="Arial"/>
                <a:ea typeface="Arial"/>
                <a:cs typeface="Arial"/>
                <a:sym typeface="Arial"/>
              </a:defRPr>
            </a:lvl5pPr>
            <a:lvl6pPr marL="2641600" marR="0" lvl="5" indent="25400" algn="l" rtl="0">
              <a:lnSpc>
                <a:spcPct val="100000"/>
              </a:lnSpc>
              <a:spcBef>
                <a:spcPts val="400"/>
              </a:spcBef>
              <a:spcAft>
                <a:spcPts val="0"/>
              </a:spcAft>
              <a:buClr>
                <a:schemeClr val="lt1"/>
              </a:buClr>
              <a:buSzPct val="100000"/>
              <a:buFont typeface="Arial"/>
              <a:buChar char="•"/>
              <a:defRPr sz="2000" b="0" i="0" u="none" strike="noStrike" cap="none">
                <a:solidFill>
                  <a:schemeClr val="lt1"/>
                </a:solidFill>
                <a:latin typeface="Calibri"/>
                <a:ea typeface="Calibri"/>
                <a:cs typeface="Calibri"/>
                <a:sym typeface="Calibri"/>
              </a:defRPr>
            </a:lvl6pPr>
            <a:lvl7pPr marL="3098800" marR="0" lvl="6" indent="25400" algn="l" rtl="0">
              <a:lnSpc>
                <a:spcPct val="100000"/>
              </a:lnSpc>
              <a:spcBef>
                <a:spcPts val="400"/>
              </a:spcBef>
              <a:spcAft>
                <a:spcPts val="0"/>
              </a:spcAft>
              <a:buClr>
                <a:schemeClr val="lt1"/>
              </a:buClr>
              <a:buSzPct val="100000"/>
              <a:buFont typeface="Arial"/>
              <a:buChar char="•"/>
              <a:defRPr sz="2000" b="0" i="0" u="none" strike="noStrike" cap="none">
                <a:solidFill>
                  <a:schemeClr val="lt1"/>
                </a:solidFill>
                <a:latin typeface="Calibri"/>
                <a:ea typeface="Calibri"/>
                <a:cs typeface="Calibri"/>
                <a:sym typeface="Calibri"/>
              </a:defRPr>
            </a:lvl7pPr>
            <a:lvl8pPr marL="3556000" marR="0" lvl="7" indent="25400" algn="l" rtl="0">
              <a:lnSpc>
                <a:spcPct val="100000"/>
              </a:lnSpc>
              <a:spcBef>
                <a:spcPts val="400"/>
              </a:spcBef>
              <a:spcAft>
                <a:spcPts val="0"/>
              </a:spcAft>
              <a:buClr>
                <a:schemeClr val="lt1"/>
              </a:buClr>
              <a:buSzPct val="100000"/>
              <a:buFont typeface="Arial"/>
              <a:buChar char="•"/>
              <a:defRPr sz="2000" b="0" i="0" u="none" strike="noStrike" cap="none">
                <a:solidFill>
                  <a:schemeClr val="lt1"/>
                </a:solidFill>
                <a:latin typeface="Calibri"/>
                <a:ea typeface="Calibri"/>
                <a:cs typeface="Calibri"/>
                <a:sym typeface="Calibri"/>
              </a:defRPr>
            </a:lvl8pPr>
            <a:lvl9pPr marL="4013200" marR="0" lvl="8" indent="25400" algn="l" rtl="0">
              <a:lnSpc>
                <a:spcPct val="100000"/>
              </a:lnSpc>
              <a:spcBef>
                <a:spcPts val="400"/>
              </a:spcBef>
              <a:spcAft>
                <a:spcPts val="0"/>
              </a:spcAft>
              <a:buClr>
                <a:schemeClr val="lt1"/>
              </a:buClr>
              <a:buSzPct val="100000"/>
              <a:buFont typeface="Arial"/>
              <a:buChar char="•"/>
              <a:defRPr sz="2000" b="0" i="0" u="none" strike="noStrike" cap="none">
                <a:solidFill>
                  <a:schemeClr val="lt1"/>
                </a:solidFill>
                <a:latin typeface="Calibri"/>
                <a:ea typeface="Calibri"/>
                <a:cs typeface="Calibri"/>
                <a:sym typeface="Calibri"/>
              </a:defRPr>
            </a:lvl9pPr>
          </a:lstStyle>
          <a:p>
            <a:endParaRPr/>
          </a:p>
        </p:txBody>
      </p:sp>
      <p:pic>
        <p:nvPicPr>
          <p:cNvPr id="32" name="Shape 32" descr="Bar_RtAngle_7502_RGB.png"/>
          <p:cNvPicPr preferRelativeResize="0"/>
          <p:nvPr/>
        </p:nvPicPr>
        <p:blipFill rotWithShape="1">
          <a:blip r:embed="rId4">
            <a:alphaModFix/>
          </a:blip>
          <a:srcRect/>
          <a:stretch/>
        </p:blipFill>
        <p:spPr>
          <a:xfrm>
            <a:off x="813587" y="4006085"/>
            <a:ext cx="2284302" cy="112770"/>
          </a:xfrm>
          <a:prstGeom prst="rect">
            <a:avLst/>
          </a:prstGeom>
          <a:noFill/>
          <a:ln>
            <a:noFill/>
          </a:ln>
        </p:spPr>
      </p:pic>
    </p:spTree>
    <p:extLst>
      <p:ext uri="{BB962C8B-B14F-4D97-AF65-F5344CB8AC3E}">
        <p14:creationId xmlns:p14="http://schemas.microsoft.com/office/powerpoint/2010/main" val="870633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Header + Graphic">
    <p:spTree>
      <p:nvGrpSpPr>
        <p:cNvPr id="1" name="Shape 33"/>
        <p:cNvGrpSpPr/>
        <p:nvPr/>
      </p:nvGrpSpPr>
      <p:grpSpPr>
        <a:xfrm>
          <a:off x="0" y="0"/>
          <a:ext cx="0" cy="0"/>
          <a:chOff x="0" y="0"/>
          <a:chExt cx="0" cy="0"/>
        </a:xfrm>
      </p:grpSpPr>
      <p:sp>
        <p:nvSpPr>
          <p:cNvPr id="34" name="Shape 34"/>
          <p:cNvSpPr>
            <a:spLocks noGrp="1"/>
          </p:cNvSpPr>
          <p:nvPr>
            <p:ph type="chart" idx="2"/>
          </p:nvPr>
        </p:nvSpPr>
        <p:spPr>
          <a:xfrm>
            <a:off x="766762" y="1736725"/>
            <a:ext cx="8021636" cy="4432297"/>
          </a:xfrm>
          <a:prstGeom prst="rect">
            <a:avLst/>
          </a:prstGeom>
          <a:noFill/>
          <a:ln>
            <a:noFill/>
          </a:ln>
        </p:spPr>
        <p:txBody>
          <a:bodyPr wrap="square" lIns="91425" tIns="91425" rIns="91425" bIns="91425" anchor="t" anchorCtr="0"/>
          <a:lstStyle>
            <a:lvl1pPr marL="0" marR="0" lvl="0" indent="0" algn="l" rtl="0">
              <a:lnSpc>
                <a:spcPct val="100000"/>
              </a:lnSpc>
              <a:spcBef>
                <a:spcPts val="480"/>
              </a:spcBef>
              <a:spcAft>
                <a:spcPts val="0"/>
              </a:spcAft>
              <a:buClr>
                <a:srgbClr val="999999"/>
              </a:buClr>
              <a:buFont typeface="Arial"/>
              <a:buNone/>
              <a:defRPr sz="2400" b="0" i="1" u="none" strike="noStrike" cap="none">
                <a:solidFill>
                  <a:srgbClr val="999999"/>
                </a:solidFill>
                <a:latin typeface="Open Sans Light"/>
                <a:ea typeface="Open Sans Light"/>
                <a:cs typeface="Open Sans Light"/>
                <a:sym typeface="Open Sans Light"/>
              </a:defRPr>
            </a:lvl1pPr>
            <a:lvl2pPr marL="914400" marR="0" lvl="1" indent="7620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295400" marR="0" lvl="2"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727200" marR="0" lvl="3"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184400" marR="0" lvl="4"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641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3098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556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4013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body" idx="1"/>
          </p:nvPr>
        </p:nvSpPr>
        <p:spPr>
          <a:xfrm>
            <a:off x="671756" y="371510"/>
            <a:ext cx="8184662" cy="991998"/>
          </a:xfrm>
          <a:prstGeom prst="rect">
            <a:avLst/>
          </a:prstGeom>
          <a:noFill/>
          <a:ln>
            <a:noFill/>
          </a:ln>
        </p:spPr>
        <p:txBody>
          <a:bodyPr wrap="square" lIns="91425" tIns="91425" rIns="91425" bIns="91425" anchor="b" anchorCtr="0"/>
          <a:lstStyle>
            <a:lvl1pPr marL="0" marR="0" lvl="0" indent="190500" algn="l" rtl="0">
              <a:lnSpc>
                <a:spcPct val="90000"/>
              </a:lnSpc>
              <a:spcBef>
                <a:spcPts val="600"/>
              </a:spcBef>
              <a:spcAft>
                <a:spcPts val="0"/>
              </a:spcAft>
              <a:buClr>
                <a:srgbClr val="4B2E83"/>
              </a:buClr>
              <a:buSzPct val="100000"/>
              <a:buFont typeface="Arial"/>
              <a:buChar char="●"/>
              <a:defRPr sz="3000" b="0" i="0" u="none" strike="noStrike" cap="none">
                <a:solidFill>
                  <a:srgbClr val="4B2E83"/>
                </a:solidFill>
                <a:latin typeface="Arial"/>
                <a:ea typeface="Arial"/>
                <a:cs typeface="Arial"/>
                <a:sym typeface="Arial"/>
              </a:defRPr>
            </a:lvl1pPr>
            <a:lvl2pPr marL="457200" marR="0" lvl="1" indent="177800" algn="l" rtl="0">
              <a:lnSpc>
                <a:spcPct val="100000"/>
              </a:lnSpc>
              <a:spcBef>
                <a:spcPts val="560"/>
              </a:spcBef>
              <a:spcAft>
                <a:spcPts val="0"/>
              </a:spcAft>
              <a:buClr>
                <a:srgbClr val="E8D3A2"/>
              </a:buClr>
              <a:buSzPct val="100000"/>
              <a:buFont typeface="Arial"/>
              <a:buChar char="○"/>
              <a:defRPr sz="2800" b="0" i="0" u="none" strike="noStrike" cap="none">
                <a:solidFill>
                  <a:srgbClr val="E8D3A2"/>
                </a:solidFill>
                <a:latin typeface="Arial"/>
                <a:ea typeface="Arial"/>
                <a:cs typeface="Arial"/>
                <a:sym typeface="Arial"/>
              </a:defRPr>
            </a:lvl2pPr>
            <a:lvl3pPr marL="914400" marR="0" lvl="2" indent="152400" algn="l" rtl="0">
              <a:lnSpc>
                <a:spcPct val="100000"/>
              </a:lnSpc>
              <a:spcBef>
                <a:spcPts val="480"/>
              </a:spcBef>
              <a:spcAft>
                <a:spcPts val="0"/>
              </a:spcAft>
              <a:buClr>
                <a:srgbClr val="E8D3A2"/>
              </a:buClr>
              <a:buSzPct val="100000"/>
              <a:buFont typeface="Arial"/>
              <a:buChar char="■"/>
              <a:defRPr sz="2400" b="0" i="0" u="none" strike="noStrike" cap="none">
                <a:solidFill>
                  <a:srgbClr val="E8D3A2"/>
                </a:solidFill>
                <a:latin typeface="Arial"/>
                <a:ea typeface="Arial"/>
                <a:cs typeface="Arial"/>
                <a:sym typeface="Arial"/>
              </a:defRPr>
            </a:lvl3pPr>
            <a:lvl4pPr marL="1371600" marR="0" lvl="3" indent="127000" algn="l" rtl="0">
              <a:lnSpc>
                <a:spcPct val="100000"/>
              </a:lnSpc>
              <a:spcBef>
                <a:spcPts val="400"/>
              </a:spcBef>
              <a:spcAft>
                <a:spcPts val="0"/>
              </a:spcAft>
              <a:buClr>
                <a:srgbClr val="E8D3A2"/>
              </a:buClr>
              <a:buSzPct val="100000"/>
              <a:buFont typeface="Arial"/>
              <a:buChar char="●"/>
              <a:defRPr sz="2000" b="0" i="0" u="none" strike="noStrike" cap="none">
                <a:solidFill>
                  <a:srgbClr val="E8D3A2"/>
                </a:solidFill>
                <a:latin typeface="Arial"/>
                <a:ea typeface="Arial"/>
                <a:cs typeface="Arial"/>
                <a:sym typeface="Arial"/>
              </a:defRPr>
            </a:lvl4pPr>
            <a:lvl5pPr marL="1828800" marR="0" lvl="4" indent="127000" algn="l" rtl="0">
              <a:lnSpc>
                <a:spcPct val="100000"/>
              </a:lnSpc>
              <a:spcBef>
                <a:spcPts val="400"/>
              </a:spcBef>
              <a:spcAft>
                <a:spcPts val="0"/>
              </a:spcAft>
              <a:buClr>
                <a:srgbClr val="E8D3A2"/>
              </a:buClr>
              <a:buSzPct val="100000"/>
              <a:buFont typeface="Arial"/>
              <a:buChar char="○"/>
              <a:defRPr sz="2000" b="0" i="0" u="none" strike="noStrike" cap="none">
                <a:solidFill>
                  <a:srgbClr val="E8D3A2"/>
                </a:solidFill>
                <a:latin typeface="Arial"/>
                <a:ea typeface="Arial"/>
                <a:cs typeface="Arial"/>
                <a:sym typeface="Arial"/>
              </a:defRPr>
            </a:lvl5pPr>
            <a:lvl6pPr marL="2641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3098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556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4013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36" name="Shape 36" descr="Wordmark_center_Purple_HEX.png"/>
          <p:cNvPicPr preferRelativeResize="0"/>
          <p:nvPr/>
        </p:nvPicPr>
        <p:blipFill rotWithShape="1">
          <a:blip r:embed="rId2">
            <a:alphaModFix/>
          </a:blip>
          <a:srcRect/>
          <a:stretch/>
        </p:blipFill>
        <p:spPr>
          <a:xfrm>
            <a:off x="6363105" y="6487457"/>
            <a:ext cx="2425295" cy="163373"/>
          </a:xfrm>
          <a:prstGeom prst="rect">
            <a:avLst/>
          </a:prstGeom>
          <a:noFill/>
          <a:ln>
            <a:noFill/>
          </a:ln>
        </p:spPr>
      </p:pic>
      <p:pic>
        <p:nvPicPr>
          <p:cNvPr id="37" name="Shape 37" descr="Bar_RtAngle_7502_RGB.png"/>
          <p:cNvPicPr preferRelativeResize="0"/>
          <p:nvPr/>
        </p:nvPicPr>
        <p:blipFill rotWithShape="1">
          <a:blip r:embed="rId3">
            <a:alphaModFix/>
          </a:blip>
          <a:srcRect/>
          <a:stretch/>
        </p:blipFill>
        <p:spPr>
          <a:xfrm>
            <a:off x="784225" y="1437804"/>
            <a:ext cx="1358184" cy="67050"/>
          </a:xfrm>
          <a:prstGeom prst="rect">
            <a:avLst/>
          </a:prstGeom>
          <a:noFill/>
          <a:ln>
            <a:noFill/>
          </a:ln>
        </p:spPr>
      </p:pic>
    </p:spTree>
    <p:extLst>
      <p:ext uri="{BB962C8B-B14F-4D97-AF65-F5344CB8AC3E}">
        <p14:creationId xmlns:p14="http://schemas.microsoft.com/office/powerpoint/2010/main" val="35410047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2"/>
        <p:cNvGrpSpPr/>
        <p:nvPr/>
      </p:nvGrpSpPr>
      <p:grpSpPr>
        <a:xfrm>
          <a:off x="0" y="0"/>
          <a:ext cx="0" cy="0"/>
          <a:chOff x="0" y="0"/>
          <a:chExt cx="0" cy="0"/>
        </a:xfrm>
      </p:grpSpPr>
    </p:spTree>
    <p:extLst>
      <p:ext uri="{BB962C8B-B14F-4D97-AF65-F5344CB8AC3E}">
        <p14:creationId xmlns:p14="http://schemas.microsoft.com/office/powerpoint/2010/main" val="1225511400"/>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foia.gov/"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mailto:osp@uw.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osp@uw.edu"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body" idx="1"/>
          </p:nvPr>
        </p:nvSpPr>
        <p:spPr>
          <a:xfrm>
            <a:off x="692029" y="1640263"/>
            <a:ext cx="6972300" cy="1593000"/>
          </a:xfrm>
          <a:prstGeom prst="rect">
            <a:avLst/>
          </a:prstGeom>
          <a:noFill/>
          <a:ln>
            <a:noFill/>
          </a:ln>
        </p:spPr>
        <p:txBody>
          <a:bodyPr wrap="square" lIns="91425" tIns="45700" rIns="91425" bIns="45700" anchor="b" anchorCtr="0">
            <a:noAutofit/>
          </a:bodyPr>
          <a:lstStyle/>
          <a:p>
            <a:pPr marL="0" marR="0" lvl="0" indent="0" algn="l" rtl="0">
              <a:lnSpc>
                <a:spcPct val="90000"/>
              </a:lnSpc>
              <a:spcBef>
                <a:spcPts val="0"/>
              </a:spcBef>
              <a:spcAft>
                <a:spcPts val="0"/>
              </a:spcAft>
              <a:buClr>
                <a:schemeClr val="accent3"/>
              </a:buClr>
              <a:buSzPct val="25000"/>
              <a:buFont typeface="Arial"/>
              <a:buNone/>
            </a:pPr>
            <a:r>
              <a:rPr lang="en-US" sz="4250">
                <a:latin typeface="Open Sans"/>
                <a:ea typeface="Open Sans"/>
                <a:cs typeface="Open Sans"/>
                <a:sym typeface="Open Sans"/>
              </a:rPr>
              <a:t>FOIA Requests</a:t>
            </a:r>
          </a:p>
        </p:txBody>
      </p:sp>
      <p:sp>
        <p:nvSpPr>
          <p:cNvPr id="167" name="Shape 167"/>
          <p:cNvSpPr txBox="1"/>
          <p:nvPr/>
        </p:nvSpPr>
        <p:spPr>
          <a:xfrm>
            <a:off x="692029" y="4308048"/>
            <a:ext cx="6656700" cy="1812600"/>
          </a:xfrm>
          <a:prstGeom prst="rect">
            <a:avLst/>
          </a:prstGeom>
          <a:noFill/>
          <a:ln>
            <a:noFill/>
          </a:ln>
        </p:spPr>
        <p:txBody>
          <a:bodyPr wrap="square" lIns="91425" tIns="45700" rIns="91425" bIns="45700" anchor="b" anchorCtr="0">
            <a:noAutofit/>
          </a:bodyPr>
          <a:lstStyle/>
          <a:p>
            <a:pPr>
              <a:buClr>
                <a:srgbClr val="FFFFFF"/>
              </a:buClr>
              <a:buFont typeface="Arial"/>
              <a:buNone/>
            </a:pPr>
            <a:endParaRPr sz="2000" kern="0">
              <a:solidFill>
                <a:srgbClr val="FFFFFF"/>
              </a:solidFill>
              <a:latin typeface="Open Sans"/>
              <a:ea typeface="Open Sans"/>
              <a:cs typeface="Open Sans"/>
              <a:sym typeface="Open Sans"/>
            </a:endParaRPr>
          </a:p>
          <a:p>
            <a:pPr>
              <a:spcBef>
                <a:spcPts val="320"/>
              </a:spcBef>
              <a:buClr>
                <a:srgbClr val="FFFFFF"/>
              </a:buClr>
              <a:buSzPct val="25000"/>
              <a:buFont typeface="Arial"/>
              <a:buNone/>
            </a:pPr>
            <a:r>
              <a:rPr lang="en-US" sz="1600" kern="0">
                <a:solidFill>
                  <a:srgbClr val="FFFFFF"/>
                </a:solidFill>
                <a:latin typeface="Open Sans"/>
                <a:ea typeface="Open Sans"/>
                <a:cs typeface="Open Sans"/>
                <a:sym typeface="Open Sans"/>
              </a:rPr>
              <a:t>Joe Giffels &amp; Carol Rhodes</a:t>
            </a:r>
          </a:p>
          <a:p>
            <a:pPr>
              <a:spcBef>
                <a:spcPts val="320"/>
              </a:spcBef>
              <a:buClr>
                <a:srgbClr val="FFFFFF"/>
              </a:buClr>
              <a:buSzPct val="25000"/>
              <a:buFont typeface="Arial"/>
              <a:buNone/>
            </a:pPr>
            <a:r>
              <a:rPr lang="en-US" sz="1600" kern="0">
                <a:solidFill>
                  <a:srgbClr val="FFFFFF"/>
                </a:solidFill>
                <a:latin typeface="Open Sans"/>
                <a:ea typeface="Open Sans"/>
                <a:cs typeface="Open Sans"/>
                <a:sym typeface="Open Sans"/>
              </a:rPr>
              <a:t>Office of Sponsored Programs</a:t>
            </a:r>
          </a:p>
          <a:p>
            <a:pPr>
              <a:spcBef>
                <a:spcPts val="320"/>
              </a:spcBef>
              <a:buClr>
                <a:srgbClr val="FFFFFF"/>
              </a:buClr>
              <a:buSzPct val="25000"/>
              <a:buFont typeface="Arial"/>
              <a:buNone/>
            </a:pPr>
            <a:r>
              <a:rPr lang="en-US" sz="1600" kern="0">
                <a:solidFill>
                  <a:srgbClr val="FFFFFF"/>
                </a:solidFill>
                <a:latin typeface="Open Sans"/>
                <a:ea typeface="Open Sans"/>
                <a:cs typeface="Open Sans"/>
                <a:sym typeface="Open Sans"/>
              </a:rPr>
              <a:t>MRAM</a:t>
            </a:r>
          </a:p>
        </p:txBody>
      </p:sp>
    </p:spTree>
    <p:extLst>
      <p:ext uri="{BB962C8B-B14F-4D97-AF65-F5344CB8AC3E}">
        <p14:creationId xmlns:p14="http://schemas.microsoft.com/office/powerpoint/2010/main" val="443337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body" idx="1"/>
          </p:nvPr>
        </p:nvSpPr>
        <p:spPr>
          <a:xfrm>
            <a:off x="671756" y="371510"/>
            <a:ext cx="8184600" cy="992100"/>
          </a:xfrm>
          <a:prstGeom prst="rect">
            <a:avLst/>
          </a:prstGeom>
        </p:spPr>
        <p:txBody>
          <a:bodyPr wrap="square" lIns="91425" tIns="91425" rIns="91425" bIns="91425" anchor="b" anchorCtr="0">
            <a:noAutofit/>
          </a:bodyPr>
          <a:lstStyle/>
          <a:p>
            <a:pPr marL="0" marR="0" lvl="0" indent="0" algn="l" rtl="0">
              <a:lnSpc>
                <a:spcPct val="90000"/>
              </a:lnSpc>
              <a:spcBef>
                <a:spcPts val="600"/>
              </a:spcBef>
              <a:spcAft>
                <a:spcPts val="0"/>
              </a:spcAft>
              <a:buNone/>
            </a:pPr>
            <a:r>
              <a:rPr lang="en-US" dirty="0">
                <a:latin typeface="Open Sans" panose="020B0606030504020204" pitchFamily="34" charset="0"/>
                <a:ea typeface="Open Sans" panose="020B0606030504020204" pitchFamily="34" charset="0"/>
                <a:cs typeface="Open Sans" panose="020B0606030504020204" pitchFamily="34" charset="0"/>
              </a:rPr>
              <a:t>Two Different Processes</a:t>
            </a:r>
          </a:p>
          <a:p>
            <a:pPr marL="0" marR="0" lvl="0" indent="0" algn="l" rtl="0">
              <a:lnSpc>
                <a:spcPct val="90000"/>
              </a:lnSpc>
              <a:spcBef>
                <a:spcPts val="600"/>
              </a:spcBef>
              <a:spcAft>
                <a:spcPts val="0"/>
              </a:spcAft>
              <a:buNone/>
            </a:pPr>
            <a:r>
              <a:rPr lang="en-US" dirty="0">
                <a:latin typeface="Open Sans" panose="020B0606030504020204" pitchFamily="34" charset="0"/>
                <a:ea typeface="Open Sans" panose="020B0606030504020204" pitchFamily="34" charset="0"/>
                <a:cs typeface="Open Sans" panose="020B0606030504020204" pitchFamily="34" charset="0"/>
              </a:rPr>
              <a:t>Some Things </a:t>
            </a:r>
            <a:r>
              <a:rPr lang="en-US" dirty="0" smtClean="0">
                <a:latin typeface="Open Sans" panose="020B0606030504020204" pitchFamily="34" charset="0"/>
                <a:ea typeface="Open Sans" panose="020B0606030504020204" pitchFamily="34" charset="0"/>
                <a:cs typeface="Open Sans" panose="020B0606030504020204" pitchFamily="34" charset="0"/>
              </a:rPr>
              <a:t>in </a:t>
            </a:r>
            <a:r>
              <a:rPr lang="en-US" dirty="0">
                <a:latin typeface="Open Sans" panose="020B0606030504020204" pitchFamily="34" charset="0"/>
                <a:ea typeface="Open Sans" panose="020B0606030504020204" pitchFamily="34" charset="0"/>
                <a:cs typeface="Open Sans" panose="020B0606030504020204" pitchFamily="34" charset="0"/>
              </a:rPr>
              <a:t>Common</a:t>
            </a:r>
          </a:p>
        </p:txBody>
      </p:sp>
      <p:sp>
        <p:nvSpPr>
          <p:cNvPr id="221" name="Shape 221"/>
          <p:cNvSpPr txBox="1">
            <a:spLocks noGrp="1"/>
          </p:cNvSpPr>
          <p:nvPr>
            <p:ph type="body" idx="2"/>
          </p:nvPr>
        </p:nvSpPr>
        <p:spPr>
          <a:xfrm>
            <a:off x="645656" y="1309093"/>
            <a:ext cx="8196300" cy="4015500"/>
          </a:xfrm>
          <a:prstGeom prst="rect">
            <a:avLst/>
          </a:prstGeom>
        </p:spPr>
        <p:txBody>
          <a:bodyPr wrap="square" lIns="91425" tIns="91425" rIns="91425" bIns="91425" anchor="t" anchorCtr="0">
            <a:noAutofit/>
          </a:bodyPr>
          <a:lstStyle/>
          <a:p>
            <a:pPr marL="0" marR="0" lvl="0" indent="0" algn="l" rtl="0">
              <a:lnSpc>
                <a:spcPct val="100000"/>
              </a:lnSpc>
              <a:spcBef>
                <a:spcPts val="480"/>
              </a:spcBef>
              <a:spcAft>
                <a:spcPts val="0"/>
              </a:spcAft>
              <a:buNone/>
            </a:pPr>
            <a:endParaRPr b="0" dirty="0"/>
          </a:p>
          <a:p>
            <a:pPr marL="457200" marR="0" lvl="0" indent="-228600" algn="l" rtl="0">
              <a:lnSpc>
                <a:spcPct val="100000"/>
              </a:lnSpc>
              <a:spcBef>
                <a:spcPts val="480"/>
              </a:spcBef>
              <a:spcAft>
                <a:spcPts val="0"/>
              </a:spcAft>
            </a:pPr>
            <a:r>
              <a:rPr lang="en-US" b="0" dirty="0"/>
              <a:t>UW must comply with all records requests</a:t>
            </a:r>
          </a:p>
          <a:p>
            <a:pPr marL="0" marR="0" lvl="0" indent="0" algn="l" rtl="0">
              <a:lnSpc>
                <a:spcPct val="100000"/>
              </a:lnSpc>
              <a:spcBef>
                <a:spcPts val="480"/>
              </a:spcBef>
              <a:spcAft>
                <a:spcPts val="0"/>
              </a:spcAft>
              <a:buNone/>
            </a:pPr>
            <a:endParaRPr b="0" dirty="0"/>
          </a:p>
          <a:p>
            <a:pPr marL="457200" marR="0" lvl="0" indent="-228600" algn="l" rtl="0">
              <a:lnSpc>
                <a:spcPct val="100000"/>
              </a:lnSpc>
              <a:spcBef>
                <a:spcPts val="480"/>
              </a:spcBef>
              <a:spcAft>
                <a:spcPts val="0"/>
              </a:spcAft>
            </a:pPr>
            <a:r>
              <a:rPr lang="en-US" b="0" dirty="0"/>
              <a:t>Limited redaction is allowed</a:t>
            </a:r>
          </a:p>
          <a:p>
            <a:pPr marL="0" marR="0" lvl="0" indent="0" algn="l" rtl="0">
              <a:lnSpc>
                <a:spcPct val="100000"/>
              </a:lnSpc>
              <a:spcBef>
                <a:spcPts val="480"/>
              </a:spcBef>
              <a:spcAft>
                <a:spcPts val="0"/>
              </a:spcAft>
              <a:buNone/>
            </a:pPr>
            <a:endParaRPr b="0" dirty="0"/>
          </a:p>
          <a:p>
            <a:pPr marL="457200" marR="0" lvl="0" indent="-228600" algn="l" rtl="0">
              <a:lnSpc>
                <a:spcPct val="100000"/>
              </a:lnSpc>
              <a:spcBef>
                <a:spcPts val="480"/>
              </a:spcBef>
              <a:spcAft>
                <a:spcPts val="0"/>
              </a:spcAft>
            </a:pPr>
            <a:r>
              <a:rPr lang="en-US" b="0" dirty="0"/>
              <a:t>Assistance is available</a:t>
            </a:r>
          </a:p>
          <a:p>
            <a:pPr marL="0" marR="0" lvl="0" indent="0" algn="l" rtl="0">
              <a:lnSpc>
                <a:spcPct val="100000"/>
              </a:lnSpc>
              <a:spcBef>
                <a:spcPts val="480"/>
              </a:spcBef>
              <a:spcAft>
                <a:spcPts val="0"/>
              </a:spcAft>
              <a:buNone/>
            </a:pPr>
            <a:endParaRPr b="0" dirty="0"/>
          </a:p>
          <a:p>
            <a:pPr marL="457200" marR="0" lvl="0" indent="-228600" algn="l" rtl="0">
              <a:lnSpc>
                <a:spcPct val="100000"/>
              </a:lnSpc>
              <a:spcBef>
                <a:spcPts val="480"/>
              </a:spcBef>
              <a:spcAft>
                <a:spcPts val="0"/>
              </a:spcAft>
            </a:pPr>
            <a:r>
              <a:rPr lang="en-US" b="0" dirty="0"/>
              <a:t>Consider what is put into the record in the first place</a:t>
            </a:r>
          </a:p>
          <a:p>
            <a:pPr marL="0" marR="0" lvl="0" indent="0" algn="l" rtl="0">
              <a:lnSpc>
                <a:spcPct val="100000"/>
              </a:lnSpc>
              <a:spcBef>
                <a:spcPts val="480"/>
              </a:spcBef>
              <a:spcAft>
                <a:spcPts val="0"/>
              </a:spcAft>
              <a:buNone/>
            </a:pPr>
            <a:endParaRPr b="0" dirty="0"/>
          </a:p>
        </p:txBody>
      </p:sp>
    </p:spTree>
    <p:extLst>
      <p:ext uri="{BB962C8B-B14F-4D97-AF65-F5344CB8AC3E}">
        <p14:creationId xmlns:p14="http://schemas.microsoft.com/office/powerpoint/2010/main" val="3376716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body" idx="1"/>
          </p:nvPr>
        </p:nvSpPr>
        <p:spPr>
          <a:xfrm>
            <a:off x="671756" y="371510"/>
            <a:ext cx="8184600" cy="992100"/>
          </a:xfrm>
          <a:prstGeom prst="rect">
            <a:avLst/>
          </a:prstGeom>
        </p:spPr>
        <p:txBody>
          <a:bodyPr wrap="square" lIns="91425" tIns="91425" rIns="91425" bIns="91425" anchor="b" anchorCtr="0">
            <a:noAutofit/>
          </a:bodyPr>
          <a:lstStyle/>
          <a:p>
            <a:pPr lvl="0">
              <a:spcBef>
                <a:spcPts val="0"/>
              </a:spcBef>
              <a:buNone/>
            </a:pPr>
            <a:r>
              <a:rPr lang="en-US" dirty="0"/>
              <a:t>Resources</a:t>
            </a:r>
          </a:p>
        </p:txBody>
      </p:sp>
      <p:sp>
        <p:nvSpPr>
          <p:cNvPr id="227" name="Shape 227"/>
          <p:cNvSpPr txBox="1">
            <a:spLocks noGrp="1"/>
          </p:cNvSpPr>
          <p:nvPr>
            <p:ph type="body" idx="2"/>
          </p:nvPr>
        </p:nvSpPr>
        <p:spPr>
          <a:xfrm>
            <a:off x="236216" y="1736725"/>
            <a:ext cx="8196300" cy="4015500"/>
          </a:xfrm>
          <a:prstGeom prst="rect">
            <a:avLst/>
          </a:prstGeom>
        </p:spPr>
        <p:txBody>
          <a:bodyPr wrap="square" lIns="91425" tIns="91425" rIns="91425" bIns="91425" anchor="t" anchorCtr="0">
            <a:noAutofit/>
          </a:bodyPr>
          <a:lstStyle/>
          <a:p>
            <a:pPr lvl="0">
              <a:spcBef>
                <a:spcPts val="0"/>
              </a:spcBef>
              <a:buNone/>
            </a:pPr>
            <a:r>
              <a:rPr lang="en-US" b="0" dirty="0"/>
              <a:t>Freedom of Information </a:t>
            </a:r>
            <a:r>
              <a:rPr lang="en-US" b="0" dirty="0" smtClean="0"/>
              <a:t>Act: </a:t>
            </a:r>
          </a:p>
          <a:p>
            <a:pPr lvl="0">
              <a:spcBef>
                <a:spcPts val="0"/>
              </a:spcBef>
              <a:buNone/>
            </a:pPr>
            <a:r>
              <a:rPr lang="en-US" sz="2200" b="0" u="sng" dirty="0" smtClean="0">
                <a:solidFill>
                  <a:schemeClr val="hlink"/>
                </a:solidFill>
                <a:hlinkClick r:id="rId3"/>
              </a:rPr>
              <a:t>]www.foia.gov/</a:t>
            </a:r>
          </a:p>
          <a:p>
            <a:pPr lvl="0">
              <a:spcBef>
                <a:spcPts val="0"/>
              </a:spcBef>
              <a:buNone/>
            </a:pPr>
            <a:endParaRPr lang="en-US" sz="1800" b="0" u="sng" dirty="0">
              <a:solidFill>
                <a:schemeClr val="hlink"/>
              </a:solidFill>
              <a:hlinkClick r:id="rId3"/>
            </a:endParaRPr>
          </a:p>
          <a:p>
            <a:pPr lvl="0">
              <a:spcBef>
                <a:spcPts val="0"/>
              </a:spcBef>
              <a:buNone/>
            </a:pPr>
            <a:endParaRPr dirty="0"/>
          </a:p>
          <a:p>
            <a:pPr lvl="0">
              <a:spcBef>
                <a:spcPts val="0"/>
              </a:spcBef>
              <a:buNone/>
            </a:pPr>
            <a:r>
              <a:rPr lang="en-US" b="0" dirty="0"/>
              <a:t>Help with FOIA </a:t>
            </a:r>
            <a:r>
              <a:rPr lang="en-US" b="0" dirty="0" smtClean="0"/>
              <a:t>request: </a:t>
            </a:r>
          </a:p>
          <a:p>
            <a:pPr lvl="0">
              <a:spcBef>
                <a:spcPts val="0"/>
              </a:spcBef>
              <a:buNone/>
            </a:pPr>
            <a:r>
              <a:rPr lang="en-US" sz="2200" b="0" dirty="0" smtClean="0">
                <a:hlinkClick r:id="rId4"/>
              </a:rPr>
              <a:t>osp@uw.edu</a:t>
            </a:r>
            <a:r>
              <a:rPr lang="en-US" sz="2200" b="0" dirty="0" smtClean="0"/>
              <a:t> </a:t>
            </a:r>
            <a:endParaRPr lang="en-US" sz="2200" b="0" dirty="0"/>
          </a:p>
        </p:txBody>
      </p:sp>
    </p:spTree>
    <p:extLst>
      <p:ext uri="{BB962C8B-B14F-4D97-AF65-F5344CB8AC3E}">
        <p14:creationId xmlns:p14="http://schemas.microsoft.com/office/powerpoint/2010/main" val="2415025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70931" y="371510"/>
            <a:ext cx="8184600" cy="992100"/>
          </a:xfrm>
          <a:prstGeom prst="rect">
            <a:avLst/>
          </a:prstGeom>
          <a:noFill/>
          <a:ln>
            <a:noFill/>
          </a:ln>
        </p:spPr>
        <p:txBody>
          <a:bodyPr wrap="square" lIns="91425" tIns="45700" rIns="91425" bIns="45700" anchor="b" anchorCtr="0">
            <a:noAutofit/>
          </a:bodyPr>
          <a:lstStyle/>
          <a:p>
            <a:pPr marL="0" marR="0" lvl="0" indent="0" algn="l" rtl="0">
              <a:lnSpc>
                <a:spcPct val="90000"/>
              </a:lnSpc>
              <a:spcBef>
                <a:spcPts val="0"/>
              </a:spcBef>
              <a:spcAft>
                <a:spcPts val="0"/>
              </a:spcAft>
              <a:buClr>
                <a:srgbClr val="4B2E83"/>
              </a:buClr>
              <a:buSzPct val="25000"/>
              <a:buFont typeface="Arial"/>
              <a:buNone/>
            </a:pPr>
            <a:r>
              <a:rPr lang="en-US" dirty="0">
                <a:latin typeface="Open Sans"/>
                <a:ea typeface="Open Sans"/>
                <a:cs typeface="Open Sans"/>
                <a:sym typeface="Open Sans"/>
              </a:rPr>
              <a:t>What is the Freedom of Information Act (FOIA)</a:t>
            </a:r>
          </a:p>
        </p:txBody>
      </p:sp>
      <p:sp>
        <p:nvSpPr>
          <p:cNvPr id="173" name="Shape 173"/>
          <p:cNvSpPr txBox="1">
            <a:spLocks noGrp="1"/>
          </p:cNvSpPr>
          <p:nvPr>
            <p:ph type="body" idx="2"/>
          </p:nvPr>
        </p:nvSpPr>
        <p:spPr>
          <a:xfrm>
            <a:off x="659304" y="1889125"/>
            <a:ext cx="8196300" cy="4015500"/>
          </a:xfrm>
          <a:prstGeom prst="rect">
            <a:avLst/>
          </a:prstGeom>
          <a:noFill/>
          <a:ln>
            <a:noFill/>
          </a:ln>
        </p:spPr>
        <p:txBody>
          <a:bodyPr wrap="square" lIns="91425" tIns="45700" rIns="91425" bIns="45700" anchor="t" anchorCtr="0">
            <a:noAutofit/>
          </a:bodyPr>
          <a:lstStyle/>
          <a:p>
            <a:pPr marL="0" lvl="0" indent="0" rtl="0">
              <a:lnSpc>
                <a:spcPct val="90000"/>
              </a:lnSpc>
              <a:spcBef>
                <a:spcPts val="0"/>
              </a:spcBef>
              <a:buClr>
                <a:srgbClr val="4B2E83"/>
              </a:buClr>
              <a:buSzPct val="25000"/>
              <a:buFont typeface="Merriweather Sans"/>
              <a:buNone/>
            </a:pPr>
            <a:r>
              <a:rPr lang="en-US" sz="2200" b="0" dirty="0"/>
              <a:t>Provides ability for requestor to access information from the federal government.</a:t>
            </a:r>
          </a:p>
          <a:p>
            <a:pPr marL="0" lvl="0" indent="0" rtl="0">
              <a:lnSpc>
                <a:spcPct val="90000"/>
              </a:lnSpc>
              <a:spcBef>
                <a:spcPts val="0"/>
              </a:spcBef>
              <a:buClr>
                <a:srgbClr val="4B2E83"/>
              </a:buClr>
              <a:buSzPct val="25000"/>
              <a:buFont typeface="Merriweather Sans"/>
              <a:buNone/>
            </a:pPr>
            <a:endParaRPr sz="2200" b="0" dirty="0"/>
          </a:p>
          <a:p>
            <a:pPr marL="0" lvl="0" indent="0" rtl="0">
              <a:lnSpc>
                <a:spcPct val="90000"/>
              </a:lnSpc>
              <a:spcBef>
                <a:spcPts val="0"/>
              </a:spcBef>
              <a:buClr>
                <a:srgbClr val="4B2E83"/>
              </a:buClr>
              <a:buSzPct val="25000"/>
              <a:buFont typeface="Merriweather Sans"/>
              <a:buNone/>
            </a:pPr>
            <a:r>
              <a:rPr lang="en-US" sz="2200" b="0" dirty="0"/>
              <a:t>FOIA requests are received by the federal agency, not by UW or the PI.</a:t>
            </a:r>
          </a:p>
          <a:p>
            <a:pPr marL="0" lvl="0" indent="0" rtl="0">
              <a:lnSpc>
                <a:spcPct val="90000"/>
              </a:lnSpc>
              <a:spcBef>
                <a:spcPts val="0"/>
              </a:spcBef>
              <a:buClr>
                <a:srgbClr val="4B2E83"/>
              </a:buClr>
              <a:buSzPct val="25000"/>
              <a:buFont typeface="Merriweather Sans"/>
              <a:buNone/>
            </a:pPr>
            <a:endParaRPr sz="2200" b="0" dirty="0"/>
          </a:p>
          <a:p>
            <a:pPr marL="0" lvl="0" indent="0" rtl="0">
              <a:lnSpc>
                <a:spcPct val="90000"/>
              </a:lnSpc>
              <a:spcBef>
                <a:spcPts val="0"/>
              </a:spcBef>
              <a:buClr>
                <a:srgbClr val="4B2E83"/>
              </a:buClr>
              <a:buSzPct val="25000"/>
              <a:buFont typeface="Merriweather Sans"/>
              <a:buNone/>
            </a:pPr>
            <a:r>
              <a:rPr lang="en-US" sz="2200" b="0" dirty="0"/>
              <a:t>The agency will contact an applicant organization or grantee if an application or award is subject to the request.</a:t>
            </a:r>
          </a:p>
          <a:p>
            <a:pPr marL="0" marR="0" lvl="0" indent="0" algn="l" rtl="0">
              <a:lnSpc>
                <a:spcPct val="90000"/>
              </a:lnSpc>
              <a:spcBef>
                <a:spcPts val="0"/>
              </a:spcBef>
              <a:spcAft>
                <a:spcPts val="0"/>
              </a:spcAft>
              <a:buClr>
                <a:srgbClr val="4B2E83"/>
              </a:buClr>
              <a:buSzPct val="25000"/>
              <a:buFont typeface="Merriweather Sans"/>
              <a:buNone/>
            </a:pPr>
            <a:endParaRPr sz="2200" b="0" dirty="0"/>
          </a:p>
        </p:txBody>
      </p:sp>
    </p:spTree>
    <p:extLst>
      <p:ext uri="{BB962C8B-B14F-4D97-AF65-F5344CB8AC3E}">
        <p14:creationId xmlns:p14="http://schemas.microsoft.com/office/powerpoint/2010/main" val="41878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body" idx="1"/>
          </p:nvPr>
        </p:nvSpPr>
        <p:spPr>
          <a:xfrm>
            <a:off x="671756" y="371510"/>
            <a:ext cx="8184600" cy="992100"/>
          </a:xfrm>
          <a:prstGeom prst="rect">
            <a:avLst/>
          </a:prstGeom>
        </p:spPr>
        <p:txBody>
          <a:bodyPr wrap="square" lIns="91425" tIns="91425" rIns="91425" bIns="91425" anchor="b" anchorCtr="0">
            <a:noAutofit/>
          </a:bodyPr>
          <a:lstStyle/>
          <a:p>
            <a:pPr lvl="0">
              <a:spcBef>
                <a:spcPts val="0"/>
              </a:spcBef>
              <a:buNone/>
            </a:pPr>
            <a:r>
              <a:rPr lang="en-US" dirty="0">
                <a:latin typeface="Open Sans"/>
                <a:ea typeface="Open Sans"/>
                <a:cs typeface="Open Sans"/>
                <a:sym typeface="Open Sans"/>
              </a:rPr>
              <a:t>Information Made Public</a:t>
            </a:r>
          </a:p>
        </p:txBody>
      </p:sp>
      <p:sp>
        <p:nvSpPr>
          <p:cNvPr id="179" name="Shape 179"/>
          <p:cNvSpPr txBox="1">
            <a:spLocks noGrp="1"/>
          </p:cNvSpPr>
          <p:nvPr>
            <p:ph type="body" idx="2"/>
          </p:nvPr>
        </p:nvSpPr>
        <p:spPr>
          <a:xfrm>
            <a:off x="659304" y="1736725"/>
            <a:ext cx="8196300" cy="4015500"/>
          </a:xfrm>
          <a:prstGeom prst="rect">
            <a:avLst/>
          </a:prstGeom>
        </p:spPr>
        <p:txBody>
          <a:bodyPr wrap="square" lIns="91425" tIns="91425" rIns="91425" bIns="91425" anchor="t" anchorCtr="0">
            <a:noAutofit/>
          </a:bodyPr>
          <a:lstStyle/>
          <a:p>
            <a:pPr marL="0" lvl="0" indent="0" rtl="0">
              <a:lnSpc>
                <a:spcPct val="115000"/>
              </a:lnSpc>
              <a:spcBef>
                <a:spcPts val="0"/>
              </a:spcBef>
              <a:buNone/>
            </a:pPr>
            <a:endParaRPr sz="3000" b="0" dirty="0">
              <a:solidFill>
                <a:srgbClr val="1F497D"/>
              </a:solidFill>
              <a:latin typeface="Calibri"/>
              <a:ea typeface="Calibri"/>
              <a:cs typeface="Calibri"/>
              <a:sym typeface="Calibri"/>
            </a:endParaRPr>
          </a:p>
          <a:p>
            <a:pPr marL="457200" marR="0" lvl="0" indent="-228600" algn="l" rtl="0">
              <a:lnSpc>
                <a:spcPct val="90000"/>
              </a:lnSpc>
              <a:spcBef>
                <a:spcPts val="0"/>
              </a:spcBef>
              <a:spcAft>
                <a:spcPts val="0"/>
              </a:spcAft>
            </a:pPr>
            <a:r>
              <a:rPr lang="en-US" b="0" dirty="0"/>
              <a:t>Washington State Public Records Act</a:t>
            </a:r>
          </a:p>
          <a:p>
            <a:pPr marL="0" marR="0" lvl="0" indent="0" algn="l" rtl="0">
              <a:lnSpc>
                <a:spcPct val="90000"/>
              </a:lnSpc>
              <a:spcBef>
                <a:spcPts val="0"/>
              </a:spcBef>
              <a:spcAft>
                <a:spcPts val="0"/>
              </a:spcAft>
              <a:buNone/>
            </a:pPr>
            <a:endParaRPr b="0" dirty="0"/>
          </a:p>
          <a:p>
            <a:pPr marL="457200" marR="0" lvl="0" indent="-228600" algn="l" rtl="0">
              <a:lnSpc>
                <a:spcPct val="90000"/>
              </a:lnSpc>
              <a:spcBef>
                <a:spcPts val="0"/>
              </a:spcBef>
              <a:spcAft>
                <a:spcPts val="0"/>
              </a:spcAft>
            </a:pPr>
            <a:r>
              <a:rPr lang="en-US" b="0" dirty="0"/>
              <a:t>U.S. Freedom of Information Act</a:t>
            </a:r>
          </a:p>
          <a:p>
            <a:pPr lvl="0">
              <a:spcBef>
                <a:spcPts val="0"/>
              </a:spcBef>
              <a:buNone/>
            </a:pPr>
            <a:endParaRPr dirty="0"/>
          </a:p>
        </p:txBody>
      </p:sp>
    </p:spTree>
    <p:extLst>
      <p:ext uri="{BB962C8B-B14F-4D97-AF65-F5344CB8AC3E}">
        <p14:creationId xmlns:p14="http://schemas.microsoft.com/office/powerpoint/2010/main" val="2228680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body" idx="1"/>
          </p:nvPr>
        </p:nvSpPr>
        <p:spPr>
          <a:xfrm>
            <a:off x="603510" y="434234"/>
            <a:ext cx="8472250" cy="804000"/>
          </a:xfrm>
          <a:prstGeom prst="rect">
            <a:avLst/>
          </a:prstGeom>
        </p:spPr>
        <p:txBody>
          <a:bodyPr wrap="square" lIns="91425" tIns="91425" rIns="91425" bIns="91425" anchor="b" anchorCtr="0">
            <a:noAutofit/>
          </a:bodyPr>
          <a:lstStyle/>
          <a:p>
            <a:pPr marL="0" lvl="0" indent="0">
              <a:spcBef>
                <a:spcPts val="0"/>
              </a:spcBef>
              <a:buNone/>
            </a:pPr>
            <a:r>
              <a:rPr lang="en-US" sz="2800" dirty="0">
                <a:latin typeface="Open Sans" panose="020B0606030504020204" pitchFamily="34" charset="0"/>
                <a:ea typeface="Open Sans" panose="020B0606030504020204" pitchFamily="34" charset="0"/>
                <a:cs typeface="Open Sans" panose="020B0606030504020204" pitchFamily="34" charset="0"/>
              </a:rPr>
              <a:t>Typical FOIA </a:t>
            </a:r>
            <a:r>
              <a:rPr lang="en-US" sz="2800" dirty="0" smtClean="0">
                <a:latin typeface="Open Sans" panose="020B0606030504020204" pitchFamily="34" charset="0"/>
                <a:ea typeface="Open Sans" panose="020B0606030504020204" pitchFamily="34" charset="0"/>
                <a:cs typeface="Open Sans" panose="020B0606030504020204" pitchFamily="34" charset="0"/>
              </a:rPr>
              <a:t>Notification from </a:t>
            </a:r>
            <a:r>
              <a:rPr lang="en-US" sz="2800" dirty="0" smtClean="0">
                <a:latin typeface="Open Sans" panose="020B0606030504020204" pitchFamily="34" charset="0"/>
                <a:ea typeface="Open Sans" panose="020B0606030504020204" pitchFamily="34" charset="0"/>
                <a:cs typeface="Open Sans" panose="020B0606030504020204" pitchFamily="34" charset="0"/>
              </a:rPr>
              <a:t>an </a:t>
            </a:r>
            <a:r>
              <a:rPr lang="en-US" sz="2800" dirty="0" smtClean="0">
                <a:latin typeface="Open Sans" panose="020B0606030504020204" pitchFamily="34" charset="0"/>
                <a:ea typeface="Open Sans" panose="020B0606030504020204" pitchFamily="34" charset="0"/>
                <a:cs typeface="Open Sans" panose="020B0606030504020204" pitchFamily="34" charset="0"/>
              </a:rPr>
              <a:t>Agency </a:t>
            </a:r>
            <a:r>
              <a:rPr lang="en-US" sz="2800" dirty="0">
                <a:latin typeface="Open Sans" panose="020B0606030504020204" pitchFamily="34" charset="0"/>
                <a:ea typeface="Open Sans" panose="020B0606030504020204" pitchFamily="34" charset="0"/>
                <a:cs typeface="Open Sans" panose="020B0606030504020204" pitchFamily="34" charset="0"/>
              </a:rPr>
              <a:t>S</a:t>
            </a:r>
            <a:r>
              <a:rPr lang="en-US" sz="2800" dirty="0" smtClean="0">
                <a:latin typeface="Open Sans" panose="020B0606030504020204" pitchFamily="34" charset="0"/>
                <a:ea typeface="Open Sans" panose="020B0606030504020204" pitchFamily="34" charset="0"/>
                <a:cs typeface="Open Sans" panose="020B0606030504020204" pitchFamily="34" charset="0"/>
              </a:rPr>
              <a:t>ponsor</a:t>
            </a:r>
            <a:endParaRPr lang="en-US" sz="2800" dirty="0">
              <a:latin typeface="Open Sans" panose="020B0606030504020204" pitchFamily="34" charset="0"/>
              <a:ea typeface="Open Sans" panose="020B0606030504020204" pitchFamily="34" charset="0"/>
              <a:cs typeface="Open Sans" panose="020B0606030504020204" pitchFamily="34" charset="0"/>
            </a:endParaRPr>
          </a:p>
        </p:txBody>
      </p:sp>
      <p:sp>
        <p:nvSpPr>
          <p:cNvPr id="185" name="Shape 185"/>
          <p:cNvSpPr txBox="1">
            <a:spLocks noGrp="1"/>
          </p:cNvSpPr>
          <p:nvPr>
            <p:ph type="body" idx="2"/>
          </p:nvPr>
        </p:nvSpPr>
        <p:spPr>
          <a:xfrm>
            <a:off x="248661" y="1419363"/>
            <a:ext cx="7912700" cy="4189867"/>
          </a:xfrm>
          <a:prstGeom prst="rect">
            <a:avLst/>
          </a:prstGeom>
        </p:spPr>
        <p:txBody>
          <a:bodyPr wrap="square" lIns="91425" tIns="91425" rIns="91425" bIns="91425" anchor="t" anchorCtr="0">
            <a:noAutofit/>
          </a:bodyPr>
          <a:lstStyle/>
          <a:p>
            <a:pPr lvl="0">
              <a:spcBef>
                <a:spcPts val="0"/>
              </a:spcBef>
              <a:buNone/>
            </a:pPr>
            <a:r>
              <a:rPr lang="en-US" sz="1400" b="0" dirty="0">
                <a:solidFill>
                  <a:srgbClr val="000000"/>
                </a:solidFill>
                <a:highlight>
                  <a:srgbClr val="FFFFFF"/>
                </a:highlight>
                <a:latin typeface="Open Sans" panose="020B0606030504020204" pitchFamily="34" charset="0"/>
                <a:ea typeface="Open Sans" panose="020B0606030504020204" pitchFamily="34" charset="0"/>
                <a:cs typeface="Open Sans" panose="020B0606030504020204" pitchFamily="34" charset="0"/>
                <a:sym typeface="Arial"/>
              </a:rPr>
              <a:t>Re:  	Grant # 123ABC</a:t>
            </a:r>
          </a:p>
          <a:p>
            <a:pPr lvl="0" rtl="0">
              <a:spcBef>
                <a:spcPts val="0"/>
              </a:spcBef>
              <a:buNone/>
            </a:pPr>
            <a:endParaRPr sz="1400" b="0" dirty="0">
              <a:solidFill>
                <a:srgbClr val="000000"/>
              </a:solidFill>
              <a:highlight>
                <a:srgbClr val="FFFFFF"/>
              </a:highlight>
              <a:latin typeface="Open Sans" panose="020B0606030504020204" pitchFamily="34" charset="0"/>
              <a:ea typeface="Open Sans" panose="020B0606030504020204" pitchFamily="34" charset="0"/>
              <a:cs typeface="Open Sans" panose="020B0606030504020204" pitchFamily="34" charset="0"/>
              <a:sym typeface="Arial"/>
            </a:endParaRPr>
          </a:p>
          <a:p>
            <a:pPr lvl="0">
              <a:spcBef>
                <a:spcPts val="0"/>
              </a:spcBef>
              <a:buNone/>
            </a:pPr>
            <a:r>
              <a:rPr lang="en-US" sz="1400" b="0" dirty="0">
                <a:solidFill>
                  <a:srgbClr val="000000"/>
                </a:solidFill>
                <a:highlight>
                  <a:srgbClr val="FFFFFF"/>
                </a:highlight>
                <a:latin typeface="Open Sans" panose="020B0606030504020204" pitchFamily="34" charset="0"/>
                <a:ea typeface="Open Sans" panose="020B0606030504020204" pitchFamily="34" charset="0"/>
                <a:cs typeface="Open Sans" panose="020B0606030504020204" pitchFamily="34" charset="0"/>
                <a:sym typeface="Arial"/>
              </a:rPr>
              <a:t>Dear Dr. ____,</a:t>
            </a:r>
          </a:p>
          <a:p>
            <a:pPr lvl="0">
              <a:spcBef>
                <a:spcPts val="0"/>
              </a:spcBef>
              <a:buNone/>
            </a:pPr>
            <a:endParaRPr sz="1400" b="0" dirty="0">
              <a:solidFill>
                <a:srgbClr val="000000"/>
              </a:solidFill>
              <a:highlight>
                <a:srgbClr val="FFFFFF"/>
              </a:highlight>
              <a:latin typeface="Open Sans" panose="020B0606030504020204" pitchFamily="34" charset="0"/>
              <a:ea typeface="Open Sans" panose="020B0606030504020204" pitchFamily="34" charset="0"/>
              <a:cs typeface="Open Sans" panose="020B0606030504020204" pitchFamily="34" charset="0"/>
              <a:sym typeface="Arial"/>
            </a:endParaRPr>
          </a:p>
          <a:p>
            <a:pPr marL="457200" lvl="0" indent="0">
              <a:spcBef>
                <a:spcPts val="0"/>
              </a:spcBef>
              <a:buNone/>
            </a:pPr>
            <a:r>
              <a:rPr lang="en-US" sz="1400" b="0" dirty="0">
                <a:solidFill>
                  <a:srgbClr val="000000"/>
                </a:solidFill>
                <a:highlight>
                  <a:srgbClr val="FFFFFF"/>
                </a:highlight>
                <a:latin typeface="Open Sans" panose="020B0606030504020204" pitchFamily="34" charset="0"/>
                <a:ea typeface="Open Sans" panose="020B0606030504020204" pitchFamily="34" charset="0"/>
                <a:cs typeface="Open Sans" panose="020B0606030504020204" pitchFamily="34" charset="0"/>
                <a:sym typeface="Arial"/>
              </a:rPr>
              <a:t>Please be advised that the Office of Justice Programs (OJP), Office of the General Counsel, received a Freedom of Information Act request for a copy of the attached funded grant application.</a:t>
            </a:r>
          </a:p>
          <a:p>
            <a:pPr lvl="0">
              <a:spcBef>
                <a:spcPts val="0"/>
              </a:spcBef>
              <a:buNone/>
            </a:pPr>
            <a:r>
              <a:rPr lang="en-US" sz="1400" b="0" dirty="0">
                <a:solidFill>
                  <a:srgbClr val="000000"/>
                </a:solidFill>
                <a:highlight>
                  <a:srgbClr val="FFFFFF"/>
                </a:highlight>
                <a:latin typeface="Open Sans" panose="020B0606030504020204" pitchFamily="34" charset="0"/>
                <a:ea typeface="Open Sans" panose="020B0606030504020204" pitchFamily="34" charset="0"/>
                <a:cs typeface="Open Sans" panose="020B0606030504020204" pitchFamily="34" charset="0"/>
                <a:sym typeface="Arial"/>
              </a:rPr>
              <a:t> </a:t>
            </a:r>
          </a:p>
          <a:p>
            <a:pPr marL="457200" lvl="0" indent="0">
              <a:spcBef>
                <a:spcPts val="0"/>
              </a:spcBef>
              <a:buNone/>
            </a:pPr>
            <a:r>
              <a:rPr lang="en-US" sz="1400" b="0" dirty="0">
                <a:solidFill>
                  <a:srgbClr val="000000"/>
                </a:solidFill>
                <a:highlight>
                  <a:srgbClr val="FFFFFF"/>
                </a:highlight>
                <a:latin typeface="Open Sans" panose="020B0606030504020204" pitchFamily="34" charset="0"/>
                <a:ea typeface="Open Sans" panose="020B0606030504020204" pitchFamily="34" charset="0"/>
                <a:cs typeface="Open Sans" panose="020B0606030504020204" pitchFamily="34" charset="0"/>
                <a:sym typeface="Arial"/>
              </a:rPr>
              <a:t>We are writing to obtain your assistance in determining whether any of the information in this grant application falls within one or more of the Freedom of Information Act (FOIA or Act) exemptions. Please note that in order for us to withhold material from release under the Act, and specifically using a particular exemption(s), you must demonstrate clearly and specifically, and in a manner that is </a:t>
            </a:r>
            <a:r>
              <a:rPr lang="en-US" sz="1400" b="0" dirty="0" err="1">
                <a:solidFill>
                  <a:srgbClr val="000000"/>
                </a:solidFill>
                <a:highlight>
                  <a:srgbClr val="FFFFFF"/>
                </a:highlight>
                <a:latin typeface="Open Sans" panose="020B0606030504020204" pitchFamily="34" charset="0"/>
                <a:ea typeface="Open Sans" panose="020B0606030504020204" pitchFamily="34" charset="0"/>
                <a:cs typeface="Open Sans" panose="020B0606030504020204" pitchFamily="34" charset="0"/>
                <a:sym typeface="Arial"/>
              </a:rPr>
              <a:t>nonconclusory</a:t>
            </a:r>
            <a:r>
              <a:rPr lang="en-US" sz="1400" b="0" dirty="0">
                <a:solidFill>
                  <a:srgbClr val="000000"/>
                </a:solidFill>
                <a:highlight>
                  <a:srgbClr val="FFFFFF"/>
                </a:highlight>
                <a:latin typeface="Open Sans" panose="020B0606030504020204" pitchFamily="34" charset="0"/>
                <a:ea typeface="Open Sans" panose="020B0606030504020204" pitchFamily="34" charset="0"/>
                <a:cs typeface="Open Sans" panose="020B0606030504020204" pitchFamily="34" charset="0"/>
                <a:sym typeface="Arial"/>
              </a:rPr>
              <a:t>, why the information should be withheld. Please specify all grounds for withholding any of the information within this funded grant application. In addition, please place in brackets the information you believe should be withheld.</a:t>
            </a:r>
          </a:p>
          <a:p>
            <a:pPr marL="0" lvl="0" indent="0">
              <a:spcBef>
                <a:spcPts val="0"/>
              </a:spcBef>
              <a:buNone/>
            </a:pPr>
            <a:endParaRPr sz="1400" b="0" dirty="0">
              <a:solidFill>
                <a:srgbClr val="000000"/>
              </a:solidFill>
              <a:highlight>
                <a:srgbClr val="FFFFFF"/>
              </a:highlight>
              <a:latin typeface="Open Sans" panose="020B0606030504020204" pitchFamily="34" charset="0"/>
              <a:ea typeface="Open Sans" panose="020B0606030504020204" pitchFamily="34" charset="0"/>
              <a:cs typeface="Open Sans" panose="020B0606030504020204" pitchFamily="34" charset="0"/>
              <a:sym typeface="Arial"/>
            </a:endParaRPr>
          </a:p>
          <a:p>
            <a:pPr marL="457200" lvl="0" indent="0">
              <a:spcBef>
                <a:spcPts val="0"/>
              </a:spcBef>
              <a:buNone/>
            </a:pPr>
            <a:r>
              <a:rPr lang="en-US" sz="1400" b="0" dirty="0">
                <a:solidFill>
                  <a:srgbClr val="000000"/>
                </a:solidFill>
                <a:highlight>
                  <a:srgbClr val="FFFFFF"/>
                </a:highlight>
                <a:latin typeface="Open Sans" panose="020B0606030504020204" pitchFamily="34" charset="0"/>
                <a:ea typeface="Open Sans" panose="020B0606030504020204" pitchFamily="34" charset="0"/>
                <a:cs typeface="Open Sans" panose="020B0606030504020204" pitchFamily="34" charset="0"/>
                <a:sym typeface="Arial"/>
              </a:rPr>
              <a:t>Please notify this office in writing within five (5) working days from receipt of this letter if you object to the release of any portions of this proposal.</a:t>
            </a:r>
          </a:p>
          <a:p>
            <a:pPr lvl="0">
              <a:spcBef>
                <a:spcPts val="0"/>
              </a:spcBef>
              <a:buNone/>
            </a:pPr>
            <a:r>
              <a:rPr lang="en-US" sz="1400" b="0" dirty="0">
                <a:solidFill>
                  <a:srgbClr val="000000"/>
                </a:solidFill>
                <a:highlight>
                  <a:srgbClr val="FFFFFF"/>
                </a:highlight>
                <a:latin typeface="Open Sans" panose="020B0606030504020204" pitchFamily="34" charset="0"/>
                <a:ea typeface="Open Sans" panose="020B0606030504020204" pitchFamily="34" charset="0"/>
                <a:cs typeface="Open Sans" panose="020B0606030504020204" pitchFamily="34" charset="0"/>
                <a:sym typeface="Arial"/>
              </a:rPr>
              <a:t> </a:t>
            </a:r>
          </a:p>
          <a:p>
            <a:pPr lvl="0">
              <a:spcBef>
                <a:spcPts val="0"/>
              </a:spcBef>
              <a:buNone/>
            </a:pPr>
            <a:r>
              <a:rPr lang="en-US" sz="1400" b="0" dirty="0">
                <a:solidFill>
                  <a:srgbClr val="000000"/>
                </a:solidFill>
                <a:highlight>
                  <a:srgbClr val="FFFFFF"/>
                </a:highlight>
                <a:latin typeface="Open Sans" panose="020B0606030504020204" pitchFamily="34" charset="0"/>
                <a:ea typeface="Open Sans" panose="020B0606030504020204" pitchFamily="34" charset="0"/>
                <a:cs typeface="Open Sans" panose="020B0606030504020204" pitchFamily="34" charset="0"/>
                <a:sym typeface="Arial"/>
              </a:rPr>
              <a:t>If you have any questions, please feel free to contact me by telephone </a:t>
            </a:r>
            <a:r>
              <a:rPr lang="en-US" sz="1400" b="0" dirty="0" smtClean="0">
                <a:solidFill>
                  <a:srgbClr val="000000"/>
                </a:solidFill>
                <a:highlight>
                  <a:srgbClr val="FFFFFF"/>
                </a:highlight>
                <a:latin typeface="Open Sans" panose="020B0606030504020204" pitchFamily="34" charset="0"/>
                <a:ea typeface="Open Sans" panose="020B0606030504020204" pitchFamily="34" charset="0"/>
                <a:cs typeface="Open Sans" panose="020B0606030504020204" pitchFamily="34" charset="0"/>
                <a:sym typeface="Arial"/>
              </a:rPr>
              <a:t>at</a:t>
            </a:r>
          </a:p>
          <a:p>
            <a:pPr lvl="0">
              <a:spcBef>
                <a:spcPts val="0"/>
              </a:spcBef>
              <a:buNone/>
            </a:pPr>
            <a:r>
              <a:rPr lang="en-US" sz="1400" b="0" dirty="0" smtClean="0">
                <a:solidFill>
                  <a:srgbClr val="000000"/>
                </a:solidFill>
                <a:highlight>
                  <a:srgbClr val="FFFFFF"/>
                </a:highlight>
                <a:latin typeface="Open Sans" panose="020B0606030504020204" pitchFamily="34" charset="0"/>
                <a:ea typeface="Open Sans" panose="020B0606030504020204" pitchFamily="34" charset="0"/>
                <a:cs typeface="Open Sans" panose="020B0606030504020204" pitchFamily="34" charset="0"/>
                <a:sym typeface="Arial"/>
              </a:rPr>
              <a:t> </a:t>
            </a:r>
            <a:r>
              <a:rPr lang="en-US" sz="1400" b="0" dirty="0">
                <a:solidFill>
                  <a:srgbClr val="000000"/>
                </a:solidFill>
                <a:highlight>
                  <a:srgbClr val="FFFFFF"/>
                </a:highlight>
                <a:latin typeface="Open Sans" panose="020B0606030504020204" pitchFamily="34" charset="0"/>
                <a:ea typeface="Open Sans" panose="020B0606030504020204" pitchFamily="34" charset="0"/>
                <a:cs typeface="Open Sans" panose="020B0606030504020204" pitchFamily="34" charset="0"/>
                <a:sym typeface="Arial"/>
              </a:rPr>
              <a:t>(202) 111-1111 or by e-mail at </a:t>
            </a:r>
            <a:r>
              <a:rPr lang="en-US" sz="1400" b="0" dirty="0">
                <a:solidFill>
                  <a:srgbClr val="0563C1"/>
                </a:solidFill>
                <a:highlight>
                  <a:srgbClr val="FFFFFF"/>
                </a:highlight>
                <a:latin typeface="Open Sans" panose="020B0606030504020204" pitchFamily="34" charset="0"/>
                <a:ea typeface="Open Sans" panose="020B0606030504020204" pitchFamily="34" charset="0"/>
                <a:cs typeface="Open Sans" panose="020B0606030504020204" pitchFamily="34" charset="0"/>
                <a:sym typeface="Arial"/>
              </a:rPr>
              <a:t>FOIA officer@usdoj.gov</a:t>
            </a:r>
            <a:r>
              <a:rPr lang="en-US" sz="1400" b="0" dirty="0">
                <a:solidFill>
                  <a:srgbClr val="000000"/>
                </a:solidFill>
                <a:highlight>
                  <a:srgbClr val="FFFFFF"/>
                </a:highlight>
                <a:latin typeface="Open Sans" panose="020B0606030504020204" pitchFamily="34" charset="0"/>
                <a:ea typeface="Open Sans" panose="020B0606030504020204" pitchFamily="34" charset="0"/>
                <a:cs typeface="Open Sans" panose="020B0606030504020204" pitchFamily="34" charset="0"/>
                <a:sym typeface="Arial"/>
              </a:rPr>
              <a:t>.</a:t>
            </a:r>
          </a:p>
          <a:p>
            <a:pPr lvl="0">
              <a:spcBef>
                <a:spcPts val="0"/>
              </a:spcBef>
              <a:buNone/>
            </a:pPr>
            <a:endParaRPr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811829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body" idx="1"/>
          </p:nvPr>
        </p:nvSpPr>
        <p:spPr>
          <a:xfrm>
            <a:off x="671756" y="371510"/>
            <a:ext cx="8184600" cy="992100"/>
          </a:xfrm>
          <a:prstGeom prst="rect">
            <a:avLst/>
          </a:prstGeom>
        </p:spPr>
        <p:txBody>
          <a:bodyPr wrap="square" lIns="91425" tIns="91425" rIns="91425" bIns="91425" anchor="b" anchorCtr="0">
            <a:noAutofit/>
          </a:bodyPr>
          <a:lstStyle/>
          <a:p>
            <a:pPr lvl="0">
              <a:spcBef>
                <a:spcPts val="0"/>
              </a:spcBef>
              <a:buNone/>
            </a:pPr>
            <a:r>
              <a:rPr lang="en-US" dirty="0">
                <a:latin typeface="Open Sans" panose="020B0606030504020204" pitchFamily="34" charset="0"/>
                <a:ea typeface="Open Sans" panose="020B0606030504020204" pitchFamily="34" charset="0"/>
                <a:cs typeface="Open Sans" panose="020B0606030504020204" pitchFamily="34" charset="0"/>
              </a:rPr>
              <a:t>What </a:t>
            </a:r>
            <a:r>
              <a:rPr lang="en-US" dirty="0" smtClean="0">
                <a:latin typeface="Open Sans" panose="020B0606030504020204" pitchFamily="34" charset="0"/>
                <a:ea typeface="Open Sans" panose="020B0606030504020204" pitchFamily="34" charset="0"/>
                <a:cs typeface="Open Sans" panose="020B0606030504020204" pitchFamily="34" charset="0"/>
              </a:rPr>
              <a:t>Now</a:t>
            </a:r>
            <a:r>
              <a:rPr lang="en-US" dirty="0">
                <a:latin typeface="Open Sans" panose="020B0606030504020204" pitchFamily="34" charset="0"/>
                <a:ea typeface="Open Sans" panose="020B0606030504020204" pitchFamily="34" charset="0"/>
                <a:cs typeface="Open Sans" panose="020B0606030504020204" pitchFamily="34" charset="0"/>
              </a:rPr>
              <a:t>?</a:t>
            </a:r>
          </a:p>
        </p:txBody>
      </p:sp>
      <p:sp>
        <p:nvSpPr>
          <p:cNvPr id="191" name="Shape 191"/>
          <p:cNvSpPr txBox="1">
            <a:spLocks noGrp="1"/>
          </p:cNvSpPr>
          <p:nvPr>
            <p:ph type="body" idx="2"/>
          </p:nvPr>
        </p:nvSpPr>
        <p:spPr>
          <a:xfrm>
            <a:off x="659300" y="1592200"/>
            <a:ext cx="8196300" cy="4388700"/>
          </a:xfrm>
          <a:prstGeom prst="rect">
            <a:avLst/>
          </a:prstGeom>
        </p:spPr>
        <p:txBody>
          <a:bodyPr wrap="square" lIns="91425" tIns="91425" rIns="91425" bIns="91425" anchor="t" anchorCtr="0">
            <a:noAutofit/>
          </a:bodyPr>
          <a:lstStyle/>
          <a:p>
            <a:pPr marL="457200" marR="0" lvl="0" indent="-228600" algn="l" rtl="0">
              <a:lnSpc>
                <a:spcPct val="90000"/>
              </a:lnSpc>
              <a:spcBef>
                <a:spcPts val="0"/>
              </a:spcBef>
              <a:spcAft>
                <a:spcPts val="0"/>
              </a:spcAft>
            </a:pPr>
            <a:r>
              <a:rPr lang="en-US" b="0" dirty="0"/>
              <a:t>After reviewing exemptions, identify any information in your application or award that you wish to redact.</a:t>
            </a:r>
          </a:p>
          <a:p>
            <a:pPr marL="0" marR="0" lvl="0" indent="0" algn="l" rtl="0">
              <a:lnSpc>
                <a:spcPct val="90000"/>
              </a:lnSpc>
              <a:spcBef>
                <a:spcPts val="0"/>
              </a:spcBef>
              <a:spcAft>
                <a:spcPts val="0"/>
              </a:spcAft>
              <a:buNone/>
            </a:pPr>
            <a:endParaRPr b="0" dirty="0"/>
          </a:p>
          <a:p>
            <a:pPr marL="457200" marR="0" lvl="0" indent="-228600" algn="l" rtl="0">
              <a:lnSpc>
                <a:spcPct val="90000"/>
              </a:lnSpc>
              <a:spcBef>
                <a:spcPts val="0"/>
              </a:spcBef>
              <a:spcAft>
                <a:spcPts val="0"/>
              </a:spcAft>
            </a:pPr>
            <a:r>
              <a:rPr lang="en-US" b="0" dirty="0"/>
              <a:t>Highlight (but do not redact) those sections or information.</a:t>
            </a:r>
          </a:p>
          <a:p>
            <a:pPr marL="0" lvl="0" indent="0" rtl="0">
              <a:spcBef>
                <a:spcPts val="0"/>
              </a:spcBef>
              <a:buNone/>
            </a:pPr>
            <a:endParaRPr b="0" dirty="0"/>
          </a:p>
          <a:p>
            <a:pPr marL="457200" marR="0" lvl="0" indent="-228600" algn="l" rtl="0">
              <a:lnSpc>
                <a:spcPct val="90000"/>
              </a:lnSpc>
              <a:spcBef>
                <a:spcPts val="0"/>
              </a:spcBef>
              <a:spcAft>
                <a:spcPts val="0"/>
              </a:spcAft>
            </a:pPr>
            <a:r>
              <a:rPr lang="en-US" b="0" dirty="0"/>
              <a:t>Send to FOIA officer with request and explanation regarding why you believe withholding that information falls in a FOIA exemption category.</a:t>
            </a:r>
          </a:p>
          <a:p>
            <a:pPr marL="0" lvl="0" indent="0" rtl="0">
              <a:spcBef>
                <a:spcPts val="0"/>
              </a:spcBef>
              <a:buNone/>
            </a:pPr>
            <a:endParaRPr b="0" dirty="0"/>
          </a:p>
          <a:p>
            <a:pPr marL="0" lvl="0" indent="0">
              <a:spcBef>
                <a:spcPts val="0"/>
              </a:spcBef>
              <a:buNone/>
            </a:pPr>
            <a:r>
              <a:rPr lang="en-US" b="0" dirty="0"/>
              <a:t>Whether it is redacted is up to agency responding.</a:t>
            </a:r>
          </a:p>
        </p:txBody>
      </p:sp>
    </p:spTree>
    <p:extLst>
      <p:ext uri="{BB962C8B-B14F-4D97-AF65-F5344CB8AC3E}">
        <p14:creationId xmlns:p14="http://schemas.microsoft.com/office/powerpoint/2010/main" val="1333901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body" idx="1"/>
          </p:nvPr>
        </p:nvSpPr>
        <p:spPr>
          <a:xfrm>
            <a:off x="671750" y="328776"/>
            <a:ext cx="8184600" cy="734399"/>
          </a:xfrm>
          <a:prstGeom prst="rect">
            <a:avLst/>
          </a:prstGeom>
        </p:spPr>
        <p:txBody>
          <a:bodyPr wrap="square" lIns="91425" tIns="91425" rIns="91425" bIns="91425" anchor="b" anchorCtr="0">
            <a:noAutofit/>
          </a:bodyPr>
          <a:lstStyle/>
          <a:p>
            <a:pPr marL="0" lvl="0" indent="0">
              <a:spcBef>
                <a:spcPts val="0"/>
              </a:spcBef>
              <a:buNone/>
            </a:pPr>
            <a:r>
              <a:rPr lang="en-US">
                <a:latin typeface="Open Sans"/>
                <a:ea typeface="Open Sans"/>
                <a:cs typeface="Open Sans"/>
                <a:sym typeface="Open Sans"/>
              </a:rPr>
              <a:t>FOIA Exemptions </a:t>
            </a:r>
            <a:r>
              <a:rPr lang="en-US" sz="2400">
                <a:latin typeface="Open Sans"/>
                <a:ea typeface="Open Sans"/>
                <a:cs typeface="Open Sans"/>
                <a:sym typeface="Open Sans"/>
              </a:rPr>
              <a:t>(1 of 2)</a:t>
            </a:r>
          </a:p>
        </p:txBody>
      </p:sp>
      <p:sp>
        <p:nvSpPr>
          <p:cNvPr id="197" name="Shape 197"/>
          <p:cNvSpPr txBox="1">
            <a:spLocks noGrp="1"/>
          </p:cNvSpPr>
          <p:nvPr>
            <p:ph type="body" idx="2"/>
          </p:nvPr>
        </p:nvSpPr>
        <p:spPr>
          <a:xfrm>
            <a:off x="697344" y="1658997"/>
            <a:ext cx="7617300" cy="5221200"/>
          </a:xfrm>
          <a:prstGeom prst="rect">
            <a:avLst/>
          </a:prstGeom>
        </p:spPr>
        <p:txBody>
          <a:bodyPr wrap="square" lIns="91425" tIns="91425" rIns="91425" bIns="91425" anchor="t" anchorCtr="0">
            <a:noAutofit/>
          </a:bodyPr>
          <a:lstStyle/>
          <a:p>
            <a:pPr marL="0" marR="0" lvl="0" indent="0" algn="l" rtl="0">
              <a:lnSpc>
                <a:spcPct val="90000"/>
              </a:lnSpc>
              <a:spcBef>
                <a:spcPts val="0"/>
              </a:spcBef>
              <a:spcAft>
                <a:spcPts val="0"/>
              </a:spcAft>
              <a:buNone/>
            </a:pPr>
            <a:r>
              <a:rPr lang="en-US" sz="1900" dirty="0"/>
              <a:t>Exemption 1:</a:t>
            </a:r>
            <a:r>
              <a:rPr lang="en-US" sz="1900" b="0" dirty="0"/>
              <a:t> </a:t>
            </a:r>
          </a:p>
          <a:p>
            <a:pPr marL="0" marR="0" lvl="0" indent="0" algn="l" rtl="0">
              <a:lnSpc>
                <a:spcPct val="90000"/>
              </a:lnSpc>
              <a:spcBef>
                <a:spcPts val="0"/>
              </a:spcBef>
              <a:spcAft>
                <a:spcPts val="0"/>
              </a:spcAft>
              <a:buNone/>
            </a:pPr>
            <a:r>
              <a:rPr lang="en-US" sz="1900" b="0" dirty="0"/>
              <a:t>Classified to protect national security.</a:t>
            </a:r>
          </a:p>
          <a:p>
            <a:pPr marL="0" marR="0" lvl="0" indent="0" algn="l" rtl="0">
              <a:lnSpc>
                <a:spcPct val="90000"/>
              </a:lnSpc>
              <a:spcBef>
                <a:spcPts val="0"/>
              </a:spcBef>
              <a:spcAft>
                <a:spcPts val="0"/>
              </a:spcAft>
              <a:buNone/>
            </a:pPr>
            <a:endParaRPr sz="1900" b="0" dirty="0"/>
          </a:p>
          <a:p>
            <a:pPr marL="0" marR="0" lvl="0" indent="0" algn="l" rtl="0">
              <a:lnSpc>
                <a:spcPct val="90000"/>
              </a:lnSpc>
              <a:spcBef>
                <a:spcPts val="0"/>
              </a:spcBef>
              <a:spcAft>
                <a:spcPts val="0"/>
              </a:spcAft>
              <a:buNone/>
            </a:pPr>
            <a:r>
              <a:rPr lang="en-US" sz="1900" dirty="0"/>
              <a:t>Exemption 2: </a:t>
            </a:r>
          </a:p>
          <a:p>
            <a:pPr marL="0" marR="0" lvl="0" indent="0" algn="l" rtl="0">
              <a:lnSpc>
                <a:spcPct val="90000"/>
              </a:lnSpc>
              <a:spcBef>
                <a:spcPts val="0"/>
              </a:spcBef>
              <a:spcAft>
                <a:spcPts val="0"/>
              </a:spcAft>
              <a:buNone/>
            </a:pPr>
            <a:r>
              <a:rPr lang="en-US" sz="1900" b="0" dirty="0"/>
              <a:t>Related solely to the internal personnel rules and practices of an agency.</a:t>
            </a:r>
          </a:p>
          <a:p>
            <a:pPr marL="0" marR="0" lvl="0" indent="0" algn="l" rtl="0">
              <a:lnSpc>
                <a:spcPct val="90000"/>
              </a:lnSpc>
              <a:spcBef>
                <a:spcPts val="0"/>
              </a:spcBef>
              <a:spcAft>
                <a:spcPts val="0"/>
              </a:spcAft>
              <a:buNone/>
            </a:pPr>
            <a:endParaRPr sz="1900" b="0" dirty="0"/>
          </a:p>
          <a:p>
            <a:pPr marL="0" marR="0" lvl="0" indent="0" algn="l" rtl="0">
              <a:lnSpc>
                <a:spcPct val="90000"/>
              </a:lnSpc>
              <a:spcBef>
                <a:spcPts val="0"/>
              </a:spcBef>
              <a:spcAft>
                <a:spcPts val="0"/>
              </a:spcAft>
              <a:buNone/>
            </a:pPr>
            <a:r>
              <a:rPr lang="en-US" sz="1900" dirty="0"/>
              <a:t>Exemption 3: </a:t>
            </a:r>
            <a:r>
              <a:rPr lang="en-US" sz="1900" b="0" dirty="0"/>
              <a:t> </a:t>
            </a:r>
          </a:p>
          <a:p>
            <a:pPr marL="0" marR="0" lvl="0" indent="0" algn="l" rtl="0">
              <a:lnSpc>
                <a:spcPct val="90000"/>
              </a:lnSpc>
              <a:spcBef>
                <a:spcPts val="0"/>
              </a:spcBef>
              <a:spcAft>
                <a:spcPts val="0"/>
              </a:spcAft>
              <a:buNone/>
            </a:pPr>
            <a:r>
              <a:rPr lang="en-US" sz="1900" b="0" dirty="0"/>
              <a:t>Prohibited from disclosure by another federal law.</a:t>
            </a:r>
          </a:p>
          <a:p>
            <a:pPr marL="0" marR="0" lvl="0" indent="0" algn="l" rtl="0">
              <a:lnSpc>
                <a:spcPct val="90000"/>
              </a:lnSpc>
              <a:spcBef>
                <a:spcPts val="0"/>
              </a:spcBef>
              <a:spcAft>
                <a:spcPts val="0"/>
              </a:spcAft>
              <a:buNone/>
            </a:pPr>
            <a:endParaRPr sz="1900" b="0" dirty="0"/>
          </a:p>
          <a:p>
            <a:pPr marL="0" marR="0" lvl="0" indent="0" algn="l" rtl="0">
              <a:lnSpc>
                <a:spcPct val="90000"/>
              </a:lnSpc>
              <a:spcBef>
                <a:spcPts val="0"/>
              </a:spcBef>
              <a:spcAft>
                <a:spcPts val="0"/>
              </a:spcAft>
              <a:buNone/>
            </a:pPr>
            <a:r>
              <a:rPr lang="en-US" sz="1900" dirty="0"/>
              <a:t>Exemption 4: </a:t>
            </a:r>
          </a:p>
          <a:p>
            <a:pPr marL="0" marR="0" lvl="0" indent="0" algn="l" rtl="0">
              <a:lnSpc>
                <a:spcPct val="90000"/>
              </a:lnSpc>
              <a:spcBef>
                <a:spcPts val="0"/>
              </a:spcBef>
              <a:spcAft>
                <a:spcPts val="0"/>
              </a:spcAft>
              <a:buNone/>
            </a:pPr>
            <a:r>
              <a:rPr lang="en-US" sz="1900" b="0" dirty="0"/>
              <a:t>Trade secrets or commercial or financial information that is confidential or privileged.</a:t>
            </a:r>
          </a:p>
          <a:p>
            <a:pPr marL="0" marR="0" lvl="0" indent="0" algn="l" rtl="0">
              <a:lnSpc>
                <a:spcPct val="90000"/>
              </a:lnSpc>
              <a:spcBef>
                <a:spcPts val="0"/>
              </a:spcBef>
              <a:spcAft>
                <a:spcPts val="0"/>
              </a:spcAft>
              <a:buNone/>
            </a:pPr>
            <a:endParaRPr sz="1900" b="0" dirty="0"/>
          </a:p>
          <a:p>
            <a:pPr marL="0" marR="0" lvl="0" indent="0" algn="l" rtl="0">
              <a:lnSpc>
                <a:spcPct val="90000"/>
              </a:lnSpc>
              <a:spcBef>
                <a:spcPts val="0"/>
              </a:spcBef>
              <a:spcAft>
                <a:spcPts val="0"/>
              </a:spcAft>
              <a:buNone/>
            </a:pPr>
            <a:r>
              <a:rPr lang="en-US" sz="1900" dirty="0"/>
              <a:t>Exemption 5: </a:t>
            </a:r>
          </a:p>
          <a:p>
            <a:pPr marL="0" marR="0" lvl="0" indent="0" algn="l" rtl="0">
              <a:lnSpc>
                <a:spcPct val="90000"/>
              </a:lnSpc>
              <a:spcBef>
                <a:spcPts val="0"/>
              </a:spcBef>
              <a:spcAft>
                <a:spcPts val="0"/>
              </a:spcAft>
              <a:buNone/>
            </a:pPr>
            <a:r>
              <a:rPr lang="en-US" sz="1900" b="0" dirty="0"/>
              <a:t>Privileged communications within or between agencies, including those protected by the Attorney-Client Privilege</a:t>
            </a:r>
          </a:p>
          <a:p>
            <a:pPr marL="0" marR="0" lvl="0" indent="0" algn="l" rtl="0">
              <a:lnSpc>
                <a:spcPct val="90000"/>
              </a:lnSpc>
              <a:spcBef>
                <a:spcPts val="0"/>
              </a:spcBef>
              <a:spcAft>
                <a:spcPts val="0"/>
              </a:spcAft>
              <a:buNone/>
            </a:pPr>
            <a:endParaRPr sz="1900" b="0" dirty="0"/>
          </a:p>
          <a:p>
            <a:pPr marL="787400" lvl="0" indent="-228600" rtl="0">
              <a:lnSpc>
                <a:spcPct val="131727"/>
              </a:lnSpc>
              <a:spcBef>
                <a:spcPts val="900"/>
              </a:spcBef>
              <a:spcAft>
                <a:spcPts val="900"/>
              </a:spcAft>
              <a:buClr>
                <a:srgbClr val="333333"/>
              </a:buClr>
              <a:buSzPct val="100000"/>
              <a:buFont typeface="Open Sans"/>
              <a:buNone/>
            </a:pPr>
            <a:endParaRPr sz="1900" b="0" dirty="0">
              <a:solidFill>
                <a:srgbClr val="333333"/>
              </a:solidFill>
              <a:highlight>
                <a:srgbClr val="FFFFFF"/>
              </a:highlight>
            </a:endParaRPr>
          </a:p>
          <a:p>
            <a:pPr lvl="0">
              <a:spcBef>
                <a:spcPts val="0"/>
              </a:spcBef>
              <a:buNone/>
            </a:pPr>
            <a:endParaRPr sz="1900" dirty="0"/>
          </a:p>
        </p:txBody>
      </p:sp>
    </p:spTree>
    <p:extLst>
      <p:ext uri="{BB962C8B-B14F-4D97-AF65-F5344CB8AC3E}">
        <p14:creationId xmlns:p14="http://schemas.microsoft.com/office/powerpoint/2010/main" val="2978754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671750" y="178648"/>
            <a:ext cx="8184600" cy="734399"/>
          </a:xfrm>
          <a:prstGeom prst="rect">
            <a:avLst/>
          </a:prstGeom>
        </p:spPr>
        <p:txBody>
          <a:bodyPr wrap="square" lIns="91425" tIns="91425" rIns="91425" bIns="91425" anchor="b" anchorCtr="0">
            <a:noAutofit/>
          </a:bodyPr>
          <a:lstStyle/>
          <a:p>
            <a:pPr marL="0" lvl="0" indent="0" rtl="0">
              <a:spcBef>
                <a:spcPts val="0"/>
              </a:spcBef>
              <a:buNone/>
            </a:pPr>
            <a:r>
              <a:rPr lang="en-US">
                <a:latin typeface="Open Sans"/>
                <a:ea typeface="Open Sans"/>
                <a:cs typeface="Open Sans"/>
                <a:sym typeface="Open Sans"/>
              </a:rPr>
              <a:t>FOIA Exemptions </a:t>
            </a:r>
            <a:r>
              <a:rPr lang="en-US" sz="2400">
                <a:latin typeface="Open Sans"/>
                <a:ea typeface="Open Sans"/>
                <a:cs typeface="Open Sans"/>
                <a:sym typeface="Open Sans"/>
              </a:rPr>
              <a:t>(2 of 2)</a:t>
            </a:r>
          </a:p>
        </p:txBody>
      </p:sp>
      <p:sp>
        <p:nvSpPr>
          <p:cNvPr id="203" name="Shape 203"/>
          <p:cNvSpPr txBox="1">
            <a:spLocks noGrp="1"/>
          </p:cNvSpPr>
          <p:nvPr>
            <p:ph type="body" idx="2"/>
          </p:nvPr>
        </p:nvSpPr>
        <p:spPr>
          <a:xfrm>
            <a:off x="732600" y="1182461"/>
            <a:ext cx="8275500" cy="5221200"/>
          </a:xfrm>
          <a:prstGeom prst="rect">
            <a:avLst/>
          </a:prstGeom>
        </p:spPr>
        <p:txBody>
          <a:bodyPr wrap="square" lIns="91425" tIns="91425" rIns="91425" bIns="91425" anchor="t" anchorCtr="0">
            <a:noAutofit/>
          </a:bodyPr>
          <a:lstStyle/>
          <a:p>
            <a:pPr marL="0" marR="0" lvl="0" indent="0" algn="l" rtl="0">
              <a:lnSpc>
                <a:spcPct val="90000"/>
              </a:lnSpc>
              <a:spcBef>
                <a:spcPts val="0"/>
              </a:spcBef>
              <a:spcAft>
                <a:spcPts val="0"/>
              </a:spcAft>
              <a:buNone/>
            </a:pPr>
            <a:endParaRPr sz="1800" b="0" dirty="0"/>
          </a:p>
          <a:p>
            <a:pPr marL="0" marR="0" lvl="0" indent="0" algn="l" rtl="0">
              <a:lnSpc>
                <a:spcPct val="90000"/>
              </a:lnSpc>
              <a:spcBef>
                <a:spcPts val="0"/>
              </a:spcBef>
              <a:spcAft>
                <a:spcPts val="0"/>
              </a:spcAft>
              <a:buNone/>
            </a:pPr>
            <a:endParaRPr sz="1800" b="0" dirty="0"/>
          </a:p>
          <a:p>
            <a:pPr marL="0" marR="0" lvl="0" indent="0" algn="l" rtl="0">
              <a:lnSpc>
                <a:spcPct val="90000"/>
              </a:lnSpc>
              <a:spcBef>
                <a:spcPts val="0"/>
              </a:spcBef>
              <a:spcAft>
                <a:spcPts val="0"/>
              </a:spcAft>
              <a:buNone/>
            </a:pPr>
            <a:r>
              <a:rPr lang="en-US" sz="2000" dirty="0"/>
              <a:t>Exemption 6:</a:t>
            </a:r>
            <a:r>
              <a:rPr lang="en-US" sz="2000" b="0" dirty="0"/>
              <a:t> </a:t>
            </a:r>
          </a:p>
          <a:p>
            <a:pPr marL="0" marR="0" lvl="0" indent="0" algn="l" rtl="0">
              <a:lnSpc>
                <a:spcPct val="90000"/>
              </a:lnSpc>
              <a:spcBef>
                <a:spcPts val="0"/>
              </a:spcBef>
              <a:spcAft>
                <a:spcPts val="0"/>
              </a:spcAft>
              <a:buNone/>
            </a:pPr>
            <a:r>
              <a:rPr lang="en-US" sz="2000" b="0" dirty="0"/>
              <a:t>If disclosed, would invade another individual's personal privacy.</a:t>
            </a:r>
          </a:p>
          <a:p>
            <a:pPr marL="0" marR="0" lvl="0" indent="0" algn="l" rtl="0">
              <a:lnSpc>
                <a:spcPct val="90000"/>
              </a:lnSpc>
              <a:spcBef>
                <a:spcPts val="0"/>
              </a:spcBef>
              <a:spcAft>
                <a:spcPts val="0"/>
              </a:spcAft>
              <a:buNone/>
            </a:pPr>
            <a:endParaRPr sz="2000" b="0" dirty="0"/>
          </a:p>
          <a:p>
            <a:pPr marL="0" marR="0" lvl="0" indent="0" algn="l" rtl="0">
              <a:lnSpc>
                <a:spcPct val="90000"/>
              </a:lnSpc>
              <a:spcBef>
                <a:spcPts val="0"/>
              </a:spcBef>
              <a:spcAft>
                <a:spcPts val="0"/>
              </a:spcAft>
              <a:buNone/>
            </a:pPr>
            <a:r>
              <a:rPr lang="en-US" sz="2000" dirty="0"/>
              <a:t>Exemption 7: </a:t>
            </a:r>
          </a:p>
          <a:p>
            <a:pPr marL="0" marR="0" lvl="0" indent="0" algn="l" rtl="0">
              <a:lnSpc>
                <a:spcPct val="90000"/>
              </a:lnSpc>
              <a:spcBef>
                <a:spcPts val="0"/>
              </a:spcBef>
              <a:spcAft>
                <a:spcPts val="0"/>
              </a:spcAft>
              <a:buNone/>
            </a:pPr>
            <a:r>
              <a:rPr lang="en-US" sz="2000" b="0" dirty="0"/>
              <a:t>Information compiled for law enforcement purposes. </a:t>
            </a:r>
          </a:p>
          <a:p>
            <a:pPr marL="0" marR="0" lvl="0" indent="0" algn="l" rtl="0">
              <a:lnSpc>
                <a:spcPct val="90000"/>
              </a:lnSpc>
              <a:spcBef>
                <a:spcPts val="0"/>
              </a:spcBef>
              <a:spcAft>
                <a:spcPts val="0"/>
              </a:spcAft>
              <a:buNone/>
            </a:pPr>
            <a:endParaRPr sz="2000" b="0" dirty="0"/>
          </a:p>
          <a:p>
            <a:pPr marL="0" marR="0" lvl="0" indent="0" algn="l" rtl="0">
              <a:lnSpc>
                <a:spcPct val="90000"/>
              </a:lnSpc>
              <a:spcBef>
                <a:spcPts val="0"/>
              </a:spcBef>
              <a:spcAft>
                <a:spcPts val="0"/>
              </a:spcAft>
              <a:buNone/>
            </a:pPr>
            <a:r>
              <a:rPr lang="en-US" sz="2000" dirty="0"/>
              <a:t>Exemption 8: </a:t>
            </a:r>
          </a:p>
          <a:p>
            <a:pPr marL="0" marR="0" lvl="0" indent="0" algn="l" rtl="0">
              <a:lnSpc>
                <a:spcPct val="90000"/>
              </a:lnSpc>
              <a:spcBef>
                <a:spcPts val="0"/>
              </a:spcBef>
              <a:spcAft>
                <a:spcPts val="0"/>
              </a:spcAft>
              <a:buNone/>
            </a:pPr>
            <a:r>
              <a:rPr lang="en-US" sz="2000" b="0" dirty="0"/>
              <a:t>Concerning the supervision of financial institutions.</a:t>
            </a:r>
          </a:p>
          <a:p>
            <a:pPr marL="0" marR="0" lvl="0" indent="0" algn="l" rtl="0">
              <a:lnSpc>
                <a:spcPct val="90000"/>
              </a:lnSpc>
              <a:spcBef>
                <a:spcPts val="0"/>
              </a:spcBef>
              <a:spcAft>
                <a:spcPts val="0"/>
              </a:spcAft>
              <a:buNone/>
            </a:pPr>
            <a:endParaRPr sz="2000" b="0" dirty="0"/>
          </a:p>
          <a:p>
            <a:pPr marL="0" marR="0" lvl="0" indent="0" algn="l" rtl="0">
              <a:lnSpc>
                <a:spcPct val="90000"/>
              </a:lnSpc>
              <a:spcBef>
                <a:spcPts val="0"/>
              </a:spcBef>
              <a:spcAft>
                <a:spcPts val="0"/>
              </a:spcAft>
              <a:buNone/>
            </a:pPr>
            <a:r>
              <a:rPr lang="en-US" sz="2000" dirty="0"/>
              <a:t>Exemption 9:</a:t>
            </a:r>
            <a:r>
              <a:rPr lang="en-US" sz="2000" b="0" dirty="0"/>
              <a:t> </a:t>
            </a:r>
          </a:p>
          <a:p>
            <a:pPr marL="0" marR="0" lvl="0" indent="0" algn="l" rtl="0">
              <a:lnSpc>
                <a:spcPct val="90000"/>
              </a:lnSpc>
              <a:spcBef>
                <a:spcPts val="0"/>
              </a:spcBef>
              <a:spcAft>
                <a:spcPts val="0"/>
              </a:spcAft>
              <a:buNone/>
            </a:pPr>
            <a:r>
              <a:rPr lang="en-US" sz="2000" b="0" dirty="0"/>
              <a:t>Geological information on wells.</a:t>
            </a:r>
          </a:p>
          <a:p>
            <a:pPr marL="787400" lvl="0" indent="-228600" rtl="0">
              <a:lnSpc>
                <a:spcPct val="131727"/>
              </a:lnSpc>
              <a:spcBef>
                <a:spcPts val="900"/>
              </a:spcBef>
              <a:spcAft>
                <a:spcPts val="900"/>
              </a:spcAft>
              <a:buClr>
                <a:srgbClr val="333333"/>
              </a:buClr>
              <a:buSzPct val="100000"/>
              <a:buFont typeface="Open Sans"/>
              <a:buNone/>
            </a:pPr>
            <a:endParaRPr sz="1800" b="0" dirty="0">
              <a:solidFill>
                <a:srgbClr val="333333"/>
              </a:solidFill>
              <a:highlight>
                <a:srgbClr val="FFFFFF"/>
              </a:highlight>
            </a:endParaRPr>
          </a:p>
          <a:p>
            <a:pPr lvl="0" rtl="0">
              <a:spcBef>
                <a:spcPts val="0"/>
              </a:spcBef>
              <a:buNone/>
            </a:pPr>
            <a:endParaRPr sz="1800" dirty="0"/>
          </a:p>
        </p:txBody>
      </p:sp>
    </p:spTree>
    <p:extLst>
      <p:ext uri="{BB962C8B-B14F-4D97-AF65-F5344CB8AC3E}">
        <p14:creationId xmlns:p14="http://schemas.microsoft.com/office/powerpoint/2010/main" val="285579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body" idx="1"/>
          </p:nvPr>
        </p:nvSpPr>
        <p:spPr>
          <a:xfrm>
            <a:off x="562572" y="371510"/>
            <a:ext cx="8184600" cy="992100"/>
          </a:xfrm>
          <a:prstGeom prst="rect">
            <a:avLst/>
          </a:prstGeom>
        </p:spPr>
        <p:txBody>
          <a:bodyPr wrap="square" lIns="91425" tIns="91425" rIns="91425" bIns="91425" anchor="b" anchorCtr="0">
            <a:noAutofit/>
          </a:bodyPr>
          <a:lstStyle/>
          <a:p>
            <a:pPr lvl="0">
              <a:spcBef>
                <a:spcPts val="0"/>
              </a:spcBef>
              <a:buNone/>
            </a:pPr>
            <a:r>
              <a:rPr lang="en-US" dirty="0">
                <a:latin typeface="Open Sans" panose="020B0606030504020204" pitchFamily="34" charset="0"/>
                <a:ea typeface="Open Sans" panose="020B0606030504020204" pitchFamily="34" charset="0"/>
                <a:cs typeface="Open Sans" panose="020B0606030504020204" pitchFamily="34" charset="0"/>
              </a:rPr>
              <a:t>Need </a:t>
            </a:r>
            <a:r>
              <a:rPr lang="en-US" dirty="0" smtClean="0">
                <a:latin typeface="Open Sans" panose="020B0606030504020204" pitchFamily="34" charset="0"/>
                <a:ea typeface="Open Sans" panose="020B0606030504020204" pitchFamily="34" charset="0"/>
                <a:cs typeface="Open Sans" panose="020B0606030504020204" pitchFamily="34" charset="0"/>
              </a:rPr>
              <a:t>Help</a:t>
            </a:r>
            <a:r>
              <a:rPr lang="en-US" dirty="0">
                <a:latin typeface="Open Sans" panose="020B0606030504020204" pitchFamily="34" charset="0"/>
                <a:ea typeface="Open Sans" panose="020B0606030504020204" pitchFamily="34" charset="0"/>
                <a:cs typeface="Open Sans" panose="020B0606030504020204" pitchFamily="34" charset="0"/>
              </a:rPr>
              <a:t>?</a:t>
            </a:r>
          </a:p>
        </p:txBody>
      </p:sp>
      <p:sp>
        <p:nvSpPr>
          <p:cNvPr id="209" name="Shape 209"/>
          <p:cNvSpPr txBox="1">
            <a:spLocks noGrp="1"/>
          </p:cNvSpPr>
          <p:nvPr>
            <p:ph type="body" idx="2"/>
          </p:nvPr>
        </p:nvSpPr>
        <p:spPr>
          <a:xfrm>
            <a:off x="659300" y="1575175"/>
            <a:ext cx="8196300" cy="4773900"/>
          </a:xfrm>
          <a:prstGeom prst="rect">
            <a:avLst/>
          </a:prstGeom>
        </p:spPr>
        <p:txBody>
          <a:bodyPr wrap="square" lIns="91425" tIns="91425" rIns="91425" bIns="91425" anchor="t" anchorCtr="0">
            <a:noAutofit/>
          </a:bodyPr>
          <a:lstStyle/>
          <a:p>
            <a:pPr marL="0" lvl="0" indent="0" rtl="0">
              <a:spcBef>
                <a:spcPts val="0"/>
              </a:spcBef>
              <a:buNone/>
            </a:pPr>
            <a:r>
              <a:rPr lang="en-US" sz="1800" b="0" dirty="0"/>
              <a:t>Response to agency does not need to go through Institutional Official, unless specifically required by agency</a:t>
            </a:r>
            <a:r>
              <a:rPr lang="en-US" sz="1800" b="0" dirty="0" smtClean="0"/>
              <a:t>.</a:t>
            </a:r>
          </a:p>
          <a:p>
            <a:pPr marL="0" lvl="0" indent="0" rtl="0">
              <a:spcBef>
                <a:spcPts val="0"/>
              </a:spcBef>
              <a:buNone/>
            </a:pPr>
            <a:endParaRPr lang="en-US" sz="1800" b="0" dirty="0"/>
          </a:p>
          <a:p>
            <a:pPr marL="0" lvl="0" indent="0" rtl="0">
              <a:spcBef>
                <a:spcPts val="0"/>
              </a:spcBef>
              <a:buNone/>
            </a:pPr>
            <a:r>
              <a:rPr lang="en-US" sz="1800" b="0" dirty="0"/>
              <a:t>If assistance needed for response, contact </a:t>
            </a:r>
            <a:r>
              <a:rPr lang="en-US" sz="1800" b="0" u="sng" dirty="0">
                <a:solidFill>
                  <a:schemeClr val="hlink"/>
                </a:solidFill>
                <a:hlinkClick r:id="rId3"/>
              </a:rPr>
              <a:t>osp@uw.edu</a:t>
            </a:r>
            <a:r>
              <a:rPr lang="en-US" sz="1800" b="0" dirty="0"/>
              <a:t> </a:t>
            </a:r>
          </a:p>
          <a:p>
            <a:pPr marL="0" lvl="0" indent="0" rtl="0">
              <a:spcBef>
                <a:spcPts val="0"/>
              </a:spcBef>
              <a:buNone/>
            </a:pPr>
            <a:endParaRPr sz="1800" b="0" dirty="0"/>
          </a:p>
          <a:p>
            <a:pPr marL="0" lvl="0" indent="0" rtl="0">
              <a:spcBef>
                <a:spcPts val="0"/>
              </a:spcBef>
              <a:buNone/>
            </a:pPr>
            <a:r>
              <a:rPr lang="en-US" sz="1800" b="0" dirty="0"/>
              <a:t>OSP </a:t>
            </a:r>
            <a:r>
              <a:rPr lang="en-US" sz="1800" dirty="0"/>
              <a:t>can</a:t>
            </a:r>
            <a:r>
              <a:rPr lang="en-US" sz="1800" b="0" dirty="0"/>
              <a:t> provide</a:t>
            </a:r>
            <a:r>
              <a:rPr lang="en-US" sz="1800" b="0" dirty="0" smtClean="0"/>
              <a:t>:</a:t>
            </a:r>
          </a:p>
          <a:p>
            <a:pPr marL="285750" indent="-285750">
              <a:spcBef>
                <a:spcPts val="0"/>
              </a:spcBef>
            </a:pPr>
            <a:r>
              <a:rPr lang="en-US" sz="1800" b="0" dirty="0" smtClean="0"/>
              <a:t>Assistance </a:t>
            </a:r>
            <a:r>
              <a:rPr lang="en-US" sz="1800" b="0" dirty="0"/>
              <a:t>communicating with FOIA officer to ask questions or get an </a:t>
            </a:r>
            <a:r>
              <a:rPr lang="en-US" sz="1800" b="0" dirty="0" smtClean="0"/>
              <a:t>extension</a:t>
            </a:r>
          </a:p>
          <a:p>
            <a:pPr marL="285750" indent="-285750">
              <a:spcBef>
                <a:spcPts val="0"/>
              </a:spcBef>
            </a:pPr>
            <a:r>
              <a:rPr lang="en-US" sz="1800" b="0" dirty="0" smtClean="0"/>
              <a:t>Help </a:t>
            </a:r>
            <a:r>
              <a:rPr lang="en-US" sz="1800" b="0" dirty="0"/>
              <a:t>drafting request to agency to redact </a:t>
            </a:r>
            <a:r>
              <a:rPr lang="en-US" sz="1800" b="0" dirty="0" smtClean="0"/>
              <a:t>information</a:t>
            </a:r>
          </a:p>
          <a:p>
            <a:pPr marL="285750" indent="-285750">
              <a:spcBef>
                <a:spcPts val="0"/>
              </a:spcBef>
            </a:pPr>
            <a:r>
              <a:rPr lang="en-US" sz="1800" b="0" dirty="0" smtClean="0"/>
              <a:t>Relevant </a:t>
            </a:r>
            <a:r>
              <a:rPr lang="en-US" sz="1800" b="0" dirty="0"/>
              <a:t>eGC1 information so copies of your proposal/award can be retrieved from SAGE by PI</a:t>
            </a:r>
          </a:p>
          <a:p>
            <a:pPr marL="0" lvl="0" indent="0" rtl="0">
              <a:spcBef>
                <a:spcPts val="0"/>
              </a:spcBef>
              <a:buNone/>
            </a:pPr>
            <a:endParaRPr sz="1800" b="0" dirty="0"/>
          </a:p>
          <a:p>
            <a:pPr marL="0" lvl="0" indent="0" rtl="0">
              <a:spcBef>
                <a:spcPts val="0"/>
              </a:spcBef>
              <a:buNone/>
            </a:pPr>
            <a:r>
              <a:rPr lang="en-US" sz="1800" b="0" dirty="0"/>
              <a:t>OSP </a:t>
            </a:r>
            <a:r>
              <a:rPr lang="en-US" sz="1800" dirty="0"/>
              <a:t>cannot</a:t>
            </a:r>
            <a:r>
              <a:rPr lang="en-US" sz="1800" b="0" dirty="0"/>
              <a:t> </a:t>
            </a:r>
            <a:r>
              <a:rPr lang="en-US" sz="1800" b="0" dirty="0" smtClean="0"/>
              <a:t>provide:</a:t>
            </a:r>
          </a:p>
          <a:p>
            <a:pPr marL="285750" indent="-285750">
              <a:spcBef>
                <a:spcPts val="0"/>
              </a:spcBef>
            </a:pPr>
            <a:r>
              <a:rPr lang="en-US" sz="1800" b="0" dirty="0" smtClean="0"/>
              <a:t>Review </a:t>
            </a:r>
            <a:r>
              <a:rPr lang="en-US" sz="1800" b="0" dirty="0"/>
              <a:t>of information in application or award to determine what should be </a:t>
            </a:r>
            <a:r>
              <a:rPr lang="en-US" sz="1800" b="0" dirty="0" smtClean="0"/>
              <a:t>redacted</a:t>
            </a:r>
          </a:p>
          <a:p>
            <a:pPr marL="285750" indent="-285750">
              <a:spcBef>
                <a:spcPts val="0"/>
              </a:spcBef>
            </a:pPr>
            <a:r>
              <a:rPr lang="en-US" sz="1800" b="0" dirty="0" smtClean="0"/>
              <a:t>Highlighting </a:t>
            </a:r>
            <a:r>
              <a:rPr lang="en-US" sz="1800" b="0" dirty="0"/>
              <a:t>assistance/making </a:t>
            </a:r>
            <a:r>
              <a:rPr lang="en-US" sz="1800" b="0" dirty="0" smtClean="0"/>
              <a:t>pdfs</a:t>
            </a:r>
          </a:p>
          <a:p>
            <a:pPr marL="285750" indent="-285750">
              <a:spcBef>
                <a:spcPts val="0"/>
              </a:spcBef>
            </a:pPr>
            <a:r>
              <a:rPr lang="en-US" sz="1800" b="0" dirty="0" smtClean="0"/>
              <a:t>Legal </a:t>
            </a:r>
            <a:r>
              <a:rPr lang="en-US" sz="1800" b="0" dirty="0"/>
              <a:t>advice</a:t>
            </a:r>
          </a:p>
          <a:p>
            <a:pPr marL="0" lvl="0" indent="0" rtl="0">
              <a:spcBef>
                <a:spcPts val="0"/>
              </a:spcBef>
              <a:buNone/>
            </a:pPr>
            <a:endParaRPr sz="1800" b="0" dirty="0"/>
          </a:p>
          <a:p>
            <a:pPr marL="0" lvl="0" indent="0" rtl="0">
              <a:spcBef>
                <a:spcPts val="0"/>
              </a:spcBef>
              <a:buNone/>
            </a:pPr>
            <a:endParaRPr sz="1800" b="0" dirty="0"/>
          </a:p>
        </p:txBody>
      </p:sp>
    </p:spTree>
    <p:extLst>
      <p:ext uri="{BB962C8B-B14F-4D97-AF65-F5344CB8AC3E}">
        <p14:creationId xmlns:p14="http://schemas.microsoft.com/office/powerpoint/2010/main" val="2257037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body" idx="1"/>
          </p:nvPr>
        </p:nvSpPr>
        <p:spPr>
          <a:xfrm>
            <a:off x="589868" y="371510"/>
            <a:ext cx="8184600" cy="992100"/>
          </a:xfrm>
          <a:prstGeom prst="rect">
            <a:avLst/>
          </a:prstGeom>
        </p:spPr>
        <p:txBody>
          <a:bodyPr wrap="square" lIns="91425" tIns="91425" rIns="91425" bIns="91425" anchor="b" anchorCtr="0">
            <a:noAutofit/>
          </a:bodyPr>
          <a:lstStyle/>
          <a:p>
            <a:pPr lvl="0">
              <a:spcBef>
                <a:spcPts val="0"/>
              </a:spcBef>
              <a:buNone/>
            </a:pPr>
            <a:r>
              <a:rPr lang="en-US" dirty="0">
                <a:latin typeface="Open Sans" panose="020B0606030504020204" pitchFamily="34" charset="0"/>
                <a:ea typeface="Open Sans" panose="020B0606030504020204" pitchFamily="34" charset="0"/>
                <a:cs typeface="Open Sans" panose="020B0606030504020204" pitchFamily="34" charset="0"/>
              </a:rPr>
              <a:t>Tips</a:t>
            </a:r>
          </a:p>
        </p:txBody>
      </p:sp>
      <p:sp>
        <p:nvSpPr>
          <p:cNvPr id="215" name="Shape 215"/>
          <p:cNvSpPr txBox="1">
            <a:spLocks noGrp="1"/>
          </p:cNvSpPr>
          <p:nvPr>
            <p:ph type="body" idx="2"/>
          </p:nvPr>
        </p:nvSpPr>
        <p:spPr>
          <a:xfrm>
            <a:off x="659300" y="1250525"/>
            <a:ext cx="8196300" cy="4501800"/>
          </a:xfrm>
          <a:prstGeom prst="rect">
            <a:avLst/>
          </a:prstGeom>
        </p:spPr>
        <p:txBody>
          <a:bodyPr wrap="square" lIns="91425" tIns="91425" rIns="91425" bIns="91425" anchor="t" anchorCtr="0">
            <a:noAutofit/>
          </a:bodyPr>
          <a:lstStyle/>
          <a:p>
            <a:pPr marL="457200" lvl="0" indent="0" rtl="0">
              <a:spcBef>
                <a:spcPts val="0"/>
              </a:spcBef>
              <a:buNone/>
            </a:pPr>
            <a:endParaRPr b="0" dirty="0"/>
          </a:p>
          <a:p>
            <a:pPr marL="0" lvl="0" indent="0">
              <a:spcBef>
                <a:spcPts val="0"/>
              </a:spcBef>
              <a:buNone/>
            </a:pPr>
            <a:r>
              <a:rPr lang="en-US" b="0" dirty="0"/>
              <a:t>A notification from an agency that there is a FOIA request is not unusual.  </a:t>
            </a:r>
          </a:p>
          <a:p>
            <a:pPr lvl="0">
              <a:spcBef>
                <a:spcPts val="0"/>
              </a:spcBef>
              <a:buNone/>
            </a:pPr>
            <a:endParaRPr b="0" dirty="0"/>
          </a:p>
          <a:p>
            <a:pPr marL="0" lvl="0" indent="0" rtl="0">
              <a:spcBef>
                <a:spcPts val="0"/>
              </a:spcBef>
              <a:buNone/>
            </a:pPr>
            <a:r>
              <a:rPr lang="en-US" b="0" dirty="0"/>
              <a:t>Proposals, in and of themselves, are not confidential or proprietary.</a:t>
            </a:r>
          </a:p>
          <a:p>
            <a:pPr marL="457200" lvl="0" indent="0" rtl="0">
              <a:spcBef>
                <a:spcPts val="0"/>
              </a:spcBef>
              <a:buNone/>
            </a:pPr>
            <a:endParaRPr b="0" dirty="0"/>
          </a:p>
          <a:p>
            <a:pPr marL="0" lvl="0" indent="0" rtl="0">
              <a:spcBef>
                <a:spcPts val="0"/>
              </a:spcBef>
              <a:buNone/>
            </a:pPr>
            <a:r>
              <a:rPr lang="en-US" b="0" dirty="0"/>
              <a:t>The most common response to a FOIA officer is </a:t>
            </a:r>
          </a:p>
          <a:p>
            <a:pPr marL="0" lvl="0" indent="0" rtl="0">
              <a:spcBef>
                <a:spcPts val="0"/>
              </a:spcBef>
              <a:buNone/>
            </a:pPr>
            <a:r>
              <a:rPr lang="en-US" b="0" dirty="0"/>
              <a:t>“I have no redactions to request”.</a:t>
            </a:r>
          </a:p>
          <a:p>
            <a:pPr marL="457200" lvl="0" indent="0" rtl="0">
              <a:spcBef>
                <a:spcPts val="0"/>
              </a:spcBef>
              <a:buNone/>
            </a:pPr>
            <a:endParaRPr dirty="0"/>
          </a:p>
          <a:p>
            <a:pPr marL="457200" lvl="0" indent="0">
              <a:spcBef>
                <a:spcPts val="0"/>
              </a:spcBef>
              <a:buNone/>
            </a:pPr>
            <a:endParaRPr dirty="0"/>
          </a:p>
        </p:txBody>
      </p:sp>
    </p:spTree>
    <p:extLst>
      <p:ext uri="{BB962C8B-B14F-4D97-AF65-F5344CB8AC3E}">
        <p14:creationId xmlns:p14="http://schemas.microsoft.com/office/powerpoint/2010/main" val="4076339850"/>
      </p:ext>
    </p:extLst>
  </p:cSld>
  <p:clrMapOvr>
    <a:masterClrMapping/>
  </p:clrMapOvr>
</p:sld>
</file>

<file path=ppt/theme/theme1.xml><?xml version="1.0" encoding="utf-8"?>
<a:theme xmlns:a="http://schemas.openxmlformats.org/drawingml/2006/main" name="1_Custom Design">
  <a:themeElements>
    <a:clrScheme name="Custom 5">
      <a:dk1>
        <a:srgbClr val="33006F"/>
      </a:dk1>
      <a:lt1>
        <a:srgbClr val="E8D3A2"/>
      </a:lt1>
      <a:dk2>
        <a:srgbClr val="33006F"/>
      </a:dk2>
      <a:lt2>
        <a:srgbClr val="FFFFFF"/>
      </a:lt2>
      <a:accent1>
        <a:srgbClr val="33006F"/>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474</Words>
  <Application>Microsoft Office PowerPoint</Application>
  <PresentationFormat>On-screen Show (4:3)</PresentationFormat>
  <Paragraphs>115</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OSP</dc:creator>
  <cp:lastModifiedBy>OSP</cp:lastModifiedBy>
  <cp:revision>1</cp:revision>
  <dcterms:created xsi:type="dcterms:W3CDTF">2017-09-06T23:35:05Z</dcterms:created>
  <dcterms:modified xsi:type="dcterms:W3CDTF">2017-09-06T23:35:27Z</dcterms:modified>
</cp:coreProperties>
</file>