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33"/>
  </p:notesMasterIdLst>
  <p:sldIdLst>
    <p:sldId id="259" r:id="rId4"/>
    <p:sldId id="266" r:id="rId5"/>
    <p:sldId id="264" r:id="rId6"/>
    <p:sldId id="269" r:id="rId7"/>
    <p:sldId id="270" r:id="rId8"/>
    <p:sldId id="271" r:id="rId9"/>
    <p:sldId id="272" r:id="rId10"/>
    <p:sldId id="273" r:id="rId11"/>
    <p:sldId id="274" r:id="rId12"/>
    <p:sldId id="275" r:id="rId13"/>
    <p:sldId id="277" r:id="rId14"/>
    <p:sldId id="279" r:id="rId15"/>
    <p:sldId id="283" r:id="rId16"/>
    <p:sldId id="286" r:id="rId17"/>
    <p:sldId id="287" r:id="rId18"/>
    <p:sldId id="288" r:id="rId19"/>
    <p:sldId id="294" r:id="rId20"/>
    <p:sldId id="295" r:id="rId21"/>
    <p:sldId id="302" r:id="rId22"/>
    <p:sldId id="305" r:id="rId23"/>
    <p:sldId id="306" r:id="rId24"/>
    <p:sldId id="314" r:id="rId25"/>
    <p:sldId id="315" r:id="rId26"/>
    <p:sldId id="317" r:id="rId27"/>
    <p:sldId id="324" r:id="rId28"/>
    <p:sldId id="331" r:id="rId29"/>
    <p:sldId id="327" r:id="rId30"/>
    <p:sldId id="328" r:id="rId31"/>
    <p:sldId id="33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4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2"/>
    <p:restoredTop sz="81302" autoAdjust="0"/>
  </p:normalViewPr>
  <p:slideViewPr>
    <p:cSldViewPr snapToGrid="0" snapToObjects="1" showGuides="1">
      <p:cViewPr>
        <p:scale>
          <a:sx n="105" d="100"/>
          <a:sy n="105" d="100"/>
        </p:scale>
        <p:origin x="-1794" y="-72"/>
      </p:cViewPr>
      <p:guideLst>
        <p:guide orient="horz" pos="2160"/>
        <p:guide pos="4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D8144-E97D-4E37-9844-314031525955}" type="datetimeFigureOut">
              <a:rPr lang="en-US" smtClean="0"/>
              <a:t>9/6/2017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F826B-09CE-4DD2-843E-C5278652FD1C}" type="slidenum">
              <a:rPr lang="en-US" smtClean="0"/>
              <a:t>‹#›</a:t>
            </a:fld>
            <a:endParaRPr lang="en-US"/>
          </a:p>
        </p:txBody>
      </p:sp>
    </p:spTree>
    <p:extLst>
      <p:ext uri="{BB962C8B-B14F-4D97-AF65-F5344CB8AC3E}">
        <p14:creationId xmlns:p14="http://schemas.microsoft.com/office/powerpoint/2010/main" val="327612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68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768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157733EE-64A3-48A0-A63B-5921133376EC}" type="slidenum">
              <a:rPr lang="en-US" smtClean="0"/>
              <a:pPr eaLnBrk="1" hangingPunct="1"/>
              <a:t>2</a:t>
            </a:fld>
            <a:endParaRPr lang="en-US" dirty="0" smtClean="0"/>
          </a:p>
        </p:txBody>
      </p:sp>
    </p:spTree>
    <p:extLst>
      <p:ext uri="{BB962C8B-B14F-4D97-AF65-F5344CB8AC3E}">
        <p14:creationId xmlns:p14="http://schemas.microsoft.com/office/powerpoint/2010/main" val="54202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21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4FE82716-67B2-478C-A59D-7E98EA9F4971}" type="slidenum">
              <a:rPr lang="en-US" smtClean="0"/>
              <a:pPr eaLnBrk="1" hangingPunct="1"/>
              <a:t>12</a:t>
            </a:fld>
            <a:endParaRPr lang="en-US" dirty="0" smtClean="0"/>
          </a:p>
        </p:txBody>
      </p:sp>
    </p:spTree>
    <p:extLst>
      <p:ext uri="{BB962C8B-B14F-4D97-AF65-F5344CB8AC3E}">
        <p14:creationId xmlns:p14="http://schemas.microsoft.com/office/powerpoint/2010/main" val="173138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dirty="0" smtClean="0">
                <a:latin typeface="Arial" pitchFamily="34" charset="0"/>
              </a:rPr>
              <a:t>Guns, Arms, and Ammunition (story about Australian DoD)</a:t>
            </a:r>
          </a:p>
          <a:p>
            <a:pPr lvl="1" eaLnBrk="1" hangingPunct="1"/>
            <a:r>
              <a:rPr lang="en-US" dirty="0" smtClean="0">
                <a:latin typeface="Arial" pitchFamily="34" charset="0"/>
              </a:rPr>
              <a:t>Rockets (microrocket)</a:t>
            </a:r>
          </a:p>
          <a:p>
            <a:pPr lvl="1" eaLnBrk="1" hangingPunct="1"/>
            <a:r>
              <a:rPr lang="en-US" dirty="0" smtClean="0">
                <a:latin typeface="Arial" pitchFamily="34" charset="0"/>
              </a:rPr>
              <a:t>Explosives (Hallinga)</a:t>
            </a:r>
          </a:p>
          <a:p>
            <a:pPr lvl="1" eaLnBrk="1" hangingPunct="1"/>
            <a:r>
              <a:rPr lang="en-US" dirty="0" smtClean="0">
                <a:latin typeface="Arial" pitchFamily="34" charset="0"/>
              </a:rPr>
              <a:t>List of Propellants, Oxidizers, Additives, and Precursors (provide lists)</a:t>
            </a:r>
          </a:p>
          <a:p>
            <a:pPr lvl="1" eaLnBrk="1" hangingPunct="1"/>
            <a:r>
              <a:rPr lang="en-US" dirty="0" smtClean="0">
                <a:latin typeface="Arial" pitchFamily="34" charset="0"/>
              </a:rPr>
              <a:t>Military equipment (Bass’ Helmet story)</a:t>
            </a:r>
          </a:p>
          <a:p>
            <a:pPr lvl="1" eaLnBrk="1" hangingPunct="1"/>
            <a:r>
              <a:rPr lang="en-US" dirty="0" smtClean="0">
                <a:latin typeface="Arial" pitchFamily="34" charset="0"/>
              </a:rPr>
              <a:t>2</a:t>
            </a:r>
            <a:r>
              <a:rPr lang="en-US" baseline="30000" dirty="0" smtClean="0">
                <a:latin typeface="Arial" pitchFamily="34" charset="0"/>
              </a:rPr>
              <a:t>nd</a:t>
            </a:r>
            <a:r>
              <a:rPr lang="en-US" dirty="0" smtClean="0">
                <a:latin typeface="Arial" pitchFamily="34" charset="0"/>
              </a:rPr>
              <a:t> &amp; 3</a:t>
            </a:r>
            <a:r>
              <a:rPr lang="en-US" baseline="30000" dirty="0" smtClean="0">
                <a:latin typeface="Arial" pitchFamily="34" charset="0"/>
              </a:rPr>
              <a:t>rd</a:t>
            </a:r>
            <a:r>
              <a:rPr lang="en-US" dirty="0" smtClean="0">
                <a:latin typeface="Arial" pitchFamily="34" charset="0"/>
              </a:rPr>
              <a:t> generation night vision equipment (Cummer)</a:t>
            </a:r>
          </a:p>
          <a:p>
            <a:pPr lvl="1" eaLnBrk="1" hangingPunct="1"/>
            <a:r>
              <a:rPr lang="en-US" dirty="0" smtClean="0">
                <a:latin typeface="Arial" pitchFamily="34" charset="0"/>
              </a:rPr>
              <a:t>List of Toxilogical Agents (provide list)</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DCE09192-BA24-4273-9C65-2F479CFBE93B}" type="slidenum">
              <a:rPr lang="en-US" smtClean="0"/>
              <a:pPr eaLnBrk="1" hangingPunct="1"/>
              <a:t>13</a:t>
            </a:fld>
            <a:endParaRPr lang="en-US" dirty="0" smtClean="0"/>
          </a:p>
        </p:txBody>
      </p:sp>
      <p:sp>
        <p:nvSpPr>
          <p:cNvPr id="983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Tree>
    <p:extLst>
      <p:ext uri="{BB962C8B-B14F-4D97-AF65-F5344CB8AC3E}">
        <p14:creationId xmlns:p14="http://schemas.microsoft.com/office/powerpoint/2010/main" val="255393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98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798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11D650D-41FD-4607-BAEA-58FFC276CD3D}" type="slidenum">
              <a:rPr lang="en-US" smtClean="0"/>
              <a:pPr eaLnBrk="1" hangingPunct="1"/>
              <a:t>14</a:t>
            </a:fld>
            <a:endParaRPr lang="en-US" dirty="0" smtClean="0"/>
          </a:p>
        </p:txBody>
      </p:sp>
    </p:spTree>
    <p:extLst>
      <p:ext uri="{BB962C8B-B14F-4D97-AF65-F5344CB8AC3E}">
        <p14:creationId xmlns:p14="http://schemas.microsoft.com/office/powerpoint/2010/main" val="181074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13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013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8E86857-29AE-4602-858A-D0DDB9149C76}" type="slidenum">
              <a:rPr lang="en-US" smtClean="0"/>
              <a:pPr eaLnBrk="1" hangingPunct="1"/>
              <a:t>15</a:t>
            </a:fld>
            <a:endParaRPr lang="en-US" dirty="0" smtClean="0"/>
          </a:p>
        </p:txBody>
      </p:sp>
    </p:spTree>
    <p:extLst>
      <p:ext uri="{BB962C8B-B14F-4D97-AF65-F5344CB8AC3E}">
        <p14:creationId xmlns:p14="http://schemas.microsoft.com/office/powerpoint/2010/main" val="151075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24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024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6B871C5-A9D0-4EA6-B8EB-8DCA18AF8C9E}" type="slidenum">
              <a:rPr lang="en-US" smtClean="0"/>
              <a:pPr eaLnBrk="1" hangingPunct="1"/>
              <a:t>16</a:t>
            </a:fld>
            <a:endParaRPr lang="en-US" dirty="0" smtClean="0"/>
          </a:p>
        </p:txBody>
      </p:sp>
    </p:spTree>
    <p:extLst>
      <p:ext uri="{BB962C8B-B14F-4D97-AF65-F5344CB8AC3E}">
        <p14:creationId xmlns:p14="http://schemas.microsoft.com/office/powerpoint/2010/main" val="407964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42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15168B77-1D7B-4847-9125-D49E30146572}" type="slidenum">
              <a:rPr lang="en-US" smtClean="0"/>
              <a:pPr eaLnBrk="1" hangingPunct="1"/>
              <a:t>17</a:t>
            </a:fld>
            <a:endParaRPr lang="en-US" dirty="0" smtClean="0"/>
          </a:p>
        </p:txBody>
      </p:sp>
    </p:spTree>
    <p:extLst>
      <p:ext uri="{BB962C8B-B14F-4D97-AF65-F5344CB8AC3E}">
        <p14:creationId xmlns:p14="http://schemas.microsoft.com/office/powerpoint/2010/main" val="192876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C37FFC7B-AA92-41D7-8E98-12A7E60A37A0}" type="slidenum">
              <a:rPr lang="en-US" smtClean="0"/>
              <a:pPr eaLnBrk="1" hangingPunct="1"/>
              <a:t>18</a:t>
            </a:fld>
            <a:endParaRPr lang="en-US" dirty="0" smtClean="0"/>
          </a:p>
        </p:txBody>
      </p:sp>
      <p:sp>
        <p:nvSpPr>
          <p:cNvPr id="952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Tree>
    <p:extLst>
      <p:ext uri="{BB962C8B-B14F-4D97-AF65-F5344CB8AC3E}">
        <p14:creationId xmlns:p14="http://schemas.microsoft.com/office/powerpoint/2010/main" val="220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16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116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F4946A1-4C6B-480D-BF96-834D71F3093E}" type="slidenum">
              <a:rPr lang="en-US" smtClean="0"/>
              <a:pPr eaLnBrk="1" hangingPunct="1"/>
              <a:t>20</a:t>
            </a:fld>
            <a:endParaRPr lang="en-US" dirty="0" smtClean="0"/>
          </a:p>
        </p:txBody>
      </p:sp>
    </p:spTree>
    <p:extLst>
      <p:ext uri="{BB962C8B-B14F-4D97-AF65-F5344CB8AC3E}">
        <p14:creationId xmlns:p14="http://schemas.microsoft.com/office/powerpoint/2010/main" val="257122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26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126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A65FA6D6-E9A2-428A-B00E-026DAE711F8F}" type="slidenum">
              <a:rPr lang="en-US" smtClean="0"/>
              <a:pPr eaLnBrk="1" hangingPunct="1"/>
              <a:t>21</a:t>
            </a:fld>
            <a:endParaRPr lang="en-US" dirty="0" smtClean="0"/>
          </a:p>
        </p:txBody>
      </p:sp>
    </p:spTree>
    <p:extLst>
      <p:ext uri="{BB962C8B-B14F-4D97-AF65-F5344CB8AC3E}">
        <p14:creationId xmlns:p14="http://schemas.microsoft.com/office/powerpoint/2010/main" val="271853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87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466CF3B-5A8C-4961-A691-C1FAF57F6E4C}" type="slidenum">
              <a:rPr lang="en-US" smtClean="0"/>
              <a:pPr eaLnBrk="1" hangingPunct="1"/>
              <a:t>22</a:t>
            </a:fld>
            <a:endParaRPr lang="en-US" dirty="0" smtClean="0"/>
          </a:p>
        </p:txBody>
      </p:sp>
    </p:spTree>
    <p:extLst>
      <p:ext uri="{BB962C8B-B14F-4D97-AF65-F5344CB8AC3E}">
        <p14:creationId xmlns:p14="http://schemas.microsoft.com/office/powerpoint/2010/main" val="224785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E7D1137B-43C9-4B40-9DD5-5B9F862C35E7}" type="slidenum">
              <a:rPr lang="en-US" smtClean="0"/>
              <a:pPr eaLnBrk="1" hangingPunct="1"/>
              <a:t>3</a:t>
            </a:fld>
            <a:endParaRPr lang="en-US" dirty="0" smtClean="0"/>
          </a:p>
        </p:txBody>
      </p:sp>
    </p:spTree>
    <p:extLst>
      <p:ext uri="{BB962C8B-B14F-4D97-AF65-F5344CB8AC3E}">
        <p14:creationId xmlns:p14="http://schemas.microsoft.com/office/powerpoint/2010/main" val="127254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9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19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1ED193E-61A7-41A8-8935-15A2BED294F0}" type="slidenum">
              <a:rPr lang="en-US" smtClean="0"/>
              <a:pPr eaLnBrk="1" hangingPunct="1"/>
              <a:t>23</a:t>
            </a:fld>
            <a:endParaRPr lang="en-US" dirty="0" smtClean="0"/>
          </a:p>
        </p:txBody>
      </p:sp>
    </p:spTree>
    <p:extLst>
      <p:ext uri="{BB962C8B-B14F-4D97-AF65-F5344CB8AC3E}">
        <p14:creationId xmlns:p14="http://schemas.microsoft.com/office/powerpoint/2010/main" val="768223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218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218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ADF3E6E-3D6D-4159-A591-0678BEC61A4B}" type="slidenum">
              <a:rPr lang="en-US" smtClean="0"/>
              <a:pPr eaLnBrk="1" hangingPunct="1"/>
              <a:t>24</a:t>
            </a:fld>
            <a:endParaRPr lang="en-US" dirty="0" smtClean="0"/>
          </a:p>
        </p:txBody>
      </p:sp>
    </p:spTree>
    <p:extLst>
      <p:ext uri="{BB962C8B-B14F-4D97-AF65-F5344CB8AC3E}">
        <p14:creationId xmlns:p14="http://schemas.microsoft.com/office/powerpoint/2010/main" val="182332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310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1310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545CC3C0-367C-455D-B170-2034ED63C27C}" type="slidenum">
              <a:rPr lang="en-US" smtClean="0"/>
              <a:pPr eaLnBrk="1" hangingPunct="1"/>
              <a:t>29</a:t>
            </a:fld>
            <a:endParaRPr lang="en-US" dirty="0" smtClean="0"/>
          </a:p>
        </p:txBody>
      </p:sp>
    </p:spTree>
    <p:extLst>
      <p:ext uri="{BB962C8B-B14F-4D97-AF65-F5344CB8AC3E}">
        <p14:creationId xmlns:p14="http://schemas.microsoft.com/office/powerpoint/2010/main" val="168345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78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AA024328-DFE8-4998-AB67-6FA7E4DF6ED7}" type="slidenum">
              <a:rPr lang="en-US" smtClean="0"/>
              <a:pPr eaLnBrk="1" hangingPunct="1"/>
              <a:t>4</a:t>
            </a:fld>
            <a:endParaRPr lang="en-US" dirty="0" smtClean="0"/>
          </a:p>
        </p:txBody>
      </p:sp>
    </p:spTree>
    <p:extLst>
      <p:ext uri="{BB962C8B-B14F-4D97-AF65-F5344CB8AC3E}">
        <p14:creationId xmlns:p14="http://schemas.microsoft.com/office/powerpoint/2010/main" val="279346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88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2A8CB33-43E8-4303-A06A-9B7AC6DA7AF6}" type="slidenum">
              <a:rPr lang="en-US" smtClean="0"/>
              <a:pPr eaLnBrk="1" hangingPunct="1"/>
              <a:t>5</a:t>
            </a:fld>
            <a:endParaRPr lang="en-US" dirty="0" smtClean="0"/>
          </a:p>
        </p:txBody>
      </p:sp>
    </p:spTree>
    <p:extLst>
      <p:ext uri="{BB962C8B-B14F-4D97-AF65-F5344CB8AC3E}">
        <p14:creationId xmlns:p14="http://schemas.microsoft.com/office/powerpoint/2010/main" val="260782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09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09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7C5A3894-E47E-4AB8-B94F-176A492794E4}" type="slidenum">
              <a:rPr lang="en-US" smtClean="0"/>
              <a:pPr eaLnBrk="1" hangingPunct="1"/>
              <a:t>6</a:t>
            </a:fld>
            <a:endParaRPr lang="en-US" dirty="0" smtClean="0"/>
          </a:p>
        </p:txBody>
      </p:sp>
    </p:spTree>
    <p:extLst>
      <p:ext uri="{BB962C8B-B14F-4D97-AF65-F5344CB8AC3E}">
        <p14:creationId xmlns:p14="http://schemas.microsoft.com/office/powerpoint/2010/main" val="262752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4BAE4A13-0C88-4DC0-B848-AE91C47FB4E4}" type="slidenum">
              <a:rPr lang="en-US" smtClean="0"/>
              <a:pPr eaLnBrk="1" hangingPunct="1"/>
              <a:t>8</a:t>
            </a:fld>
            <a:endParaRPr lang="en-US" dirty="0" smtClean="0"/>
          </a:p>
        </p:txBody>
      </p:sp>
    </p:spTree>
    <p:extLst>
      <p:ext uri="{BB962C8B-B14F-4D97-AF65-F5344CB8AC3E}">
        <p14:creationId xmlns:p14="http://schemas.microsoft.com/office/powerpoint/2010/main" val="52714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60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5923AB31-3489-493B-B922-D18FD7190EFD}" type="slidenum">
              <a:rPr lang="en-US" smtClean="0"/>
              <a:pPr eaLnBrk="1" hangingPunct="1"/>
              <a:t>9</a:t>
            </a:fld>
            <a:endParaRPr lang="en-US" dirty="0" smtClean="0"/>
          </a:p>
        </p:txBody>
      </p:sp>
    </p:spTree>
    <p:extLst>
      <p:ext uri="{BB962C8B-B14F-4D97-AF65-F5344CB8AC3E}">
        <p14:creationId xmlns:p14="http://schemas.microsoft.com/office/powerpoint/2010/main" val="236993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70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70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2E0F1BA-8777-4AE5-BC55-0E32CDD70BDA}" type="slidenum">
              <a:rPr lang="en-US" smtClean="0"/>
              <a:pPr eaLnBrk="1" hangingPunct="1"/>
              <a:t>10</a:t>
            </a:fld>
            <a:endParaRPr lang="en-US" dirty="0" smtClean="0"/>
          </a:p>
        </p:txBody>
      </p:sp>
    </p:spTree>
    <p:extLst>
      <p:ext uri="{BB962C8B-B14F-4D97-AF65-F5344CB8AC3E}">
        <p14:creationId xmlns:p14="http://schemas.microsoft.com/office/powerpoint/2010/main" val="15158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90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UW Office of Export Controls (export@UW.edu)</a:t>
            </a:r>
          </a:p>
        </p:txBody>
      </p:sp>
      <p:sp>
        <p:nvSpPr>
          <p:cNvPr id="890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918576C-739D-4C89-8BD1-AA08E072FF5D}" type="slidenum">
              <a:rPr lang="en-US" smtClean="0"/>
              <a:pPr eaLnBrk="1" hangingPunct="1"/>
              <a:t>11</a:t>
            </a:fld>
            <a:endParaRPr lang="en-US" dirty="0" smtClean="0"/>
          </a:p>
        </p:txBody>
      </p:sp>
    </p:spTree>
    <p:extLst>
      <p:ext uri="{BB962C8B-B14F-4D97-AF65-F5344CB8AC3E}">
        <p14:creationId xmlns:p14="http://schemas.microsoft.com/office/powerpoint/2010/main" val="3782575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3" name="Picture 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78987"/>
            <a:ext cx="1371600" cy="923544"/>
          </a:xfrm>
          <a:prstGeom prst="rect">
            <a:avLst/>
          </a:prstGeom>
        </p:spPr>
      </p:pic>
      <p:pic>
        <p:nvPicPr>
          <p:cNvPr id="4" name="Picture 3"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759072"/>
            <a:ext cx="2425295" cy="16337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pic>
        <p:nvPicPr>
          <p:cNvPr id="11" name="Picture 10" descr="Bar_RtAngle_HEX.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4619072"/>
            <a:ext cx="2451418" cy="124509"/>
          </a:xfrm>
          <a:prstGeom prst="rect">
            <a:avLst/>
          </a:prstGeom>
        </p:spPr>
      </p:pic>
    </p:spTree>
    <p:extLst>
      <p:ext uri="{BB962C8B-B14F-4D97-AF65-F5344CB8AC3E}">
        <p14:creationId xmlns:p14="http://schemas.microsoft.com/office/powerpoint/2010/main" val="2390259572"/>
      </p:ext>
    </p:extLst>
  </p:cSld>
  <p:clrMapOvr>
    <a:masterClrMapping/>
  </p:clrMapOvr>
  <p:extLst mod="1">
    <p:ext uri="{DCECCB84-F9BA-43D5-87BE-67443E8EF086}">
      <p15:sldGuideLst xmlns="" xmlns:p15="http://schemas.microsoft.com/office/powerpoint/2012/main">
        <p15:guide id="1" orient="horz" pos="816" userDrawn="1">
          <p15:clr>
            <a:srgbClr val="FBAE40"/>
          </p15:clr>
        </p15:guide>
        <p15:guide id="2" pos="480" userDrawn="1">
          <p15:clr>
            <a:srgbClr val="FBAE40"/>
          </p15:clr>
        </p15:guide>
        <p15:guide id="3" orient="horz" pos="2736" userDrawn="1">
          <p15:clr>
            <a:srgbClr val="FBAE40"/>
          </p15:clr>
        </p15:guide>
        <p15:guide id="4" orient="horz" pos="552" userDrawn="1">
          <p15:clr>
            <a:srgbClr val="FBAE40"/>
          </p15:clr>
        </p15:guide>
        <p15:guide id="5" orient="horz" pos="29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24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095" y="1425024"/>
            <a:ext cx="1368552" cy="762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chemeClr val="tx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chemeClr val="tx2"/>
                </a:solidFill>
                <a:latin typeface="Open Sans"/>
                <a:cs typeface="Open Sans"/>
              </a:defRPr>
            </a:lvl1pPr>
            <a:lvl2pPr>
              <a:defRPr sz="2000" b="1" i="0" baseline="0">
                <a:solidFill>
                  <a:schemeClr val="tx2"/>
                </a:solidFill>
                <a:latin typeface="Open Sans"/>
                <a:cs typeface="Open Sans"/>
              </a:defRPr>
            </a:lvl2pPr>
            <a:lvl3pPr marL="1143000" indent="-228600">
              <a:buSzPct val="100000"/>
              <a:buFont typeface="Lucida Grande"/>
              <a:buChar char="&gt;"/>
              <a:defRPr sz="1800" b="1" i="0" baseline="0">
                <a:solidFill>
                  <a:schemeClr val="tx2"/>
                </a:solidFill>
                <a:latin typeface="Open Sans"/>
                <a:cs typeface="Open Sans"/>
              </a:defRPr>
            </a:lvl3pPr>
            <a:lvl4pPr>
              <a:defRPr sz="1600" b="1" i="0" baseline="0">
                <a:solidFill>
                  <a:schemeClr val="tx2"/>
                </a:solidFill>
                <a:latin typeface="Open Sans"/>
                <a:cs typeface="Open Sans"/>
              </a:defRPr>
            </a:lvl4pPr>
            <a:lvl5pPr marL="2057400" indent="-228600">
              <a:buFont typeface="Lucida Grande"/>
              <a:buChar char="&gt;"/>
              <a:defRPr sz="1400" b="1" i="0" baseline="0">
                <a:solidFill>
                  <a:schemeClr val="tx2"/>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8" name="Picture 7"/>
          <p:cNvPicPr>
            <a:picLocks noChangeAspect="1"/>
          </p:cNvPicPr>
          <p:nvPr userDrawn="1"/>
        </p:nvPicPr>
        <p:blipFill>
          <a:blip r:embed="rId2"/>
          <a:stretch>
            <a:fillRect/>
          </a:stretch>
        </p:blipFill>
        <p:spPr>
          <a:xfrm>
            <a:off x="677334" y="6354234"/>
            <a:ext cx="2540000" cy="266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95" y="1425024"/>
            <a:ext cx="1368552" cy="7620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chemeClr val="tx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chemeClr val="tx2"/>
                </a:solidFill>
                <a:latin typeface="Open Sans"/>
                <a:cs typeface="Open Sans"/>
              </a:defRPr>
            </a:lvl1pPr>
            <a:lvl2pPr>
              <a:defRPr sz="2000" b="1" i="0" baseline="0">
                <a:solidFill>
                  <a:schemeClr val="tx2"/>
                </a:solidFill>
                <a:latin typeface="Open Sans"/>
                <a:cs typeface="Open Sans"/>
              </a:defRPr>
            </a:lvl2pPr>
            <a:lvl3pPr marL="1143000" indent="-228600">
              <a:buSzPct val="100000"/>
              <a:buFont typeface="Lucida Grande"/>
              <a:buChar char="&gt;"/>
              <a:defRPr sz="1800" b="1" i="0" baseline="0">
                <a:solidFill>
                  <a:schemeClr val="tx2"/>
                </a:solidFill>
                <a:latin typeface="Open Sans"/>
                <a:cs typeface="Open Sans"/>
              </a:defRPr>
            </a:lvl3pPr>
            <a:lvl4pPr>
              <a:defRPr sz="1600" b="1" i="0" baseline="0">
                <a:solidFill>
                  <a:schemeClr val="tx2"/>
                </a:solidFill>
                <a:latin typeface="Open Sans"/>
                <a:cs typeface="Open Sans"/>
              </a:defRPr>
            </a:lvl4pPr>
            <a:lvl5pPr marL="2057400" indent="-228600">
              <a:buFont typeface="Lucida Grande"/>
              <a:buChar char="&gt;"/>
              <a:defRPr sz="1400" b="1" i="0" baseline="0">
                <a:solidFill>
                  <a:schemeClr val="tx2"/>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95" y="1425024"/>
            <a:ext cx="1368552" cy="76200"/>
          </a:xfrm>
          <a:prstGeom prst="rect">
            <a:avLst/>
          </a:prstGeom>
        </p:spPr>
      </p:pic>
    </p:spTree>
    <p:extLst>
      <p:ext uri="{BB962C8B-B14F-4D97-AF65-F5344CB8AC3E}">
        <p14:creationId xmlns:p14="http://schemas.microsoft.com/office/powerpoint/2010/main" val="30408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chemeClr val="tx2"/>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chemeClr val="tx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p:cNvPicPr>
            <a:picLocks noChangeAspect="1"/>
          </p:cNvPicPr>
          <p:nvPr userDrawn="1"/>
        </p:nvPicPr>
        <p:blipFill>
          <a:blip r:embed="rId2"/>
          <a:stretch>
            <a:fillRect/>
          </a:stretch>
        </p:blipFill>
        <p:spPr>
          <a:xfrm>
            <a:off x="677334" y="6354234"/>
            <a:ext cx="2540000" cy="2667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95" y="1425024"/>
            <a:ext cx="1368552" cy="7620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8506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7" name="Picture 6"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78987"/>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pic>
        <p:nvPicPr>
          <p:cNvPr id="10" name="Picture 9" descr="Wordmark_center_Purple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9" y="759072"/>
            <a:ext cx="2425295" cy="163374"/>
          </a:xfrm>
          <a:prstGeom prst="rect">
            <a:avLst/>
          </a:prstGeom>
        </p:spPr>
      </p:pic>
      <p:pic>
        <p:nvPicPr>
          <p:cNvPr id="14" name="Picture 13" descr="Bar_RtAngle_7502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4630811"/>
            <a:ext cx="2284303" cy="112770"/>
          </a:xfrm>
          <a:prstGeom prst="rect">
            <a:avLst/>
          </a:prstGeom>
        </p:spPr>
      </p:pic>
    </p:spTree>
    <p:extLst>
      <p:ext uri="{BB962C8B-B14F-4D97-AF65-F5344CB8AC3E}">
        <p14:creationId xmlns:p14="http://schemas.microsoft.com/office/powerpoint/2010/main" val="3397191065"/>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4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19183"/>
            <a:ext cx="1358184" cy="6705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19183"/>
            <a:ext cx="1358184" cy="67050"/>
          </a:xfrm>
          <a:prstGeom prst="rect">
            <a:avLst/>
          </a:prstGeom>
        </p:spPr>
      </p:pic>
      <p:pic>
        <p:nvPicPr>
          <p:cNvPr id="10" name="Picture 9"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19183"/>
            <a:ext cx="1358184" cy="67050"/>
          </a:xfrm>
          <a:prstGeom prst="rect">
            <a:avLst/>
          </a:prstGeom>
        </p:spPr>
      </p:pic>
    </p:spTree>
    <p:extLst>
      <p:ext uri="{BB962C8B-B14F-4D97-AF65-F5344CB8AC3E}">
        <p14:creationId xmlns:p14="http://schemas.microsoft.com/office/powerpoint/2010/main" val="3500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19183"/>
            <a:ext cx="1358184" cy="6705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Bar_RtAng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pic>
        <p:nvPicPr>
          <p:cNvPr id="8" name="Picture 7"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8" name="Picture 7" descr="Bar_RtAng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78336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pic>
        <p:nvPicPr>
          <p:cNvPr id="6" name="Picture 5"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672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848600" cy="990600"/>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990600" y="2209800"/>
            <a:ext cx="7848600" cy="4114800"/>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952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848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8481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209800"/>
            <a:ext cx="38481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18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408680"/>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55746"/>
            <a:ext cx="2540000" cy="266700"/>
          </a:xfrm>
          <a:prstGeom prst="rect">
            <a:avLst/>
          </a:prstGeom>
        </p:spPr>
      </p:pic>
      <p:sp>
        <p:nvSpPr>
          <p:cNvPr id="8" name="Text Placeholder 5"/>
          <p:cNvSpPr>
            <a:spLocks noGrp="1"/>
          </p:cNvSpPr>
          <p:nvPr>
            <p:ph type="body" sz="quarter" idx="11"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094" y="4618666"/>
            <a:ext cx="2316480" cy="115824"/>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66" r:id="rId4"/>
    <p:sldLayoutId id="2147483657"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72000">
              <a:srgbClr val="4B2E83"/>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7"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8"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file:///\\oit-nas-fe01\cdss-depts\ORS\EXPORT%20CONTROLS\Training%20&amp;%20Presentations\AGM%20-%20RAI\AGM%202012\Airplane%20Wing%20SolidWorks%20CFD.wmv"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ages.search.yahoo.com/search/images/view?back=http://images.search.yahoo.com/search/images?ei=UTF-8&amp;p=j.%20reece%20roth&amp;fr2=tab-web&amp;fr=yfp-t-501&amp;w=100&amp;h=134&amp;imgurl=plasma.ece.utk.edu/staff/roth.jpg&amp;rurl=http://plasma.ece.utk.edu/personnel&amp;size=6.8kB&amp;name=roth.jpg&amp;p=j.+reece+roth&amp;type=jpeg&amp;no=1&amp;tt=4&amp;oid=8d39815f228ee620&amp;ei=UTF-8"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2348412"/>
            <a:ext cx="6972300" cy="2641756"/>
          </a:xfrm>
        </p:spPr>
        <p:txBody>
          <a:bodyPr/>
          <a:lstStyle/>
          <a:p>
            <a:r>
              <a:rPr lang="en-US" dirty="0" smtClean="0">
                <a:solidFill>
                  <a:srgbClr val="33006F"/>
                </a:solidFill>
              </a:rPr>
              <a:t>Export Controls and Sponsored Research</a:t>
            </a:r>
            <a:endParaRPr lang="en-US" dirty="0">
              <a:solidFill>
                <a:srgbClr val="33006F"/>
              </a:solidFill>
            </a:endParaRP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803275" y="2286000"/>
            <a:ext cx="8001000" cy="4008438"/>
          </a:xfrm>
          <a:prstGeom prst="rect">
            <a:avLst/>
          </a:prstGeom>
          <a:noFill/>
        </p:spPr>
        <p:txBody>
          <a:bodyPr/>
          <a:lstStyle/>
          <a:p>
            <a:r>
              <a:rPr lang="en-US" sz="2400" dirty="0" smtClean="0">
                <a:latin typeface="Verdana" pitchFamily="34" charset="0"/>
              </a:rPr>
              <a:t>Contracts </a:t>
            </a:r>
          </a:p>
          <a:p>
            <a:pPr lvl="1"/>
            <a:r>
              <a:rPr lang="en-US" sz="2000" dirty="0" smtClean="0">
                <a:latin typeface="Verdana" pitchFamily="34" charset="0"/>
              </a:rPr>
              <a:t>Read clause carefully.  UW may notify the sponsor of any publications or foreign nationals working on a research project but it must be clear that it is not an approval process (or it appears to be an approval process.)  Generally, any clause which requires PRIOR notification of a foreign national on a project is not acceptable.</a:t>
            </a:r>
          </a:p>
          <a:p>
            <a:pPr lvl="1"/>
            <a:r>
              <a:rPr lang="en-US" sz="2000" dirty="0" smtClean="0">
                <a:latin typeface="Verdana" pitchFamily="34" charset="0"/>
              </a:rPr>
              <a:t>DFARS </a:t>
            </a:r>
            <a:r>
              <a:rPr lang="en-US" sz="2000" dirty="0" smtClean="0">
                <a:latin typeface="Verdana" pitchFamily="34" charset="0"/>
              </a:rPr>
              <a:t>252.204-7000 is an obvious example of a publication restriction</a:t>
            </a:r>
            <a:endParaRPr lang="en-US" sz="2000" dirty="0" smtClean="0">
              <a:latin typeface="Verdana" pitchFamily="34" charset="0"/>
            </a:endParaRPr>
          </a:p>
        </p:txBody>
      </p:sp>
      <p:sp>
        <p:nvSpPr>
          <p:cNvPr id="26627" name="Rectangle 3"/>
          <p:cNvSpPr>
            <a:spLocks noChangeArrowheads="1"/>
          </p:cNvSpPr>
          <p:nvPr/>
        </p:nvSpPr>
        <p:spPr bwMode="auto">
          <a:xfrm>
            <a:off x="574675" y="82381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a:solidFill>
                  <a:schemeClr val="tx2"/>
                </a:solidFill>
              </a:rPr>
              <a:t>How do </a:t>
            </a:r>
            <a:r>
              <a:rPr lang="en-US" sz="3200" dirty="0" smtClean="0">
                <a:solidFill>
                  <a:schemeClr val="tx2"/>
                </a:solidFill>
              </a:rPr>
              <a:t>I know if UW’s </a:t>
            </a:r>
            <a:r>
              <a:rPr lang="en-US" sz="3200" dirty="0">
                <a:solidFill>
                  <a:schemeClr val="tx2"/>
                </a:solidFill>
              </a:rPr>
              <a:t>research is </a:t>
            </a:r>
            <a:r>
              <a:rPr lang="en-US" sz="3200" dirty="0" smtClean="0">
                <a:solidFill>
                  <a:schemeClr val="tx2"/>
                </a:solidFill>
              </a:rPr>
              <a:t>covered under </a:t>
            </a:r>
            <a:r>
              <a:rPr lang="en-US" sz="3200" dirty="0">
                <a:solidFill>
                  <a:schemeClr val="tx2"/>
                </a:solidFill>
              </a:rPr>
              <a:t>the fundamental research </a:t>
            </a:r>
            <a:r>
              <a:rPr lang="en-US" sz="3200" dirty="0" smtClean="0">
                <a:solidFill>
                  <a:schemeClr val="tx2"/>
                </a:solidFill>
              </a:rPr>
              <a:t>exclusion?</a:t>
            </a:r>
            <a:endParaRPr lang="en-US" sz="3200" dirty="0">
              <a:solidFill>
                <a:schemeClr val="tx2"/>
              </a:solidFill>
            </a:endParaRPr>
          </a:p>
        </p:txBody>
      </p:sp>
      <p:sp>
        <p:nvSpPr>
          <p:cNvPr id="26628"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3D4531FF-668E-45F1-BBFB-32FE6DD2D83D}" type="slidenum">
              <a:rPr lang="en-US" sz="1000" b="1" i="1"/>
              <a:pPr algn="r" eaLnBrk="1" hangingPunct="1"/>
              <a:t>10</a:t>
            </a:fld>
            <a:endParaRPr lang="en-US" sz="1000" b="1" i="1" dirty="0"/>
          </a:p>
        </p:txBody>
      </p:sp>
    </p:spTree>
    <p:extLst>
      <p:ext uri="{BB962C8B-B14F-4D97-AF65-F5344CB8AC3E}">
        <p14:creationId xmlns:p14="http://schemas.microsoft.com/office/powerpoint/2010/main" val="386355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09600" y="914400"/>
            <a:ext cx="8229600" cy="914400"/>
          </a:xfrm>
          <a:prstGeom prst="rect">
            <a:avLst/>
          </a:prstGeom>
          <a:noFill/>
        </p:spPr>
        <p:txBody>
          <a:bodyPr/>
          <a:lstStyle/>
          <a:p>
            <a:r>
              <a:rPr lang="en-US" dirty="0" smtClean="0">
                <a:latin typeface="Arial" pitchFamily="34" charset="0"/>
              </a:rPr>
              <a:t>Sample Clauses</a:t>
            </a:r>
          </a:p>
        </p:txBody>
      </p:sp>
      <p:sp>
        <p:nvSpPr>
          <p:cNvPr id="33795" name="Rectangle 3"/>
          <p:cNvSpPr>
            <a:spLocks noGrp="1" noChangeArrowheads="1"/>
          </p:cNvSpPr>
          <p:nvPr>
            <p:ph type="body" idx="4294967295"/>
          </p:nvPr>
        </p:nvSpPr>
        <p:spPr>
          <a:xfrm>
            <a:off x="533400" y="1676400"/>
            <a:ext cx="4343400" cy="4800600"/>
          </a:xfrm>
          <a:prstGeom prst="rect">
            <a:avLst/>
          </a:prstGeom>
        </p:spPr>
        <p:txBody>
          <a:bodyPr>
            <a:normAutofit/>
          </a:bodyPr>
          <a:lstStyle/>
          <a:p>
            <a:pPr>
              <a:lnSpc>
                <a:spcPct val="80000"/>
              </a:lnSpc>
              <a:buFont typeface="Wingdings" pitchFamily="2" charset="2"/>
              <a:buNone/>
              <a:defRPr/>
            </a:pPr>
            <a:r>
              <a:rPr lang="en-US" sz="1800" u="sng" dirty="0" smtClean="0">
                <a:latin typeface="+mn-lt"/>
              </a:rPr>
              <a:t>Unacceptable</a:t>
            </a:r>
          </a:p>
          <a:p>
            <a:pPr>
              <a:lnSpc>
                <a:spcPct val="80000"/>
              </a:lnSpc>
              <a:defRPr/>
            </a:pPr>
            <a:endParaRPr lang="en-US" sz="1400" u="sng" dirty="0" smtClean="0">
              <a:latin typeface="+mn-lt"/>
            </a:endParaRPr>
          </a:p>
          <a:p>
            <a:pPr>
              <a:lnSpc>
                <a:spcPct val="80000"/>
              </a:lnSpc>
              <a:defRPr/>
            </a:pPr>
            <a:r>
              <a:rPr lang="en-US" sz="1400" dirty="0" smtClean="0">
                <a:latin typeface="+mn-lt"/>
              </a:rPr>
              <a:t>DFARS 252.204-7000</a:t>
            </a:r>
          </a:p>
          <a:p>
            <a:pPr>
              <a:lnSpc>
                <a:spcPct val="80000"/>
              </a:lnSpc>
              <a:buFont typeface="Wingdings" pitchFamily="2" charset="2"/>
              <a:buNone/>
              <a:defRPr/>
            </a:pPr>
            <a:endParaRPr lang="en-US" sz="1400" dirty="0" smtClean="0">
              <a:latin typeface="+mn-lt"/>
            </a:endParaRPr>
          </a:p>
          <a:p>
            <a:pPr>
              <a:lnSpc>
                <a:spcPct val="80000"/>
              </a:lnSpc>
              <a:buFont typeface="Wingdings" pitchFamily="2" charset="2"/>
              <a:buNone/>
              <a:defRPr/>
            </a:pPr>
            <a:r>
              <a:rPr lang="en-US" sz="1400" dirty="0" smtClean="0">
                <a:latin typeface="+mn-lt"/>
              </a:rPr>
              <a:t>(a) The Contractor shall not release to anyone outside the Contractor's organization any unclassified information, regardless of medium (e.g., film, tape, document), pertaining to any part of this contract or any program related to this contract, unless—</a:t>
            </a:r>
          </a:p>
          <a:p>
            <a:pPr>
              <a:lnSpc>
                <a:spcPct val="80000"/>
              </a:lnSpc>
              <a:buFont typeface="Wingdings" pitchFamily="2" charset="2"/>
              <a:buNone/>
              <a:defRPr/>
            </a:pPr>
            <a:r>
              <a:rPr lang="en-US" sz="1400" dirty="0" smtClean="0">
                <a:latin typeface="+mn-lt"/>
              </a:rPr>
              <a:t>	(1) The Contracting Officer has given prior written approval; or</a:t>
            </a:r>
          </a:p>
          <a:p>
            <a:pPr>
              <a:lnSpc>
                <a:spcPct val="80000"/>
              </a:lnSpc>
              <a:buFont typeface="Wingdings" pitchFamily="2" charset="2"/>
              <a:buNone/>
              <a:defRPr/>
            </a:pPr>
            <a:r>
              <a:rPr lang="en-US" sz="1400" dirty="0" smtClean="0">
                <a:latin typeface="+mn-lt"/>
              </a:rPr>
              <a:t>	(2) The information is otherwise in the public domain before the date of release.</a:t>
            </a:r>
          </a:p>
          <a:p>
            <a:pPr>
              <a:lnSpc>
                <a:spcPct val="80000"/>
              </a:lnSpc>
              <a:buFont typeface="Wingdings" pitchFamily="2" charset="2"/>
              <a:buNone/>
              <a:defRPr/>
            </a:pPr>
            <a:r>
              <a:rPr lang="en-US" sz="1400" dirty="0" smtClean="0">
                <a:latin typeface="+mn-lt"/>
              </a:rPr>
              <a:t>(b) Requests for approval shall identify the specific information to be released, the medium to be used, and the purpose for the release. The Contractor shall submit its request to the Contracting Officer at least 45 days before the proposed date for release.</a:t>
            </a:r>
          </a:p>
          <a:p>
            <a:pPr>
              <a:lnSpc>
                <a:spcPct val="80000"/>
              </a:lnSpc>
              <a:buFont typeface="Wingdings" pitchFamily="2" charset="2"/>
              <a:buNone/>
              <a:defRPr/>
            </a:pPr>
            <a:r>
              <a:rPr lang="en-US" sz="1400" dirty="0" smtClean="0">
                <a:latin typeface="+mn-lt"/>
              </a:rPr>
              <a:t>(c) The Contractor agrees to include a similar requirement in each subcontract under this contract. Subcontractors shall submit requests for authorization to release through the prime contractor to the Contracting Officer.</a:t>
            </a:r>
          </a:p>
        </p:txBody>
      </p:sp>
      <p:sp>
        <p:nvSpPr>
          <p:cNvPr id="33796" name="Rectangle 4"/>
          <p:cNvSpPr>
            <a:spLocks noChangeArrowheads="1"/>
          </p:cNvSpPr>
          <p:nvPr/>
        </p:nvSpPr>
        <p:spPr bwMode="auto">
          <a:xfrm>
            <a:off x="4953000" y="1676400"/>
            <a:ext cx="3733800" cy="4114800"/>
          </a:xfrm>
          <a:prstGeom prst="rect">
            <a:avLst/>
          </a:prstGeom>
          <a:noFill/>
          <a:ln>
            <a:noFill/>
          </a:ln>
          <a:extLst/>
        </p:spPr>
        <p:txBody>
          <a:bodyPr>
            <a:normAutofit/>
          </a:bodyPr>
          <a:lstStyle/>
          <a:p>
            <a:pPr marL="342900" indent="-342900">
              <a:spcBef>
                <a:spcPct val="20000"/>
              </a:spcBef>
              <a:buClr>
                <a:schemeClr val="tx2"/>
              </a:buClr>
              <a:buSzPct val="60000"/>
              <a:buFont typeface="Wingdings" pitchFamily="2" charset="2"/>
              <a:buNone/>
              <a:defRPr/>
            </a:pPr>
            <a:r>
              <a:rPr lang="en-US" u="sng" dirty="0">
                <a:latin typeface="+mn-lt"/>
              </a:rPr>
              <a:t>Acceptable</a:t>
            </a:r>
          </a:p>
          <a:p>
            <a:pPr marL="342900" indent="-342900">
              <a:spcBef>
                <a:spcPct val="20000"/>
              </a:spcBef>
              <a:buClr>
                <a:schemeClr val="tx2"/>
              </a:buClr>
              <a:buSzPct val="60000"/>
              <a:buFont typeface="Wingdings" pitchFamily="2" charset="2"/>
              <a:buNone/>
              <a:defRPr/>
            </a:pPr>
            <a:endParaRPr lang="en-US" sz="1400" u="sng" dirty="0">
              <a:latin typeface="+mn-lt"/>
            </a:endParaRPr>
          </a:p>
          <a:p>
            <a:pPr marL="342900" indent="-342900">
              <a:spcBef>
                <a:spcPct val="20000"/>
              </a:spcBef>
              <a:buClr>
                <a:schemeClr val="tx2"/>
              </a:buClr>
              <a:buSzPct val="60000"/>
              <a:buFont typeface="Wingdings" pitchFamily="2" charset="2"/>
              <a:buNone/>
              <a:defRPr/>
            </a:pPr>
            <a:endParaRPr lang="en-US" sz="1400" u="sng" dirty="0">
              <a:latin typeface="+mn-lt"/>
            </a:endParaRPr>
          </a:p>
          <a:p>
            <a:pPr marL="342900" indent="-342900">
              <a:spcBef>
                <a:spcPct val="20000"/>
              </a:spcBef>
              <a:buClr>
                <a:schemeClr val="tx2"/>
              </a:buClr>
              <a:buSzPct val="60000"/>
              <a:buFont typeface="Wingdings" pitchFamily="2" charset="2"/>
              <a:buChar char="u"/>
              <a:defRPr/>
            </a:pPr>
            <a:r>
              <a:rPr lang="en-US" sz="1400" dirty="0">
                <a:latin typeface="+mn-lt"/>
              </a:rPr>
              <a:t>To comply with DFARS 252.204-7000, Disclosure of Information, the contractor shall be free to publish, permit to be published, or distribute for public consumption, any information, oral or written, concerning the results of conclusions made pursuant to performance of the contract; provided, however, that it shall provide copies of any such publication or notification of release of information to the </a:t>
            </a:r>
            <a:r>
              <a:rPr lang="en-US" sz="1400" i="1" dirty="0">
                <a:latin typeface="+mn-lt"/>
              </a:rPr>
              <a:t>Contracting Administrator</a:t>
            </a:r>
            <a:r>
              <a:rPr lang="en-US" sz="1400" dirty="0">
                <a:latin typeface="+mn-lt"/>
              </a:rPr>
              <a:t> 15 days prior to release. </a:t>
            </a:r>
          </a:p>
        </p:txBody>
      </p:sp>
      <p:sp>
        <p:nvSpPr>
          <p:cNvPr id="2867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E4A92004-F107-40A6-9CB9-5C1BE9840135}" type="slidenum">
              <a:rPr lang="en-US" sz="1000" b="1" i="1"/>
              <a:pPr algn="r" eaLnBrk="1" hangingPunct="1"/>
              <a:t>11</a:t>
            </a:fld>
            <a:endParaRPr lang="en-US" sz="1000" b="1" i="1" dirty="0"/>
          </a:p>
        </p:txBody>
      </p:sp>
    </p:spTree>
    <p:extLst>
      <p:ext uri="{BB962C8B-B14F-4D97-AF65-F5344CB8AC3E}">
        <p14:creationId xmlns:p14="http://schemas.microsoft.com/office/powerpoint/2010/main" val="2666762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90600" y="1143000"/>
            <a:ext cx="7848600" cy="990600"/>
          </a:xfrm>
          <a:prstGeom prst="rect">
            <a:avLst/>
          </a:prstGeom>
          <a:noFill/>
        </p:spPr>
        <p:txBody>
          <a:bodyPr/>
          <a:lstStyle/>
          <a:p>
            <a:r>
              <a:rPr lang="en-US" dirty="0" smtClean="0">
                <a:latin typeface="Arial" pitchFamily="34" charset="0"/>
              </a:rPr>
              <a:t>Hidden Contractual Restriction</a:t>
            </a:r>
          </a:p>
        </p:txBody>
      </p:sp>
      <p:sp>
        <p:nvSpPr>
          <p:cNvPr id="31747" name="Rectangle 3"/>
          <p:cNvSpPr>
            <a:spLocks noGrp="1" noChangeArrowheads="1"/>
          </p:cNvSpPr>
          <p:nvPr>
            <p:ph type="body" idx="4294967295"/>
          </p:nvPr>
        </p:nvSpPr>
        <p:spPr>
          <a:xfrm>
            <a:off x="990600" y="2209800"/>
            <a:ext cx="7848600" cy="4114800"/>
          </a:xfrm>
          <a:prstGeom prst="rect">
            <a:avLst/>
          </a:prstGeom>
          <a:noFill/>
        </p:spPr>
        <p:txBody>
          <a:bodyPr/>
          <a:lstStyle/>
          <a:p>
            <a:r>
              <a:rPr lang="en-US" dirty="0" smtClean="0">
                <a:latin typeface="Verdana" pitchFamily="34" charset="0"/>
              </a:rPr>
              <a:t>On publication </a:t>
            </a:r>
          </a:p>
          <a:p>
            <a:endParaRPr lang="en-US" dirty="0" smtClean="0">
              <a:latin typeface="Verdana" pitchFamily="34" charset="0"/>
            </a:endParaRPr>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685800" y="2819400"/>
            <a:ext cx="83359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56A686EB-7285-4E76-BEE2-8875765ADB2F}" type="slidenum">
              <a:rPr lang="en-US" sz="1000" b="1" i="1"/>
              <a:pPr algn="r" eaLnBrk="1" hangingPunct="1"/>
              <a:t>12</a:t>
            </a:fld>
            <a:endParaRPr lang="en-US" sz="1000" b="1" i="1" dirty="0"/>
          </a:p>
        </p:txBody>
      </p:sp>
    </p:spTree>
    <p:extLst>
      <p:ext uri="{BB962C8B-B14F-4D97-AF65-F5344CB8AC3E}">
        <p14:creationId xmlns:p14="http://schemas.microsoft.com/office/powerpoint/2010/main" val="66711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87164" y="4532093"/>
            <a:ext cx="1906588" cy="1360488"/>
          </a:xfrm>
          <a:prstGeom prst="rect">
            <a:avLst/>
          </a:prstGeom>
        </p:spPr>
      </p:pic>
      <p:sp>
        <p:nvSpPr>
          <p:cNvPr id="37890" name="Title 1"/>
          <p:cNvSpPr>
            <a:spLocks noGrp="1"/>
          </p:cNvSpPr>
          <p:nvPr>
            <p:ph type="title"/>
          </p:nvPr>
        </p:nvSpPr>
        <p:spPr>
          <a:xfrm>
            <a:off x="800477" y="317626"/>
            <a:ext cx="7848600" cy="990600"/>
          </a:xfrm>
        </p:spPr>
        <p:txBody>
          <a:bodyPr/>
          <a:lstStyle/>
          <a:p>
            <a:r>
              <a:rPr lang="en-US" dirty="0"/>
              <a:t>What is controlled?</a:t>
            </a:r>
            <a:br>
              <a:rPr lang="en-US" dirty="0"/>
            </a:br>
            <a:r>
              <a:rPr lang="en-US" dirty="0"/>
              <a:t>International </a:t>
            </a:r>
            <a:r>
              <a:rPr lang="en-US" dirty="0" smtClean="0"/>
              <a:t>Traffic in Arms Regulations </a:t>
            </a:r>
            <a:r>
              <a:rPr lang="en-US" sz="4000" b="1" dirty="0" smtClean="0"/>
              <a:t>ITAR</a:t>
            </a:r>
            <a:r>
              <a:rPr lang="en-US" b="1" dirty="0" smtClean="0"/>
              <a:t> </a:t>
            </a:r>
            <a:r>
              <a:rPr lang="en-US" dirty="0" smtClean="0"/>
              <a:t>-</a:t>
            </a:r>
            <a:endParaRPr lang="en-US" dirty="0" smtClean="0"/>
          </a:p>
        </p:txBody>
      </p:sp>
      <p:sp>
        <p:nvSpPr>
          <p:cNvPr id="37891" name="Content Placeholder 2"/>
          <p:cNvSpPr>
            <a:spLocks noGrp="1"/>
          </p:cNvSpPr>
          <p:nvPr>
            <p:ph idx="1"/>
          </p:nvPr>
        </p:nvSpPr>
        <p:spPr>
          <a:xfrm>
            <a:off x="533400" y="1853965"/>
            <a:ext cx="4876800" cy="4017962"/>
          </a:xfrm>
        </p:spPr>
        <p:txBody>
          <a:bodyPr>
            <a:normAutofit lnSpcReduction="10000"/>
          </a:bodyPr>
          <a:lstStyle/>
          <a:p>
            <a:pPr marL="457200" lvl="1" indent="0" eaLnBrk="1" hangingPunct="1">
              <a:buNone/>
            </a:pPr>
            <a:r>
              <a:rPr lang="en-US" dirty="0" smtClean="0"/>
              <a:t>State Department</a:t>
            </a:r>
          </a:p>
          <a:p>
            <a:pPr lvl="1" eaLnBrk="1" hangingPunct="1"/>
            <a:r>
              <a:rPr lang="en-US" dirty="0" smtClean="0"/>
              <a:t>Anything specifically designed or modified for military or space application</a:t>
            </a:r>
          </a:p>
          <a:p>
            <a:pPr lvl="2" eaLnBrk="1" hangingPunct="1"/>
            <a:r>
              <a:rPr lang="en-US" dirty="0" smtClean="0"/>
              <a:t>DARPA, </a:t>
            </a:r>
            <a:r>
              <a:rPr lang="en-US" dirty="0"/>
              <a:t>AFRL, ONR, ARO technology </a:t>
            </a:r>
            <a:r>
              <a:rPr lang="en-US" dirty="0" smtClean="0"/>
              <a:t>and/or goods</a:t>
            </a:r>
          </a:p>
          <a:p>
            <a:pPr lvl="2" eaLnBrk="1" hangingPunct="1"/>
            <a:r>
              <a:rPr lang="en-US" dirty="0" smtClean="0"/>
              <a:t>Includes mock-ups and models</a:t>
            </a:r>
          </a:p>
          <a:p>
            <a:pPr lvl="2" eaLnBrk="1" hangingPunct="1"/>
            <a:r>
              <a:rPr lang="en-US" dirty="0" smtClean="0"/>
              <a:t>Does not include general system descriptions</a:t>
            </a:r>
          </a:p>
          <a:p>
            <a:pPr lvl="1" eaLnBrk="1" hangingPunct="1"/>
            <a:r>
              <a:rPr lang="en-US" dirty="0" smtClean="0"/>
              <a:t>License required for all countries (limited exceptions)</a:t>
            </a:r>
          </a:p>
        </p:txBody>
      </p:sp>
      <p:sp>
        <p:nvSpPr>
          <p:cNvPr id="3789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2C85FE03-08BD-4D8B-AB9A-D0B5F1DF94D0}" type="slidenum">
              <a:rPr lang="en-US" sz="1000" b="1" i="1"/>
              <a:pPr algn="r" eaLnBrk="1" hangingPunct="1"/>
              <a:t>13</a:t>
            </a:fld>
            <a:endParaRPr lang="en-US" sz="1000" b="1" i="1" dirty="0"/>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139" y="360637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719" y="2872951"/>
            <a:ext cx="152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irplane Wing SolidWorks CFD.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5755137" y="1908741"/>
            <a:ext cx="1668499" cy="12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564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6157" y="391562"/>
            <a:ext cx="7848600" cy="762000"/>
          </a:xfrm>
        </p:spPr>
        <p:txBody>
          <a:bodyPr/>
          <a:lstStyle/>
          <a:p>
            <a:r>
              <a:rPr lang="en-US" sz="4400" dirty="0" smtClean="0"/>
              <a:t>Defense Service</a:t>
            </a:r>
          </a:p>
        </p:txBody>
      </p:sp>
      <p:sp>
        <p:nvSpPr>
          <p:cNvPr id="24579" name="Content Placeholder 2"/>
          <p:cNvSpPr>
            <a:spLocks noGrp="1"/>
          </p:cNvSpPr>
          <p:nvPr>
            <p:ph idx="1"/>
          </p:nvPr>
        </p:nvSpPr>
        <p:spPr>
          <a:xfrm>
            <a:off x="746157" y="1409322"/>
            <a:ext cx="7848600" cy="4556911"/>
          </a:xfrm>
        </p:spPr>
        <p:txBody>
          <a:bodyPr>
            <a:normAutofit fontScale="77500" lnSpcReduction="20000"/>
          </a:bodyPr>
          <a:lstStyle/>
          <a:p>
            <a:pPr>
              <a:defRPr/>
            </a:pPr>
            <a:r>
              <a:rPr lang="en-US" dirty="0" smtClean="0">
                <a:solidFill>
                  <a:srgbClr val="FF0000"/>
                </a:solidFill>
              </a:rPr>
              <a:t>The only export that can be done with public domain information, courses, or fundamental research results</a:t>
            </a:r>
          </a:p>
          <a:p>
            <a:pPr>
              <a:defRPr/>
            </a:pPr>
            <a:r>
              <a:rPr lang="en-US" dirty="0" smtClean="0"/>
              <a:t>Furnishing assistance (including training) on defense articles to foreign persons</a:t>
            </a:r>
          </a:p>
          <a:p>
            <a:pPr lvl="1">
              <a:spcAft>
                <a:spcPts val="1000"/>
              </a:spcAft>
              <a:defRPr/>
            </a:pPr>
            <a:r>
              <a:rPr lang="en-US" dirty="0" smtClean="0"/>
              <a:t>Includes design, development, engineering, manufacture, production, assembly, testing, repair, maintenance, modification, operation, demilitarization, destruction, processing or use of defense articles</a:t>
            </a:r>
          </a:p>
          <a:p>
            <a:pPr>
              <a:spcAft>
                <a:spcPts val="1000"/>
              </a:spcAft>
              <a:defRPr/>
            </a:pPr>
            <a:r>
              <a:rPr lang="en-US" dirty="0" smtClean="0"/>
              <a:t>Training of foreign units/forces, including through the use of educational or informational </a:t>
            </a:r>
            <a:r>
              <a:rPr lang="en-US" dirty="0" smtClean="0"/>
              <a:t>publications</a:t>
            </a:r>
          </a:p>
          <a:p>
            <a:pPr>
              <a:spcAft>
                <a:spcPts val="1000"/>
              </a:spcAft>
              <a:defRPr/>
            </a:pPr>
            <a:endParaRPr lang="en-US" dirty="0"/>
          </a:p>
          <a:p>
            <a:pPr marL="0" indent="0">
              <a:spcAft>
                <a:spcPts val="1000"/>
              </a:spcAft>
              <a:buNone/>
              <a:defRPr/>
            </a:pPr>
            <a:r>
              <a:rPr lang="en-US" dirty="0" smtClean="0"/>
              <a:t>What does this mean?</a:t>
            </a:r>
          </a:p>
          <a:p>
            <a:pPr marL="0" indent="0">
              <a:spcAft>
                <a:spcPts val="1000"/>
              </a:spcAft>
              <a:buNone/>
              <a:defRPr/>
            </a:pPr>
            <a:r>
              <a:rPr lang="en-US" dirty="0" smtClean="0"/>
              <a:t>Any activity with a foreign government’s military or space programs should be brought to the Office of Research’s attention</a:t>
            </a:r>
            <a:endParaRPr lang="en-US" dirty="0"/>
          </a:p>
        </p:txBody>
      </p:sp>
      <p:sp>
        <p:nvSpPr>
          <p:cNvPr id="1946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D039C34E-A75F-464B-B710-A0BB6BEF4850}" type="slidenum">
              <a:rPr lang="en-US" sz="1000" b="1" i="1"/>
              <a:pPr algn="r" eaLnBrk="1" hangingPunct="1"/>
              <a:t>14</a:t>
            </a:fld>
            <a:endParaRPr lang="en-US" sz="1000" b="1" i="1" dirty="0"/>
          </a:p>
        </p:txBody>
      </p:sp>
    </p:spTree>
    <p:extLst>
      <p:ext uri="{BB962C8B-B14F-4D97-AF65-F5344CB8AC3E}">
        <p14:creationId xmlns:p14="http://schemas.microsoft.com/office/powerpoint/2010/main" val="130887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47700" y="251988"/>
            <a:ext cx="7848600" cy="990600"/>
          </a:xfrm>
        </p:spPr>
        <p:txBody>
          <a:bodyPr/>
          <a:lstStyle/>
          <a:p>
            <a:pPr eaLnBrk="1" hangingPunct="1"/>
            <a:r>
              <a:rPr lang="en-US" sz="3600" dirty="0" smtClean="0"/>
              <a:t>Examples of Export Controlled </a:t>
            </a:r>
            <a:br>
              <a:rPr lang="en-US" sz="3600" dirty="0" smtClean="0"/>
            </a:br>
            <a:r>
              <a:rPr lang="en-US" sz="3600" dirty="0" smtClean="0"/>
              <a:t>Goods And Technology</a:t>
            </a:r>
          </a:p>
        </p:txBody>
      </p:sp>
      <p:sp>
        <p:nvSpPr>
          <p:cNvPr id="40963" name="Content Placeholder 2"/>
          <p:cNvSpPr>
            <a:spLocks noGrp="1"/>
          </p:cNvSpPr>
          <p:nvPr>
            <p:ph idx="1"/>
          </p:nvPr>
        </p:nvSpPr>
        <p:spPr>
          <a:xfrm>
            <a:off x="647700" y="1595673"/>
            <a:ext cx="8001000" cy="3962400"/>
          </a:xfrm>
        </p:spPr>
        <p:txBody>
          <a:bodyPr/>
          <a:lstStyle/>
          <a:p>
            <a:pPr eaLnBrk="1" hangingPunct="1"/>
            <a:r>
              <a:rPr lang="en-US" sz="2400" dirty="0" smtClean="0"/>
              <a:t>Department of Commerce</a:t>
            </a:r>
          </a:p>
          <a:p>
            <a:pPr lvl="1" eaLnBrk="1" hangingPunct="1"/>
            <a:r>
              <a:rPr lang="en-US" sz="2000" dirty="0" smtClean="0"/>
              <a:t>Export Administration Regulations (EAR)</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70" y="405218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170" y="2375780"/>
            <a:ext cx="1938338" cy="1895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170" y="2528180"/>
            <a:ext cx="1171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570" y="252818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370" y="4280780"/>
            <a:ext cx="17414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770" y="420458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1395" y="4433180"/>
            <a:ext cx="1935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4570" y="2528180"/>
            <a:ext cx="1371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C0F7FAAA-9034-49FD-B519-8BFEB7F607C7}" type="slidenum">
              <a:rPr lang="en-US" sz="1000" b="1" i="1"/>
              <a:pPr algn="r" eaLnBrk="1" hangingPunct="1"/>
              <a:t>15</a:t>
            </a:fld>
            <a:endParaRPr lang="en-US" sz="1000" b="1" i="1" dirty="0"/>
          </a:p>
        </p:txBody>
      </p:sp>
    </p:spTree>
    <p:extLst>
      <p:ext uri="{BB962C8B-B14F-4D97-AF65-F5344CB8AC3E}">
        <p14:creationId xmlns:p14="http://schemas.microsoft.com/office/powerpoint/2010/main" val="144045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3250" y="572631"/>
            <a:ext cx="7848600" cy="990600"/>
          </a:xfrm>
        </p:spPr>
        <p:txBody>
          <a:bodyPr/>
          <a:lstStyle/>
          <a:p>
            <a:r>
              <a:rPr lang="en-US" dirty="0" smtClean="0"/>
              <a:t>Export Administration Regulations (EAR)</a:t>
            </a:r>
          </a:p>
        </p:txBody>
      </p:sp>
      <p:sp>
        <p:nvSpPr>
          <p:cNvPr id="5" name="Content Placeholder 4"/>
          <p:cNvSpPr>
            <a:spLocks noGrp="1"/>
          </p:cNvSpPr>
          <p:nvPr>
            <p:ph sz="half" idx="2"/>
          </p:nvPr>
        </p:nvSpPr>
        <p:spPr>
          <a:xfrm>
            <a:off x="5105400" y="2057400"/>
            <a:ext cx="3733800" cy="3733800"/>
          </a:xfrm>
        </p:spPr>
        <p:txBody>
          <a:bodyPr>
            <a:noAutofit/>
          </a:bodyPr>
          <a:lstStyle/>
          <a:p>
            <a:pPr>
              <a:spcBef>
                <a:spcPct val="50000"/>
              </a:spcBef>
              <a:buFontTx/>
              <a:buNone/>
              <a:defRPr/>
            </a:pPr>
            <a:r>
              <a:rPr lang="en-US" sz="1600" dirty="0" smtClean="0"/>
              <a:t>Product Groups (Subcategories)</a:t>
            </a:r>
          </a:p>
          <a:p>
            <a:pPr marL="514350" indent="-514350">
              <a:spcBef>
                <a:spcPct val="50000"/>
              </a:spcBef>
              <a:buFont typeface="+mj-lt"/>
              <a:buAutoNum type="alphaUcPeriod"/>
              <a:defRPr/>
            </a:pPr>
            <a:r>
              <a:rPr lang="en-US" sz="1600" dirty="0" smtClean="0"/>
              <a:t>Equipment, Assemblies and Components</a:t>
            </a:r>
          </a:p>
          <a:p>
            <a:pPr marL="514350" indent="-514350">
              <a:spcBef>
                <a:spcPct val="50000"/>
              </a:spcBef>
              <a:buFont typeface="+mj-lt"/>
              <a:buAutoNum type="alphaUcPeriod"/>
              <a:defRPr/>
            </a:pPr>
            <a:r>
              <a:rPr lang="en-US" sz="1600" dirty="0" smtClean="0"/>
              <a:t>Test, Inspection, and Production Equipment</a:t>
            </a:r>
          </a:p>
          <a:p>
            <a:pPr marL="514350" indent="-514350">
              <a:spcBef>
                <a:spcPct val="50000"/>
              </a:spcBef>
              <a:buFont typeface="+mj-lt"/>
              <a:buAutoNum type="alphaUcPeriod"/>
              <a:defRPr/>
            </a:pPr>
            <a:r>
              <a:rPr lang="en-US" sz="1600" dirty="0" smtClean="0"/>
              <a:t>Materials</a:t>
            </a:r>
          </a:p>
          <a:p>
            <a:pPr marL="514350" indent="-514350">
              <a:spcBef>
                <a:spcPct val="50000"/>
              </a:spcBef>
              <a:buFont typeface="+mj-lt"/>
              <a:buAutoNum type="alphaUcPeriod"/>
              <a:defRPr/>
            </a:pPr>
            <a:r>
              <a:rPr lang="en-US" sz="1600" dirty="0" smtClean="0"/>
              <a:t>Software</a:t>
            </a:r>
          </a:p>
          <a:p>
            <a:pPr marL="514350" indent="-514350">
              <a:spcBef>
                <a:spcPct val="50000"/>
              </a:spcBef>
              <a:buFont typeface="+mj-lt"/>
              <a:buAutoNum type="alphaUcPeriod"/>
              <a:defRPr/>
            </a:pPr>
            <a:r>
              <a:rPr lang="en-US" sz="1600" dirty="0" smtClean="0"/>
              <a:t>Technology </a:t>
            </a:r>
          </a:p>
        </p:txBody>
      </p:sp>
      <p:sp>
        <p:nvSpPr>
          <p:cNvPr id="6" name="Content Placeholder 5"/>
          <p:cNvSpPr>
            <a:spLocks noGrp="1"/>
          </p:cNvSpPr>
          <p:nvPr>
            <p:ph sz="half" idx="1"/>
          </p:nvPr>
        </p:nvSpPr>
        <p:spPr>
          <a:xfrm>
            <a:off x="838200" y="2057400"/>
            <a:ext cx="3200400" cy="4267200"/>
          </a:xfrm>
        </p:spPr>
        <p:txBody>
          <a:bodyPr>
            <a:noAutofit/>
          </a:bodyPr>
          <a:lstStyle/>
          <a:p>
            <a:pPr>
              <a:buFontTx/>
              <a:buNone/>
              <a:defRPr/>
            </a:pPr>
            <a:r>
              <a:rPr lang="en-US" sz="1600" dirty="0" smtClean="0"/>
              <a:t>Categories</a:t>
            </a:r>
          </a:p>
          <a:p>
            <a:pPr marL="514350" indent="-514350">
              <a:buFontTx/>
              <a:buNone/>
              <a:defRPr/>
            </a:pPr>
            <a:r>
              <a:rPr lang="en-US" sz="1600" dirty="0" smtClean="0"/>
              <a:t>0.	Nuclear Materials, Facilities and Equipment</a:t>
            </a:r>
          </a:p>
          <a:p>
            <a:pPr marL="514350" indent="-514350">
              <a:buFontTx/>
              <a:buNone/>
              <a:defRPr/>
            </a:pPr>
            <a:r>
              <a:rPr lang="en-US" sz="1600" dirty="0" smtClean="0"/>
              <a:t>1.	Chemicals, Microorganisms, Toxins</a:t>
            </a:r>
          </a:p>
          <a:p>
            <a:pPr marL="514350" indent="-514350">
              <a:buFontTx/>
              <a:buNone/>
              <a:defRPr/>
            </a:pPr>
            <a:r>
              <a:rPr lang="en-US" sz="1600" dirty="0" smtClean="0"/>
              <a:t>2.	Material Processing</a:t>
            </a:r>
          </a:p>
          <a:p>
            <a:pPr marL="514350" indent="-514350">
              <a:buFontTx/>
              <a:buNone/>
              <a:defRPr/>
            </a:pPr>
            <a:r>
              <a:rPr lang="en-US" sz="1600" dirty="0" smtClean="0"/>
              <a:t>3.	Electronics</a:t>
            </a:r>
          </a:p>
          <a:p>
            <a:pPr marL="514350" indent="-514350">
              <a:buFontTx/>
              <a:buNone/>
              <a:defRPr/>
            </a:pPr>
            <a:r>
              <a:rPr lang="en-US" sz="1600" dirty="0" smtClean="0"/>
              <a:t>4.	Computers</a:t>
            </a:r>
          </a:p>
          <a:p>
            <a:pPr marL="514350" indent="-514350">
              <a:buFontTx/>
              <a:buNone/>
              <a:defRPr/>
            </a:pPr>
            <a:r>
              <a:rPr lang="en-US" sz="1600" dirty="0" smtClean="0"/>
              <a:t>5.	Telecommunications and Information Security</a:t>
            </a:r>
          </a:p>
          <a:p>
            <a:pPr marL="514350" indent="-514350">
              <a:buFontTx/>
              <a:buNone/>
              <a:defRPr/>
            </a:pPr>
            <a:r>
              <a:rPr lang="en-US" sz="1600" dirty="0" smtClean="0"/>
              <a:t>6.	Sensors and Lasers</a:t>
            </a:r>
          </a:p>
          <a:p>
            <a:pPr marL="514350" indent="-514350">
              <a:buFontTx/>
              <a:buNone/>
              <a:defRPr/>
            </a:pPr>
            <a:r>
              <a:rPr lang="en-US" sz="1600" dirty="0" smtClean="0"/>
              <a:t>7.	Navigation and Avionics</a:t>
            </a:r>
          </a:p>
          <a:p>
            <a:pPr marL="514350" indent="-514350">
              <a:buFontTx/>
              <a:buNone/>
              <a:defRPr/>
            </a:pPr>
            <a:r>
              <a:rPr lang="en-US" sz="1600" dirty="0" smtClean="0"/>
              <a:t>8.	Marine</a:t>
            </a:r>
          </a:p>
          <a:p>
            <a:pPr marL="514350" indent="-514350">
              <a:buFontTx/>
              <a:buNone/>
              <a:defRPr/>
            </a:pPr>
            <a:r>
              <a:rPr lang="en-US" sz="1600" dirty="0" smtClean="0"/>
              <a:t>9.	Propulsion Systems, Space Vehicles, and other</a:t>
            </a:r>
            <a:endParaRPr lang="en-US" sz="1600" dirty="0"/>
          </a:p>
        </p:txBody>
      </p:sp>
      <p:sp>
        <p:nvSpPr>
          <p:cNvPr id="7" name="Right Arrow 6"/>
          <p:cNvSpPr/>
          <p:nvPr/>
        </p:nvSpPr>
        <p:spPr>
          <a:xfrm>
            <a:off x="4038600" y="2971800"/>
            <a:ext cx="977900" cy="1676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99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17138DC4-C5AA-4B53-99A5-229A6E2FCE1E}" type="slidenum">
              <a:rPr lang="en-US" sz="1000" b="1" i="1"/>
              <a:pPr algn="r" eaLnBrk="1" hangingPunct="1"/>
              <a:t>16</a:t>
            </a:fld>
            <a:endParaRPr lang="en-US" sz="1000" b="1" i="1" dirty="0"/>
          </a:p>
        </p:txBody>
      </p:sp>
    </p:spTree>
    <p:extLst>
      <p:ext uri="{BB962C8B-B14F-4D97-AF65-F5344CB8AC3E}">
        <p14:creationId xmlns:p14="http://schemas.microsoft.com/office/powerpoint/2010/main" val="99749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55210" y="2408976"/>
            <a:ext cx="7848600" cy="1981200"/>
          </a:xfrm>
        </p:spPr>
        <p:txBody>
          <a:bodyPr/>
          <a:lstStyle/>
          <a:p>
            <a:r>
              <a:rPr lang="en-US" sz="3600" dirty="0" smtClean="0"/>
              <a:t>When might an export license be needed?</a:t>
            </a:r>
            <a:br>
              <a:rPr lang="en-US" sz="3600" dirty="0" smtClean="0"/>
            </a:br>
            <a:r>
              <a:rPr lang="en-US" sz="3600" dirty="0" smtClean="0"/>
              <a:t/>
            </a:r>
            <a:br>
              <a:rPr lang="en-US" sz="3600" dirty="0" smtClean="0"/>
            </a:br>
            <a:r>
              <a:rPr lang="en-US" sz="3600" dirty="0" smtClean="0"/>
              <a:t/>
            </a:r>
            <a:br>
              <a:rPr lang="en-US" sz="3600" dirty="0" smtClean="0"/>
            </a:br>
            <a:endParaRPr lang="en-US" sz="3600" dirty="0" smtClean="0"/>
          </a:p>
        </p:txBody>
      </p:sp>
      <p:sp>
        <p:nvSpPr>
          <p:cNvPr id="33795"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C64DC460-E8A5-437D-A873-C2828E7BED47}" type="slidenum">
              <a:rPr lang="en-US" sz="1000" b="1" i="1"/>
              <a:pPr algn="r" eaLnBrk="1" hangingPunct="1"/>
              <a:t>17</a:t>
            </a:fld>
            <a:endParaRPr lang="en-US" sz="1000" b="1" i="1" dirty="0"/>
          </a:p>
        </p:txBody>
      </p:sp>
    </p:spTree>
    <p:extLst>
      <p:ext uri="{BB962C8B-B14F-4D97-AF65-F5344CB8AC3E}">
        <p14:creationId xmlns:p14="http://schemas.microsoft.com/office/powerpoint/2010/main" val="38338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28049" y="454936"/>
            <a:ext cx="7848600" cy="990600"/>
          </a:xfrm>
        </p:spPr>
        <p:txBody>
          <a:bodyPr/>
          <a:lstStyle/>
          <a:p>
            <a:pPr eaLnBrk="1" hangingPunct="1"/>
            <a:r>
              <a:rPr lang="en-US" sz="3600" dirty="0" smtClean="0"/>
              <a:t>When the Fundamental Research Exclusion Doesn’t Apply</a:t>
            </a:r>
          </a:p>
        </p:txBody>
      </p:sp>
      <p:sp>
        <p:nvSpPr>
          <p:cNvPr id="34819" name="Content Placeholder 2"/>
          <p:cNvSpPr>
            <a:spLocks noGrp="1"/>
          </p:cNvSpPr>
          <p:nvPr>
            <p:ph idx="1"/>
          </p:nvPr>
        </p:nvSpPr>
        <p:spPr>
          <a:xfrm>
            <a:off x="800477" y="1786551"/>
            <a:ext cx="7848600" cy="3886200"/>
          </a:xfrm>
        </p:spPr>
        <p:txBody>
          <a:bodyPr wrap="square">
            <a:normAutofit fontScale="92500" lnSpcReduction="20000"/>
          </a:bodyPr>
          <a:lstStyle/>
          <a:p>
            <a:pPr eaLnBrk="1" hangingPunct="1"/>
            <a:r>
              <a:rPr lang="en-US" dirty="0" smtClean="0"/>
              <a:t>Confidential or Proprietary </a:t>
            </a:r>
            <a:r>
              <a:rPr lang="en-US" dirty="0" smtClean="0"/>
              <a:t>data being shared with a foreign national</a:t>
            </a:r>
          </a:p>
          <a:p>
            <a:pPr eaLnBrk="1" hangingPunct="1"/>
            <a:r>
              <a:rPr lang="en-US" dirty="0" smtClean="0"/>
              <a:t>Foreign national use of ITAR items</a:t>
            </a:r>
            <a:endParaRPr lang="en-US" dirty="0" smtClean="0"/>
          </a:p>
          <a:p>
            <a:pPr eaLnBrk="1" hangingPunct="1"/>
            <a:r>
              <a:rPr lang="en-US" dirty="0" smtClean="0"/>
              <a:t>Research results that are withheld from publication due to national security or ethical issues</a:t>
            </a:r>
          </a:p>
          <a:p>
            <a:pPr eaLnBrk="1" hangingPunct="1"/>
            <a:r>
              <a:rPr lang="en-US" dirty="0" smtClean="0"/>
              <a:t>Shipments of physical items</a:t>
            </a:r>
          </a:p>
          <a:p>
            <a:pPr eaLnBrk="1" hangingPunct="1"/>
            <a:r>
              <a:rPr lang="en-US" dirty="0" smtClean="0"/>
              <a:t>Encryption software </a:t>
            </a:r>
            <a:endParaRPr lang="en-US" dirty="0" smtClean="0"/>
          </a:p>
          <a:p>
            <a:pPr eaLnBrk="1" hangingPunct="1"/>
            <a:r>
              <a:rPr lang="en-US" dirty="0" smtClean="0"/>
              <a:t>Providing </a:t>
            </a:r>
            <a:r>
              <a:rPr lang="en-US" dirty="0" smtClean="0"/>
              <a:t>a </a:t>
            </a:r>
            <a:r>
              <a:rPr lang="en-US" dirty="0" smtClean="0"/>
              <a:t>“Defense Service”</a:t>
            </a:r>
            <a:endParaRPr lang="en-US" dirty="0" smtClean="0"/>
          </a:p>
          <a:p>
            <a:pPr eaLnBrk="1" hangingPunct="1"/>
            <a:r>
              <a:rPr lang="en-US" dirty="0" smtClean="0"/>
              <a:t>Foreign nationals who are working on a </a:t>
            </a:r>
            <a:r>
              <a:rPr lang="en-US" dirty="0" smtClean="0"/>
              <a:t>controlled  project (e.g., sensitive APL project)</a:t>
            </a:r>
            <a:endParaRPr lang="en-US" dirty="0" smtClean="0"/>
          </a:p>
        </p:txBody>
      </p:sp>
      <p:sp>
        <p:nvSpPr>
          <p:cNvPr id="3482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2970834E-EDAD-466A-8044-89C3FABC1D45}" type="slidenum">
              <a:rPr lang="en-US" sz="1000" b="1" i="1"/>
              <a:pPr algn="r" eaLnBrk="1" hangingPunct="1"/>
              <a:t>18</a:t>
            </a:fld>
            <a:endParaRPr lang="en-US" sz="1000" b="1" i="1" dirty="0"/>
          </a:p>
        </p:txBody>
      </p:sp>
    </p:spTree>
    <p:extLst>
      <p:ext uri="{BB962C8B-B14F-4D97-AF65-F5344CB8AC3E}">
        <p14:creationId xmlns:p14="http://schemas.microsoft.com/office/powerpoint/2010/main" val="176356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23" y="647700"/>
            <a:ext cx="7848600" cy="990600"/>
          </a:xfrm>
        </p:spPr>
        <p:txBody>
          <a:bodyPr/>
          <a:lstStyle/>
          <a:p>
            <a:r>
              <a:rPr lang="en-US" sz="4800" dirty="0" smtClean="0"/>
              <a:t>Where?</a:t>
            </a:r>
            <a:endParaRPr lang="en-US" sz="4800" dirty="0"/>
          </a:p>
        </p:txBody>
      </p:sp>
      <p:sp>
        <p:nvSpPr>
          <p:cNvPr id="3" name="Content Placeholder 2"/>
          <p:cNvSpPr>
            <a:spLocks noGrp="1"/>
          </p:cNvSpPr>
          <p:nvPr>
            <p:ph idx="1"/>
          </p:nvPr>
        </p:nvSpPr>
        <p:spPr>
          <a:xfrm>
            <a:off x="990600" y="1739020"/>
            <a:ext cx="7848600" cy="4114800"/>
          </a:xfrm>
        </p:spPr>
        <p:txBody>
          <a:bodyPr/>
          <a:lstStyle/>
          <a:p>
            <a:r>
              <a:rPr lang="en-US" dirty="0" smtClean="0"/>
              <a:t>Export Controls vary based on the country</a:t>
            </a:r>
          </a:p>
          <a:p>
            <a:pPr lvl="1"/>
            <a:r>
              <a:rPr lang="en-US" dirty="0" smtClean="0"/>
              <a:t>Canada</a:t>
            </a:r>
          </a:p>
          <a:p>
            <a:pPr lvl="1"/>
            <a:r>
              <a:rPr lang="en-US" dirty="0" smtClean="0"/>
              <a:t>NATO</a:t>
            </a:r>
          </a:p>
          <a:p>
            <a:pPr lvl="1"/>
            <a:r>
              <a:rPr lang="en-US" dirty="0" smtClean="0"/>
              <a:t>Countries/Regions that are </a:t>
            </a:r>
            <a:r>
              <a:rPr lang="en-US" dirty="0" smtClean="0"/>
              <a:t>US-friendly and stable</a:t>
            </a:r>
            <a:endParaRPr lang="en-US" dirty="0" smtClean="0"/>
          </a:p>
          <a:p>
            <a:pPr lvl="1"/>
            <a:r>
              <a:rPr lang="en-US" dirty="0" smtClean="0"/>
              <a:t>Countries suspected of nuclear weapon/missile development</a:t>
            </a:r>
          </a:p>
          <a:p>
            <a:pPr lvl="1"/>
            <a:r>
              <a:rPr lang="en-US" dirty="0" smtClean="0"/>
              <a:t>Sanctioned countries</a:t>
            </a:r>
          </a:p>
          <a:p>
            <a:pPr lvl="1"/>
            <a:endParaRPr lang="en-US" dirty="0"/>
          </a:p>
        </p:txBody>
      </p:sp>
      <p:sp>
        <p:nvSpPr>
          <p:cNvPr id="4" name="AutoShape 2" descr="https://upload.wikimedia.org/wikipedia/commons/b/b4/Missile_technology_export_control_regime_membership_map.svg"/>
          <p:cNvSpPr>
            <a:spLocks noChangeAspect="1" noChangeArrowheads="1"/>
          </p:cNvSpPr>
          <p:nvPr/>
        </p:nvSpPr>
        <p:spPr bwMode="auto">
          <a:xfrm>
            <a:off x="155575" y="-1798638"/>
            <a:ext cx="7410450" cy="3752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280" y="4328905"/>
            <a:ext cx="3424382" cy="17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280" y="6066597"/>
            <a:ext cx="3621504" cy="246221"/>
          </a:xfrm>
          <a:prstGeom prst="rect">
            <a:avLst/>
          </a:prstGeom>
          <a:noFill/>
        </p:spPr>
        <p:txBody>
          <a:bodyPr wrap="none" rtlCol="0">
            <a:spAutoFit/>
          </a:bodyPr>
          <a:lstStyle/>
          <a:p>
            <a:r>
              <a:rPr lang="en-US" sz="1000" dirty="0"/>
              <a:t>Missile Technology Export Control Regime Membership Map</a:t>
            </a:r>
          </a:p>
        </p:txBody>
      </p:sp>
      <p:sp>
        <p:nvSpPr>
          <p:cNvPr id="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D039C34E-A75F-464B-B710-A0BB6BEF4850}" type="slidenum">
              <a:rPr lang="en-US" sz="1000" b="1" i="1"/>
              <a:pPr algn="r" eaLnBrk="1" hangingPunct="1"/>
              <a:t>19</a:t>
            </a:fld>
            <a:endParaRPr lang="en-US" sz="1000" b="1" i="1" dirty="0"/>
          </a:p>
        </p:txBody>
      </p:sp>
    </p:spTree>
    <p:extLst>
      <p:ext uri="{BB962C8B-B14F-4D97-AF65-F5344CB8AC3E}">
        <p14:creationId xmlns:p14="http://schemas.microsoft.com/office/powerpoint/2010/main" val="1268678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11038" y="282920"/>
            <a:ext cx="7848600" cy="990600"/>
          </a:xfrm>
          <a:prstGeom prst="rect">
            <a:avLst/>
          </a:prstGeom>
        </p:spPr>
        <p:txBody>
          <a:bodyPr>
            <a:normAutofit/>
          </a:bodyPr>
          <a:lstStyle/>
          <a:p>
            <a:r>
              <a:rPr lang="en-US" dirty="0" smtClean="0">
                <a:latin typeface="Arial" pitchFamily="34" charset="0"/>
              </a:rPr>
              <a:t>What is an Export?</a:t>
            </a:r>
          </a:p>
        </p:txBody>
      </p:sp>
      <p:sp>
        <p:nvSpPr>
          <p:cNvPr id="16387" name="Rectangle 3"/>
          <p:cNvSpPr>
            <a:spLocks noGrp="1" noChangeAspect="1" noChangeArrowheads="1"/>
          </p:cNvSpPr>
          <p:nvPr>
            <p:ph type="body" idx="4294967295"/>
          </p:nvPr>
        </p:nvSpPr>
        <p:spPr>
          <a:xfrm>
            <a:off x="637515" y="1261449"/>
            <a:ext cx="7750107" cy="2779414"/>
          </a:xfrm>
          <a:prstGeom prst="rect">
            <a:avLst/>
          </a:prstGeom>
        </p:spPr>
        <p:txBody>
          <a:bodyPr wrap="square">
            <a:normAutofit/>
          </a:bodyPr>
          <a:lstStyle/>
          <a:p>
            <a:r>
              <a:rPr lang="en-US" sz="2800" dirty="0" smtClean="0">
                <a:latin typeface="Verdana" pitchFamily="34" charset="0"/>
              </a:rPr>
              <a:t>“’Export’ means an actual shipment or transmission of items … out of the United </a:t>
            </a:r>
            <a:r>
              <a:rPr lang="en-US" sz="2800" dirty="0" smtClean="0">
                <a:latin typeface="Verdana" pitchFamily="34" charset="0"/>
              </a:rPr>
              <a:t>States, or </a:t>
            </a:r>
            <a:r>
              <a:rPr lang="en-US" sz="2800" dirty="0" smtClean="0">
                <a:latin typeface="Verdana" pitchFamily="34" charset="0"/>
              </a:rPr>
              <a:t>release of technology or </a:t>
            </a:r>
            <a:r>
              <a:rPr lang="en-US" sz="2800" dirty="0" smtClean="0">
                <a:latin typeface="Verdana" pitchFamily="34" charset="0"/>
              </a:rPr>
              <a:t>software, </a:t>
            </a:r>
            <a:r>
              <a:rPr lang="en-US" sz="2800" dirty="0" smtClean="0">
                <a:latin typeface="Verdana" pitchFamily="34" charset="0"/>
              </a:rPr>
              <a:t>… to a foreign national in the United States”</a:t>
            </a:r>
          </a:p>
          <a:p>
            <a:pPr lvl="4"/>
            <a:r>
              <a:rPr lang="en-US" sz="1800" dirty="0" smtClean="0">
                <a:latin typeface="Verdana" pitchFamily="34" charset="0"/>
              </a:rPr>
              <a:t>Export Administration Regulations (EAR)</a:t>
            </a:r>
          </a:p>
        </p:txBody>
      </p:sp>
      <p:sp>
        <p:nvSpPr>
          <p:cNvPr id="16388"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0AE132D0-A866-4B6E-8ED6-4036D3A779E1}" type="slidenum">
              <a:rPr lang="en-US" sz="1000" b="1" i="1"/>
              <a:pPr algn="r" eaLnBrk="1" hangingPunct="1"/>
              <a:t>2</a:t>
            </a:fld>
            <a:endParaRPr lang="en-US" sz="1000" b="1" i="1" dirty="0"/>
          </a:p>
        </p:txBody>
      </p:sp>
      <p:pic>
        <p:nvPicPr>
          <p:cNvPr id="5" name="Picture 10" descr="http://www.indiedesignz.com/images/emai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438" y="4168024"/>
            <a:ext cx="1083194" cy="977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etsu.edu/centralreceiving/pictures/fedex-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372" y="5201260"/>
            <a:ext cx="1904260" cy="68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088" y="4119088"/>
            <a:ext cx="1215423" cy="185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80" y="3964458"/>
            <a:ext cx="100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456" y="4119088"/>
            <a:ext cx="15298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1206936" y="5500997"/>
            <a:ext cx="243754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u="sng" dirty="0"/>
              <a:t>Not</a:t>
            </a:r>
            <a:r>
              <a:rPr lang="en-US" dirty="0"/>
              <a:t> Foreign Nationals</a:t>
            </a:r>
          </a:p>
        </p:txBody>
      </p:sp>
    </p:spTree>
    <p:extLst>
      <p:ext uri="{BB962C8B-B14F-4D97-AF65-F5344CB8AC3E}">
        <p14:creationId xmlns:p14="http://schemas.microsoft.com/office/powerpoint/2010/main" val="1209322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04800"/>
            <a:ext cx="7848600" cy="762000"/>
          </a:xfrm>
        </p:spPr>
        <p:txBody>
          <a:bodyPr/>
          <a:lstStyle/>
          <a:p>
            <a:pPr eaLnBrk="1" hangingPunct="1"/>
            <a:r>
              <a:rPr lang="en-US" sz="4800" dirty="0" smtClean="0"/>
              <a:t>Sanctions and Embargos</a:t>
            </a:r>
          </a:p>
        </p:txBody>
      </p:sp>
      <p:pic>
        <p:nvPicPr>
          <p:cNvPr id="51203" name="Picture 4" descr="OFAC Countr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96359"/>
            <a:ext cx="419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105400" y="1489075"/>
            <a:ext cx="1524000" cy="1285875"/>
          </a:xfrm>
        </p:spPr>
      </p:pic>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332" y="3146425"/>
            <a:ext cx="152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578" y="1489075"/>
            <a:ext cx="1152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130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9"/>
          <p:cNvSpPr txBox="1">
            <a:spLocks noChangeArrowheads="1"/>
          </p:cNvSpPr>
          <p:nvPr/>
        </p:nvSpPr>
        <p:spPr bwMode="auto">
          <a:xfrm>
            <a:off x="457200" y="1306588"/>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t>Office of Foreign Assets Controls (OFAC)</a:t>
            </a:r>
          </a:p>
        </p:txBody>
      </p:sp>
      <p:sp>
        <p:nvSpPr>
          <p:cNvPr id="51209" name="TextBox 10"/>
          <p:cNvSpPr txBox="1">
            <a:spLocks noChangeArrowheads="1"/>
          </p:cNvSpPr>
          <p:nvPr/>
        </p:nvSpPr>
        <p:spPr bwMode="auto">
          <a:xfrm>
            <a:off x="1448177" y="4391859"/>
            <a:ext cx="22022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2000" b="1" dirty="0">
                <a:solidFill>
                  <a:srgbClr val="FF0000"/>
                </a:solidFill>
              </a:rPr>
              <a:t>CUBA</a:t>
            </a:r>
          </a:p>
          <a:p>
            <a:pPr eaLnBrk="1" hangingPunct="1">
              <a:buFont typeface="Arial" pitchFamily="34" charset="0"/>
              <a:buChar char="•"/>
            </a:pPr>
            <a:r>
              <a:rPr lang="en-US" sz="2000" b="1" dirty="0">
                <a:solidFill>
                  <a:srgbClr val="FF0000"/>
                </a:solidFill>
              </a:rPr>
              <a:t>IRAN</a:t>
            </a:r>
          </a:p>
          <a:p>
            <a:pPr eaLnBrk="1" hangingPunct="1">
              <a:buFont typeface="Arial" pitchFamily="34" charset="0"/>
              <a:buChar char="•"/>
            </a:pPr>
            <a:r>
              <a:rPr lang="en-US" sz="2000" b="1" dirty="0">
                <a:solidFill>
                  <a:srgbClr val="FF0000"/>
                </a:solidFill>
              </a:rPr>
              <a:t>NORTH KOREA</a:t>
            </a:r>
          </a:p>
          <a:p>
            <a:pPr eaLnBrk="1" hangingPunct="1">
              <a:buFont typeface="Arial" pitchFamily="34" charset="0"/>
              <a:buChar char="•"/>
            </a:pPr>
            <a:r>
              <a:rPr lang="en-US" sz="2000" b="1" dirty="0">
                <a:solidFill>
                  <a:srgbClr val="FF0000"/>
                </a:solidFill>
              </a:rPr>
              <a:t>SUDAN</a:t>
            </a:r>
          </a:p>
          <a:p>
            <a:pPr eaLnBrk="1" hangingPunct="1">
              <a:buFont typeface="Arial" pitchFamily="34" charset="0"/>
              <a:buChar char="•"/>
            </a:pPr>
            <a:r>
              <a:rPr lang="en-US" sz="2000" b="1" dirty="0">
                <a:solidFill>
                  <a:srgbClr val="FF0000"/>
                </a:solidFill>
              </a:rPr>
              <a:t>SYRIA</a:t>
            </a:r>
          </a:p>
        </p:txBody>
      </p:sp>
      <p:sp>
        <p:nvSpPr>
          <p:cNvPr id="51210" name="TextBox 11"/>
          <p:cNvSpPr txBox="1">
            <a:spLocks noChangeArrowheads="1"/>
          </p:cNvSpPr>
          <p:nvPr/>
        </p:nvSpPr>
        <p:spPr bwMode="auto">
          <a:xfrm>
            <a:off x="3878655" y="4621794"/>
            <a:ext cx="312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t>Belarus</a:t>
            </a:r>
          </a:p>
          <a:p>
            <a:pPr eaLnBrk="1" hangingPunct="1">
              <a:buFont typeface="Arial" pitchFamily="34" charset="0"/>
              <a:buChar char="•"/>
            </a:pPr>
            <a:r>
              <a:rPr lang="en-US" dirty="0" smtClean="0"/>
              <a:t>Cote </a:t>
            </a:r>
            <a:r>
              <a:rPr lang="en-US" dirty="0"/>
              <a:t>d’Ivoire (Ivory Coast)</a:t>
            </a:r>
          </a:p>
          <a:p>
            <a:pPr eaLnBrk="1" hangingPunct="1">
              <a:buFont typeface="Arial" pitchFamily="34" charset="0"/>
              <a:buChar char="•"/>
            </a:pPr>
            <a:r>
              <a:rPr lang="en-US" dirty="0"/>
              <a:t>Congo</a:t>
            </a:r>
          </a:p>
          <a:p>
            <a:pPr eaLnBrk="1" hangingPunct="1">
              <a:buFont typeface="Arial" pitchFamily="34" charset="0"/>
              <a:buChar char="•"/>
            </a:pPr>
            <a:r>
              <a:rPr lang="en-US" dirty="0"/>
              <a:t>Liberia</a:t>
            </a:r>
          </a:p>
        </p:txBody>
      </p:sp>
      <p:sp>
        <p:nvSpPr>
          <p:cNvPr id="51211" name="TextBox 12"/>
          <p:cNvSpPr txBox="1">
            <a:spLocks noChangeArrowheads="1"/>
          </p:cNvSpPr>
          <p:nvPr/>
        </p:nvSpPr>
        <p:spPr bwMode="auto">
          <a:xfrm>
            <a:off x="6858000" y="465366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t>Lebanon</a:t>
            </a:r>
          </a:p>
          <a:p>
            <a:pPr eaLnBrk="1" hangingPunct="1">
              <a:buFont typeface="Arial" pitchFamily="34" charset="0"/>
              <a:buChar char="•"/>
            </a:pPr>
            <a:r>
              <a:rPr lang="en-US" dirty="0"/>
              <a:t>Libya	</a:t>
            </a:r>
          </a:p>
          <a:p>
            <a:pPr eaLnBrk="1" hangingPunct="1">
              <a:buFont typeface="Arial" pitchFamily="34" charset="0"/>
              <a:buChar char="•"/>
            </a:pPr>
            <a:r>
              <a:rPr lang="en-US" dirty="0"/>
              <a:t>Somalia</a:t>
            </a:r>
          </a:p>
          <a:p>
            <a:pPr eaLnBrk="1" hangingPunct="1">
              <a:buFont typeface="Arial" pitchFamily="34" charset="0"/>
              <a:buChar char="•"/>
            </a:pPr>
            <a:r>
              <a:rPr lang="en-US" dirty="0"/>
              <a:t>Zimbabwe</a:t>
            </a:r>
          </a:p>
        </p:txBody>
      </p:sp>
      <p:pic>
        <p:nvPicPr>
          <p:cNvPr id="12" name="Picture 7" descr="MPj0385315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4514753"/>
            <a:ext cx="763588" cy="10668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213"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E62067E3-DAE2-449A-A42A-E7FC87D2422D}" type="slidenum">
              <a:rPr lang="en-US" sz="1000" b="1" i="1"/>
              <a:pPr algn="r" eaLnBrk="1" hangingPunct="1"/>
              <a:t>20</a:t>
            </a:fld>
            <a:endParaRPr lang="en-US" sz="1000" b="1" i="1" dirty="0"/>
          </a:p>
        </p:txBody>
      </p:sp>
      <p:sp>
        <p:nvSpPr>
          <p:cNvPr id="2" name="AutoShape 2" descr="Image result for mean syria al-ass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mean syria al-ass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8755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09943" y="258400"/>
            <a:ext cx="7848600" cy="990600"/>
          </a:xfrm>
        </p:spPr>
        <p:txBody>
          <a:bodyPr/>
          <a:lstStyle/>
          <a:p>
            <a:pPr eaLnBrk="1" hangingPunct="1"/>
            <a:r>
              <a:rPr lang="en-US" sz="4400" dirty="0" smtClean="0"/>
              <a:t>The Sanctioned Countries</a:t>
            </a:r>
          </a:p>
        </p:txBody>
      </p:sp>
      <p:sp>
        <p:nvSpPr>
          <p:cNvPr id="52227" name="Content Placeholder 2"/>
          <p:cNvSpPr>
            <a:spLocks noGrp="1"/>
          </p:cNvSpPr>
          <p:nvPr>
            <p:ph idx="1"/>
          </p:nvPr>
        </p:nvSpPr>
        <p:spPr>
          <a:xfrm>
            <a:off x="546226" y="1432711"/>
            <a:ext cx="6400800" cy="4114800"/>
          </a:xfrm>
        </p:spPr>
        <p:txBody>
          <a:bodyPr/>
          <a:lstStyle/>
          <a:p>
            <a:pPr eaLnBrk="1" hangingPunct="1"/>
            <a:r>
              <a:rPr lang="en-US" sz="2400" dirty="0" smtClean="0"/>
              <a:t>Often prohibited: </a:t>
            </a:r>
          </a:p>
          <a:p>
            <a:pPr lvl="1" eaLnBrk="1" hangingPunct="1"/>
            <a:r>
              <a:rPr lang="en-US" dirty="0" smtClean="0"/>
              <a:t>Exports/Imports of any kind</a:t>
            </a:r>
          </a:p>
          <a:p>
            <a:pPr lvl="1" eaLnBrk="1" hangingPunct="1"/>
            <a:r>
              <a:rPr lang="en-US" dirty="0" smtClean="0"/>
              <a:t>Collaboration on research projects or publications</a:t>
            </a:r>
          </a:p>
          <a:p>
            <a:pPr lvl="1" eaLnBrk="1" hangingPunct="1"/>
            <a:r>
              <a:rPr lang="en-US" dirty="0" smtClean="0"/>
              <a:t>Financial </a:t>
            </a:r>
            <a:r>
              <a:rPr lang="en-US" dirty="0" smtClean="0"/>
              <a:t>transactions</a:t>
            </a:r>
          </a:p>
          <a:p>
            <a:pPr lvl="1" eaLnBrk="1" hangingPunct="1"/>
            <a:r>
              <a:rPr lang="en-US" dirty="0" smtClean="0"/>
              <a:t>“Participation” in conferences</a:t>
            </a:r>
            <a:endParaRPr lang="en-US" dirty="0" smtClean="0"/>
          </a:p>
          <a:p>
            <a:pPr lvl="1" eaLnBrk="1" hangingPunct="1"/>
            <a:r>
              <a:rPr lang="en-US" dirty="0" smtClean="0"/>
              <a:t>Technical data</a:t>
            </a:r>
            <a:endParaRPr lang="en-US" dirty="0" smtClean="0"/>
          </a:p>
          <a:p>
            <a:pPr eaLnBrk="1" hangingPunct="1"/>
            <a:r>
              <a:rPr lang="en-US" sz="2400" dirty="0" smtClean="0"/>
              <a:t>Public domain information may be </a:t>
            </a:r>
            <a:r>
              <a:rPr lang="en-US" sz="2400" dirty="0" smtClean="0"/>
              <a:t>shared without restrictions</a:t>
            </a:r>
            <a:endParaRPr lang="en-US" sz="2400" dirty="0" smtClean="0"/>
          </a:p>
        </p:txBody>
      </p:sp>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626" y="1737511"/>
            <a:ext cx="21097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4954BDFE-A480-4BC4-9966-9187D1A747DB}" type="slidenum">
              <a:rPr lang="en-US" sz="1000" b="1" i="1"/>
              <a:pPr algn="r" eaLnBrk="1" hangingPunct="1"/>
              <a:t>21</a:t>
            </a:fld>
            <a:endParaRPr lang="en-US" sz="1000" b="1" i="1" dirty="0"/>
          </a:p>
        </p:txBody>
      </p:sp>
    </p:spTree>
    <p:extLst>
      <p:ext uri="{BB962C8B-B14F-4D97-AF65-F5344CB8AC3E}">
        <p14:creationId xmlns:p14="http://schemas.microsoft.com/office/powerpoint/2010/main" val="1738942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700889" y="294615"/>
            <a:ext cx="7848600" cy="990600"/>
          </a:xfrm>
          <a:prstGeom prst="rect">
            <a:avLst/>
          </a:prstGeom>
        </p:spPr>
        <p:txBody>
          <a:bodyPr/>
          <a:lstStyle/>
          <a:p>
            <a:r>
              <a:rPr lang="en-US" sz="6000" dirty="0" smtClean="0"/>
              <a:t>Anti-Boycott</a:t>
            </a:r>
          </a:p>
        </p:txBody>
      </p:sp>
      <p:sp>
        <p:nvSpPr>
          <p:cNvPr id="58371" name="Rectangle 3"/>
          <p:cNvSpPr>
            <a:spLocks noGrp="1" noChangeArrowheads="1"/>
          </p:cNvSpPr>
          <p:nvPr>
            <p:ph type="body" idx="4294967295"/>
          </p:nvPr>
        </p:nvSpPr>
        <p:spPr>
          <a:xfrm>
            <a:off x="809531" y="1856715"/>
            <a:ext cx="7848600" cy="4114800"/>
          </a:xfrm>
          <a:prstGeom prst="rect">
            <a:avLst/>
          </a:prstGeom>
        </p:spPr>
        <p:txBody>
          <a:bodyPr/>
          <a:lstStyle/>
          <a:p>
            <a:pPr>
              <a:lnSpc>
                <a:spcPct val="80000"/>
              </a:lnSpc>
            </a:pPr>
            <a:r>
              <a:rPr lang="en-US" sz="2400" dirty="0" smtClean="0">
                <a:latin typeface="Verdana" pitchFamily="34" charset="0"/>
              </a:rPr>
              <a:t>It is illegal for a US person or a person in the US to accept terms which support an international boycott in which the US does not participate – (Israel)</a:t>
            </a:r>
          </a:p>
          <a:p>
            <a:pPr>
              <a:lnSpc>
                <a:spcPct val="80000"/>
              </a:lnSpc>
            </a:pPr>
            <a:endParaRPr lang="en-US" sz="2400" dirty="0" smtClean="0">
              <a:latin typeface="Verdana" pitchFamily="34" charset="0"/>
            </a:endParaRPr>
          </a:p>
          <a:p>
            <a:pPr>
              <a:lnSpc>
                <a:spcPct val="80000"/>
              </a:lnSpc>
            </a:pPr>
            <a:r>
              <a:rPr lang="en-US" sz="2400" dirty="0" smtClean="0">
                <a:latin typeface="Verdana" pitchFamily="34" charset="0"/>
              </a:rPr>
              <a:t>The law also requires US persons to report any such language to the US government</a:t>
            </a:r>
          </a:p>
          <a:p>
            <a:pPr>
              <a:lnSpc>
                <a:spcPct val="80000"/>
              </a:lnSpc>
            </a:pPr>
            <a:endParaRPr lang="en-US" sz="2400" dirty="0" smtClean="0">
              <a:latin typeface="Verdana" pitchFamily="34" charset="0"/>
            </a:endParaRPr>
          </a:p>
          <a:p>
            <a:pPr>
              <a:lnSpc>
                <a:spcPct val="80000"/>
              </a:lnSpc>
            </a:pPr>
            <a:r>
              <a:rPr lang="en-US" sz="2400" dirty="0" smtClean="0">
                <a:latin typeface="Verdana" pitchFamily="34" charset="0"/>
              </a:rPr>
              <a:t>May be found on any type of document (contract, P.O., Letter of Credit, Waybill, certification, etc.) – Do not sign and contact export controls</a:t>
            </a:r>
          </a:p>
          <a:p>
            <a:pPr>
              <a:lnSpc>
                <a:spcPct val="80000"/>
              </a:lnSpc>
            </a:pPr>
            <a:endParaRPr lang="en-US" sz="2400" dirty="0" smtClean="0">
              <a:latin typeface="Verdana" pitchFamily="34" charset="0"/>
            </a:endParaRPr>
          </a:p>
        </p:txBody>
      </p:sp>
      <p:sp>
        <p:nvSpPr>
          <p:cNvPr id="5837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47309DFC-93C6-49CE-92C0-1FEC9D688D00}" type="slidenum">
              <a:rPr lang="en-US" sz="1000" b="1" i="1"/>
              <a:pPr algn="r" eaLnBrk="1" hangingPunct="1"/>
              <a:t>22</a:t>
            </a:fld>
            <a:endParaRPr lang="en-US" sz="1000" b="1" i="1" dirty="0"/>
          </a:p>
        </p:txBody>
      </p:sp>
    </p:spTree>
    <p:extLst>
      <p:ext uri="{BB962C8B-B14F-4D97-AF65-F5344CB8AC3E}">
        <p14:creationId xmlns:p14="http://schemas.microsoft.com/office/powerpoint/2010/main" val="86873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14350" y="294993"/>
            <a:ext cx="7848600" cy="762000"/>
          </a:xfrm>
          <a:prstGeom prst="rect">
            <a:avLst/>
          </a:prstGeom>
        </p:spPr>
        <p:txBody>
          <a:bodyPr/>
          <a:lstStyle/>
          <a:p>
            <a:r>
              <a:rPr lang="en-US" dirty="0" smtClean="0"/>
              <a:t>Anti-Boycott Countries</a:t>
            </a:r>
          </a:p>
        </p:txBody>
      </p:sp>
      <p:sp>
        <p:nvSpPr>
          <p:cNvPr id="59395" name="Rectangle 3"/>
          <p:cNvSpPr>
            <a:spLocks noGrp="1" noChangeArrowheads="1"/>
          </p:cNvSpPr>
          <p:nvPr>
            <p:ph type="body" idx="4294967295"/>
          </p:nvPr>
        </p:nvSpPr>
        <p:spPr>
          <a:xfrm>
            <a:off x="752475" y="1676400"/>
            <a:ext cx="7848600" cy="4267200"/>
          </a:xfrm>
          <a:prstGeom prst="rect">
            <a:avLst/>
          </a:prstGeom>
        </p:spPr>
        <p:txBody>
          <a:bodyPr/>
          <a:lstStyle/>
          <a:p>
            <a:pPr>
              <a:lnSpc>
                <a:spcPct val="80000"/>
              </a:lnSpc>
            </a:pPr>
            <a:r>
              <a:rPr lang="en-US" sz="2200" dirty="0" smtClean="0">
                <a:latin typeface="Verdana" pitchFamily="34" charset="0"/>
              </a:rPr>
              <a:t>Countries currently* cooperating with Arab Boycott of Israel:</a:t>
            </a:r>
          </a:p>
          <a:p>
            <a:pPr lvl="1">
              <a:lnSpc>
                <a:spcPct val="80000"/>
              </a:lnSpc>
            </a:pPr>
            <a:r>
              <a:rPr lang="en-US" sz="1800" dirty="0" smtClean="0">
                <a:latin typeface="Verdana" pitchFamily="34" charset="0"/>
              </a:rPr>
              <a:t>Iraq</a:t>
            </a:r>
          </a:p>
          <a:p>
            <a:pPr lvl="1">
              <a:lnSpc>
                <a:spcPct val="80000"/>
              </a:lnSpc>
            </a:pPr>
            <a:r>
              <a:rPr lang="en-US" sz="1800" dirty="0" smtClean="0">
                <a:latin typeface="Verdana" pitchFamily="34" charset="0"/>
              </a:rPr>
              <a:t>Kuwait</a:t>
            </a:r>
          </a:p>
          <a:p>
            <a:pPr lvl="1">
              <a:lnSpc>
                <a:spcPct val="80000"/>
              </a:lnSpc>
            </a:pPr>
            <a:r>
              <a:rPr lang="en-US" sz="1800" dirty="0" smtClean="0">
                <a:latin typeface="Verdana" pitchFamily="34" charset="0"/>
              </a:rPr>
              <a:t>Lebanon</a:t>
            </a:r>
          </a:p>
          <a:p>
            <a:pPr lvl="1">
              <a:lnSpc>
                <a:spcPct val="80000"/>
              </a:lnSpc>
            </a:pPr>
            <a:r>
              <a:rPr lang="en-US" sz="1800" dirty="0" smtClean="0">
                <a:latin typeface="Verdana" pitchFamily="34" charset="0"/>
              </a:rPr>
              <a:t>Libya</a:t>
            </a:r>
          </a:p>
          <a:p>
            <a:pPr lvl="1">
              <a:lnSpc>
                <a:spcPct val="80000"/>
              </a:lnSpc>
            </a:pPr>
            <a:r>
              <a:rPr lang="en-US" sz="1800" dirty="0" smtClean="0">
                <a:latin typeface="Verdana" pitchFamily="34" charset="0"/>
              </a:rPr>
              <a:t>Qatar</a:t>
            </a:r>
          </a:p>
          <a:p>
            <a:pPr lvl="1">
              <a:lnSpc>
                <a:spcPct val="80000"/>
              </a:lnSpc>
            </a:pPr>
            <a:r>
              <a:rPr lang="en-US" sz="1800" dirty="0" smtClean="0">
                <a:latin typeface="Verdana" pitchFamily="34" charset="0"/>
              </a:rPr>
              <a:t>Saudi Arabia</a:t>
            </a:r>
          </a:p>
          <a:p>
            <a:pPr lvl="1">
              <a:lnSpc>
                <a:spcPct val="80000"/>
              </a:lnSpc>
            </a:pPr>
            <a:r>
              <a:rPr lang="en-US" sz="1800" dirty="0" smtClean="0">
                <a:latin typeface="Verdana" pitchFamily="34" charset="0"/>
              </a:rPr>
              <a:t>Syria</a:t>
            </a:r>
          </a:p>
          <a:p>
            <a:pPr lvl="1">
              <a:lnSpc>
                <a:spcPct val="80000"/>
              </a:lnSpc>
            </a:pPr>
            <a:r>
              <a:rPr lang="en-US" sz="1800" dirty="0" smtClean="0">
                <a:latin typeface="Verdana" pitchFamily="34" charset="0"/>
              </a:rPr>
              <a:t>United Arab Emirates</a:t>
            </a:r>
          </a:p>
          <a:p>
            <a:pPr lvl="1">
              <a:lnSpc>
                <a:spcPct val="80000"/>
              </a:lnSpc>
            </a:pPr>
            <a:r>
              <a:rPr lang="en-US" sz="1800" dirty="0" smtClean="0">
                <a:latin typeface="Verdana" pitchFamily="34" charset="0"/>
              </a:rPr>
              <a:t>Yemen, Republic of</a:t>
            </a:r>
          </a:p>
          <a:p>
            <a:pPr>
              <a:lnSpc>
                <a:spcPct val="80000"/>
              </a:lnSpc>
            </a:pPr>
            <a:endParaRPr lang="en-US" sz="2000" dirty="0" smtClean="0">
              <a:latin typeface="Verdana" pitchFamily="34" charset="0"/>
            </a:endParaRPr>
          </a:p>
          <a:p>
            <a:pPr>
              <a:lnSpc>
                <a:spcPct val="80000"/>
              </a:lnSpc>
              <a:spcAft>
                <a:spcPts val="1000"/>
              </a:spcAft>
              <a:buFont typeface="Wingdings" pitchFamily="2" charset="2"/>
              <a:buNone/>
            </a:pPr>
            <a:r>
              <a:rPr lang="en-US" sz="2000" dirty="0" smtClean="0">
                <a:latin typeface="Verdana" pitchFamily="34" charset="0"/>
              </a:rPr>
              <a:t>* </a:t>
            </a:r>
            <a:r>
              <a:rPr lang="en-US" sz="1600" dirty="0" smtClean="0">
                <a:latin typeface="Verdana" pitchFamily="34" charset="0"/>
              </a:rPr>
              <a:t>As of </a:t>
            </a:r>
            <a:r>
              <a:rPr lang="en-US" sz="1600" dirty="0" smtClean="0">
                <a:latin typeface="Verdana" pitchFamily="34" charset="0"/>
              </a:rPr>
              <a:t>2017</a:t>
            </a:r>
            <a:endParaRPr lang="en-US" sz="1600" dirty="0" smtClean="0">
              <a:latin typeface="Verdana" pitchFamily="34" charset="0"/>
            </a:endParaRPr>
          </a:p>
        </p:txBody>
      </p:sp>
      <p:sp>
        <p:nvSpPr>
          <p:cNvPr id="5939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94F40E14-2758-477F-A602-5587DCA447D4}" type="slidenum">
              <a:rPr lang="en-US" sz="1000" b="1" i="1"/>
              <a:pPr algn="r" eaLnBrk="1" hangingPunct="1"/>
              <a:t>23</a:t>
            </a:fld>
            <a:endParaRPr lang="en-US" sz="1000" b="1" i="1" dirty="0"/>
          </a:p>
        </p:txBody>
      </p:sp>
      <p:pic>
        <p:nvPicPr>
          <p:cNvPr id="2050" name="Picture 2" descr="C:\Users\stomski\Downloads\amCh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853" y="2525916"/>
            <a:ext cx="4144222" cy="177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64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372324"/>
            <a:ext cx="7848600" cy="990600"/>
          </a:xfrm>
        </p:spPr>
        <p:txBody>
          <a:bodyPr/>
          <a:lstStyle/>
          <a:p>
            <a:pPr eaLnBrk="1" hangingPunct="1"/>
            <a:r>
              <a:rPr lang="en-US" sz="4000" dirty="0" smtClean="0"/>
              <a:t>Other Export Licensing Regimes</a:t>
            </a:r>
          </a:p>
        </p:txBody>
      </p:sp>
      <p:sp>
        <p:nvSpPr>
          <p:cNvPr id="61443" name="Content Placeholder 2"/>
          <p:cNvSpPr>
            <a:spLocks noGrp="1"/>
          </p:cNvSpPr>
          <p:nvPr>
            <p:ph idx="1"/>
          </p:nvPr>
        </p:nvSpPr>
        <p:spPr>
          <a:xfrm>
            <a:off x="609600" y="1362924"/>
            <a:ext cx="8153400" cy="4419600"/>
          </a:xfrm>
        </p:spPr>
        <p:txBody>
          <a:bodyPr/>
          <a:lstStyle/>
          <a:p>
            <a:pPr eaLnBrk="1" hangingPunct="1"/>
            <a:r>
              <a:rPr lang="en-US" sz="2000" dirty="0" smtClean="0"/>
              <a:t>Department of Energy – Nuclear Regulatory Commission</a:t>
            </a:r>
          </a:p>
          <a:p>
            <a:pPr lvl="1" eaLnBrk="1" hangingPunct="1"/>
            <a:r>
              <a:rPr lang="en-US" sz="1800" dirty="0" smtClean="0"/>
              <a:t>Regulate the import and export of radioactive materials and certain research activities with radioactive materials</a:t>
            </a:r>
          </a:p>
          <a:p>
            <a:pPr eaLnBrk="1" hangingPunct="1"/>
            <a:r>
              <a:rPr lang="en-US" sz="2000" dirty="0" smtClean="0"/>
              <a:t>Fish and Wildlife Service – CITES</a:t>
            </a:r>
          </a:p>
          <a:p>
            <a:pPr lvl="1" eaLnBrk="1" hangingPunct="1"/>
            <a:r>
              <a:rPr lang="en-US" sz="1800" dirty="0" smtClean="0"/>
              <a:t>Regulates the trade of animals (primates, marine mammals, migratory birds, etc.) as well as specimens of endangered species</a:t>
            </a:r>
          </a:p>
          <a:p>
            <a:pPr eaLnBrk="1" hangingPunct="1"/>
            <a:r>
              <a:rPr lang="en-US" sz="2000" dirty="0" smtClean="0"/>
              <a:t>Department of Health and Human Services – Food and Drug Administration</a:t>
            </a:r>
          </a:p>
          <a:p>
            <a:pPr lvl="1" eaLnBrk="1" hangingPunct="1"/>
            <a:r>
              <a:rPr lang="en-US" sz="1800" dirty="0" smtClean="0"/>
              <a:t>Regulates export of certain drugs, devices, and biological products</a:t>
            </a:r>
          </a:p>
          <a:p>
            <a:pPr eaLnBrk="1" hangingPunct="1"/>
            <a:r>
              <a:rPr lang="en-US" sz="2000" dirty="0" smtClean="0"/>
              <a:t>Department of  Commerce – </a:t>
            </a:r>
          </a:p>
          <a:p>
            <a:pPr lvl="1" eaLnBrk="1" hangingPunct="1"/>
            <a:r>
              <a:rPr lang="en-US" sz="1800" dirty="0" smtClean="0"/>
              <a:t>Patent and Trademark Office - regulates the international filings of patents and trademarks </a:t>
            </a:r>
          </a:p>
          <a:p>
            <a:pPr lvl="1" eaLnBrk="1" hangingPunct="1"/>
            <a:r>
              <a:rPr lang="en-US" sz="1800" dirty="0" smtClean="0"/>
              <a:t>Bureau of Census – collects data on all exports</a:t>
            </a:r>
            <a:endParaRPr lang="en-US" sz="2000" dirty="0" smtClean="0"/>
          </a:p>
        </p:txBody>
      </p:sp>
      <p:sp>
        <p:nvSpPr>
          <p:cNvPr id="6144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9462A23A-163F-4EE7-A980-04C457930EAB}" type="slidenum">
              <a:rPr lang="en-US" sz="1000" b="1" i="1"/>
              <a:pPr algn="r" eaLnBrk="1" hangingPunct="1"/>
              <a:t>24</a:t>
            </a:fld>
            <a:endParaRPr lang="en-US" sz="1000" b="1" i="1" dirty="0"/>
          </a:p>
        </p:txBody>
      </p:sp>
    </p:spTree>
    <p:extLst>
      <p:ext uri="{BB962C8B-B14F-4D97-AF65-F5344CB8AC3E}">
        <p14:creationId xmlns:p14="http://schemas.microsoft.com/office/powerpoint/2010/main" val="99939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27638" y="264814"/>
            <a:ext cx="7848600" cy="990600"/>
          </a:xfrm>
        </p:spPr>
        <p:txBody>
          <a:bodyPr/>
          <a:lstStyle/>
          <a:p>
            <a:r>
              <a:rPr lang="en-US" sz="4400" dirty="0" smtClean="0"/>
              <a:t>Incoming Foreign Nationals</a:t>
            </a:r>
          </a:p>
        </p:txBody>
      </p:sp>
      <p:sp>
        <p:nvSpPr>
          <p:cNvPr id="3" name="Content Placeholder 2"/>
          <p:cNvSpPr>
            <a:spLocks noGrp="1"/>
          </p:cNvSpPr>
          <p:nvPr>
            <p:ph idx="1"/>
          </p:nvPr>
        </p:nvSpPr>
        <p:spPr>
          <a:xfrm>
            <a:off x="673729" y="1255414"/>
            <a:ext cx="7848600" cy="4114800"/>
          </a:xfrm>
        </p:spPr>
        <p:txBody>
          <a:bodyPr/>
          <a:lstStyle/>
          <a:p>
            <a:pPr>
              <a:defRPr/>
            </a:pPr>
            <a:r>
              <a:rPr lang="en-US" sz="2400" dirty="0" smtClean="0"/>
              <a:t>UW has a system of reviewing any foreign nationals coming to UW under a sponsored visa</a:t>
            </a:r>
            <a:endParaRPr lang="en-US" sz="2400" dirty="0" smtClean="0"/>
          </a:p>
          <a:p>
            <a:pPr>
              <a:defRPr/>
            </a:pPr>
            <a:r>
              <a:rPr lang="en-US" sz="2400" dirty="0" smtClean="0"/>
              <a:t>If </a:t>
            </a:r>
            <a:r>
              <a:rPr lang="en-US" sz="2400" dirty="0" smtClean="0"/>
              <a:t>UW is not sponsoring an H1-B Visa but the foreign national is coming to UW, ask:</a:t>
            </a:r>
          </a:p>
          <a:p>
            <a:pPr lvl="1">
              <a:defRPr/>
            </a:pPr>
            <a:r>
              <a:rPr lang="en-US" sz="2000" dirty="0" smtClean="0"/>
              <a:t>Will we be exposing export controlled equipment/technology to the foreign national?</a:t>
            </a:r>
          </a:p>
          <a:p>
            <a:pPr lvl="1">
              <a:defRPr/>
            </a:pPr>
            <a:r>
              <a:rPr lang="en-US" sz="2000" dirty="0" smtClean="0"/>
              <a:t>Will we provide them something to take out of the country?</a:t>
            </a:r>
          </a:p>
          <a:p>
            <a:pPr lvl="1">
              <a:defRPr/>
            </a:pPr>
            <a:r>
              <a:rPr lang="en-US" sz="2000" dirty="0" smtClean="0"/>
              <a:t>Could they be considered a foreign government official?</a:t>
            </a:r>
          </a:p>
          <a:p>
            <a:pPr lvl="1">
              <a:defRPr/>
            </a:pPr>
            <a:r>
              <a:rPr lang="en-US" sz="2000" dirty="0" smtClean="0"/>
              <a:t>Where are they from (both citizenship and residency?)</a:t>
            </a:r>
          </a:p>
          <a:p>
            <a:pPr lvl="1">
              <a:defRPr/>
            </a:pPr>
            <a:r>
              <a:rPr lang="en-US" sz="2000" dirty="0" smtClean="0"/>
              <a:t>Should they be screened against debarred lists?</a:t>
            </a:r>
          </a:p>
          <a:p>
            <a:pPr lvl="1">
              <a:defRPr/>
            </a:pPr>
            <a:r>
              <a:rPr lang="en-US" sz="2000" dirty="0" smtClean="0"/>
              <a:t>Is the purpose of their visit allowable?</a:t>
            </a:r>
          </a:p>
          <a:p>
            <a:pPr marL="457200" lvl="1" indent="0">
              <a:buFontTx/>
              <a:buNone/>
              <a:defRPr/>
            </a:pPr>
            <a:endParaRPr lang="en-US" sz="2000" dirty="0" smtClean="0"/>
          </a:p>
          <a:p>
            <a:pPr lvl="1">
              <a:defRPr/>
            </a:pPr>
            <a:endParaRPr lang="en-US" sz="2000" dirty="0" smtClean="0"/>
          </a:p>
          <a:p>
            <a:pPr lvl="1">
              <a:defRPr/>
            </a:pPr>
            <a:endParaRPr lang="en-US" sz="2000" dirty="0" smtClean="0"/>
          </a:p>
          <a:p>
            <a:pPr lvl="1">
              <a:defRPr/>
            </a:pPr>
            <a:endParaRPr lang="en-US" sz="2000" dirty="0"/>
          </a:p>
        </p:txBody>
      </p:sp>
    </p:spTree>
    <p:extLst>
      <p:ext uri="{BB962C8B-B14F-4D97-AF65-F5344CB8AC3E}">
        <p14:creationId xmlns:p14="http://schemas.microsoft.com/office/powerpoint/2010/main" val="67087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42" y="373456"/>
            <a:ext cx="7848600" cy="990600"/>
          </a:xfrm>
        </p:spPr>
        <p:txBody>
          <a:bodyPr/>
          <a:lstStyle/>
          <a:p>
            <a:r>
              <a:rPr lang="en-US" sz="4400" dirty="0" smtClean="0"/>
              <a:t>Key Points</a:t>
            </a:r>
            <a:endParaRPr lang="en-US" sz="4400" dirty="0"/>
          </a:p>
        </p:txBody>
      </p:sp>
      <p:sp>
        <p:nvSpPr>
          <p:cNvPr id="3" name="Content Placeholder 2"/>
          <p:cNvSpPr>
            <a:spLocks noGrp="1" noChangeAspect="1"/>
          </p:cNvSpPr>
          <p:nvPr>
            <p:ph idx="1"/>
          </p:nvPr>
        </p:nvSpPr>
        <p:spPr>
          <a:xfrm>
            <a:off x="709942" y="1132436"/>
            <a:ext cx="7848600" cy="4625567"/>
          </a:xfrm>
        </p:spPr>
        <p:txBody>
          <a:bodyPr>
            <a:normAutofit/>
          </a:bodyPr>
          <a:lstStyle/>
          <a:p>
            <a:r>
              <a:rPr lang="en-US" dirty="0" smtClean="0"/>
              <a:t>Fundamental Research Exclusion</a:t>
            </a:r>
          </a:p>
          <a:p>
            <a:pPr lvl="1"/>
            <a:r>
              <a:rPr lang="en-US" dirty="0" smtClean="0"/>
              <a:t>No publication of foreign national approvals or restrictions</a:t>
            </a:r>
          </a:p>
          <a:p>
            <a:pPr lvl="1"/>
            <a:r>
              <a:rPr lang="en-US" dirty="0"/>
              <a:t>Physical shipments of goods overseas and proprietary data is </a:t>
            </a:r>
            <a:r>
              <a:rPr lang="en-US" dirty="0" smtClean="0"/>
              <a:t>never considered to be fundamental research</a:t>
            </a:r>
          </a:p>
          <a:p>
            <a:r>
              <a:rPr lang="en-US" dirty="0" smtClean="0"/>
              <a:t>Screen unknown foreign entities</a:t>
            </a:r>
          </a:p>
          <a:p>
            <a:r>
              <a:rPr lang="en-US" dirty="0" smtClean="0"/>
              <a:t>Military and Space research requires extra thought</a:t>
            </a:r>
          </a:p>
          <a:p>
            <a:r>
              <a:rPr lang="en-US" dirty="0" smtClean="0"/>
              <a:t>Sanctioned country interaction should be thoroughly reviewed</a:t>
            </a:r>
          </a:p>
          <a:p>
            <a:r>
              <a:rPr lang="en-US" dirty="0" smtClean="0"/>
              <a:t>Ask the </a:t>
            </a:r>
            <a:r>
              <a:rPr lang="en-US" dirty="0"/>
              <a:t>question – resources </a:t>
            </a:r>
            <a:r>
              <a:rPr lang="en-US" dirty="0" smtClean="0"/>
              <a:t>are available</a:t>
            </a:r>
            <a:endParaRPr lang="en-US" dirty="0"/>
          </a:p>
          <a:p>
            <a:endParaRPr lang="en-US" dirty="0"/>
          </a:p>
        </p:txBody>
      </p:sp>
    </p:spTree>
    <p:extLst>
      <p:ext uri="{BB962C8B-B14F-4D97-AF65-F5344CB8AC3E}">
        <p14:creationId xmlns:p14="http://schemas.microsoft.com/office/powerpoint/2010/main" val="260027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64372" y="1534562"/>
            <a:ext cx="567387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60000"/>
              <a:buFont typeface="Arial" pitchFamily="34" charset="0"/>
              <a:buChar char="•"/>
              <a:defRPr/>
            </a:pPr>
            <a:r>
              <a:rPr lang="en-US" sz="2400" dirty="0"/>
              <a:t>Dr. </a:t>
            </a:r>
            <a:r>
              <a:rPr lang="en-US" sz="2400" dirty="0" smtClean="0"/>
              <a:t>J. Reese Roth </a:t>
            </a:r>
            <a:r>
              <a:rPr lang="en-US" sz="2400" dirty="0"/>
              <a:t>of the University of Tennessee – Knoxville was convicted of export control violations</a:t>
            </a:r>
          </a:p>
          <a:p>
            <a:pPr marL="342900" indent="-342900">
              <a:spcBef>
                <a:spcPct val="20000"/>
              </a:spcBef>
              <a:buClr>
                <a:schemeClr val="tx2"/>
              </a:buClr>
              <a:buSzPct val="60000"/>
              <a:buFont typeface="Arial" pitchFamily="34" charset="0"/>
              <a:buChar char="•"/>
              <a:defRPr/>
            </a:pPr>
            <a:r>
              <a:rPr lang="en-US" sz="2400" dirty="0"/>
              <a:t>He shared DARPA research with a Chinese national and went on a lecture tour in China</a:t>
            </a:r>
          </a:p>
          <a:p>
            <a:pPr marL="342900" indent="-342900">
              <a:spcBef>
                <a:spcPct val="20000"/>
              </a:spcBef>
              <a:buClr>
                <a:schemeClr val="tx2"/>
              </a:buClr>
              <a:buSzPct val="60000"/>
              <a:buFont typeface="Arial" pitchFamily="34" charset="0"/>
              <a:buChar char="•"/>
              <a:defRPr/>
            </a:pPr>
            <a:r>
              <a:rPr lang="en-US" sz="2400" dirty="0"/>
              <a:t>He was sentenced to 4 years in prison followed by 2 years of supervised release</a:t>
            </a:r>
          </a:p>
          <a:p>
            <a:pPr marL="342900" indent="-342900">
              <a:spcBef>
                <a:spcPct val="20000"/>
              </a:spcBef>
              <a:buClr>
                <a:schemeClr val="tx2"/>
              </a:buClr>
              <a:buSzPct val="60000"/>
              <a:buFont typeface="Arial" pitchFamily="34" charset="0"/>
              <a:buChar char="•"/>
              <a:defRPr/>
            </a:pPr>
            <a:r>
              <a:rPr lang="en-US" sz="2400" dirty="0"/>
              <a:t>Began serving sentence in February 2012</a:t>
            </a:r>
          </a:p>
        </p:txBody>
      </p:sp>
      <p:pic>
        <p:nvPicPr>
          <p:cNvPr id="59396" name="Picture 4"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71600"/>
            <a:ext cx="158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6248400" y="3733800"/>
            <a:ext cx="259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i="1"/>
              <a:t>“I could hardly believe it,” Roth said. “This whole imbroglio has such heavy police state overtures.” </a:t>
            </a:r>
          </a:p>
        </p:txBody>
      </p:sp>
      <p:sp>
        <p:nvSpPr>
          <p:cNvPr id="59400" name="Slide Number Placeholder 6"/>
          <p:cNvSpPr>
            <a:spLocks noGrp="1"/>
          </p:cNvSpPr>
          <p:nvPr>
            <p:ph type="sldNum" sz="quarter" idx="4294967295"/>
          </p:nvPr>
        </p:nvSpPr>
        <p:spPr bwMode="auto">
          <a:xfrm>
            <a:off x="6705600" y="6400800"/>
            <a:ext cx="1981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1000" b="1" i="1" dirty="0" smtClean="0">
                <a:latin typeface="+mn-lt"/>
              </a:rPr>
              <a:t>Slide </a:t>
            </a:r>
            <a:fld id="{DDB74595-DE36-4AFF-86D9-3782D178AD8A}" type="slidenum">
              <a:rPr lang="en-US" sz="1000" b="1" i="1" smtClean="0">
                <a:latin typeface="+mn-lt"/>
              </a:rPr>
              <a:pPr algn="ctr"/>
              <a:t>27</a:t>
            </a:fld>
            <a:endParaRPr lang="en-US" sz="1000" b="1" i="1" dirty="0">
              <a:latin typeface="+mn-lt"/>
            </a:endParaRPr>
          </a:p>
        </p:txBody>
      </p:sp>
      <p:sp>
        <p:nvSpPr>
          <p:cNvPr id="9" name="Rectangle 2"/>
          <p:cNvSpPr txBox="1">
            <a:spLocks noChangeArrowheads="1"/>
          </p:cNvSpPr>
          <p:nvPr/>
        </p:nvSpPr>
        <p:spPr bwMode="auto">
          <a:xfrm>
            <a:off x="-566596" y="402332"/>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Calibri (Headings)"/>
                <a:ea typeface="+mj-ea"/>
                <a:cs typeface="+mj-cs"/>
              </a:defRPr>
            </a:lvl1pPr>
            <a:lvl2pPr algn="ctr" rtl="0" eaLnBrk="0" fontAlgn="base" hangingPunct="0">
              <a:spcBef>
                <a:spcPct val="0"/>
              </a:spcBef>
              <a:spcAft>
                <a:spcPct val="0"/>
              </a:spcAft>
              <a:defRPr sz="2800">
                <a:solidFill>
                  <a:schemeClr val="tx2"/>
                </a:solidFill>
                <a:latin typeface="Calibri (Headings)"/>
              </a:defRPr>
            </a:lvl2pPr>
            <a:lvl3pPr algn="ctr" rtl="0" eaLnBrk="0" fontAlgn="base" hangingPunct="0">
              <a:spcBef>
                <a:spcPct val="0"/>
              </a:spcBef>
              <a:spcAft>
                <a:spcPct val="0"/>
              </a:spcAft>
              <a:defRPr sz="2800">
                <a:solidFill>
                  <a:schemeClr val="tx2"/>
                </a:solidFill>
                <a:latin typeface="Calibri (Headings)"/>
              </a:defRPr>
            </a:lvl3pPr>
            <a:lvl4pPr algn="ctr" rtl="0" eaLnBrk="0" fontAlgn="base" hangingPunct="0">
              <a:spcBef>
                <a:spcPct val="0"/>
              </a:spcBef>
              <a:spcAft>
                <a:spcPct val="0"/>
              </a:spcAft>
              <a:defRPr sz="2800">
                <a:solidFill>
                  <a:schemeClr val="tx2"/>
                </a:solidFill>
                <a:latin typeface="Calibri (Headings)"/>
              </a:defRPr>
            </a:lvl4pPr>
            <a:lvl5pPr algn="ctr" rtl="0" eaLnBrk="0" fontAlgn="base" hangingPunct="0">
              <a:spcBef>
                <a:spcPct val="0"/>
              </a:spcBef>
              <a:spcAft>
                <a:spcPct val="0"/>
              </a:spcAft>
              <a:defRPr sz="2800">
                <a:solidFill>
                  <a:schemeClr val="tx2"/>
                </a:solidFill>
                <a:latin typeface="Calibri (Headings)"/>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400" dirty="0" smtClean="0">
                <a:latin typeface="Arial" pitchFamily="34" charset="0"/>
              </a:rPr>
              <a:t>Real Cases</a:t>
            </a:r>
          </a:p>
        </p:txBody>
      </p:sp>
    </p:spTree>
    <p:extLst>
      <p:ext uri="{BB962C8B-B14F-4D97-AF65-F5344CB8AC3E}">
        <p14:creationId xmlns:p14="http://schemas.microsoft.com/office/powerpoint/2010/main" val="789400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59569" y="419100"/>
            <a:ext cx="7848600" cy="990600"/>
          </a:xfrm>
          <a:prstGeom prst="rect">
            <a:avLst/>
          </a:prstGeom>
        </p:spPr>
        <p:txBody>
          <a:bodyPr/>
          <a:lstStyle/>
          <a:p>
            <a:r>
              <a:rPr lang="en-US" dirty="0" smtClean="0">
                <a:latin typeface="Arial" pitchFamily="34" charset="0"/>
              </a:rPr>
              <a:t>Real Cases</a:t>
            </a:r>
          </a:p>
        </p:txBody>
      </p:sp>
      <p:sp>
        <p:nvSpPr>
          <p:cNvPr id="60419" name="Rectangle 3"/>
          <p:cNvSpPr>
            <a:spLocks noGrp="1" noChangeArrowheads="1"/>
          </p:cNvSpPr>
          <p:nvPr>
            <p:ph type="body" idx="4294967295"/>
          </p:nvPr>
        </p:nvSpPr>
        <p:spPr>
          <a:xfrm>
            <a:off x="457200" y="1600200"/>
            <a:ext cx="5562600" cy="4572000"/>
          </a:xfrm>
          <a:prstGeom prst="rect">
            <a:avLst/>
          </a:prstGeom>
        </p:spPr>
        <p:txBody>
          <a:bodyPr/>
          <a:lstStyle/>
          <a:p>
            <a:r>
              <a:rPr lang="en-US" sz="2000" dirty="0" smtClean="0">
                <a:latin typeface="+mn-lt"/>
              </a:rPr>
              <a:t>In March 2004, Dr. Tom Butler of Texas Tech University was sentenced to 2 years imprisonment, 3 years supervised release, and a $50,000 fine </a:t>
            </a:r>
          </a:p>
          <a:p>
            <a:r>
              <a:rPr lang="en-US" sz="2000" dirty="0" smtClean="0">
                <a:latin typeface="+mn-lt"/>
              </a:rPr>
              <a:t>Sent vials of bubonic plague bacteria to Tanzania</a:t>
            </a:r>
          </a:p>
          <a:p>
            <a:r>
              <a:rPr lang="en-US" sz="2000" dirty="0" smtClean="0">
                <a:latin typeface="+mn-lt"/>
              </a:rPr>
              <a:t>Claimed the vials were either lost or stolen</a:t>
            </a:r>
          </a:p>
          <a:p>
            <a:r>
              <a:rPr lang="en-US" sz="2000" dirty="0" smtClean="0">
                <a:latin typeface="+mn-lt"/>
              </a:rPr>
              <a:t>September 2010 - “Officials shut down most of the airport (Miami) overnight, roused hotel guests from their beds and detained Thomas Butler, 70, until Friday morning, when he was released without charges, the official said.”</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78606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Slide Number Placeholder 6"/>
          <p:cNvSpPr>
            <a:spLocks noGrp="1"/>
          </p:cNvSpPr>
          <p:nvPr>
            <p:ph type="sldNum" sz="quarter" idx="4294967295"/>
          </p:nvPr>
        </p:nvSpPr>
        <p:spPr bwMode="auto">
          <a:xfrm>
            <a:off x="6705600" y="6477000"/>
            <a:ext cx="1981200" cy="300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1000" b="1" i="1" dirty="0" smtClean="0">
                <a:latin typeface="+mn-lt"/>
              </a:rPr>
              <a:t>Slide </a:t>
            </a:r>
            <a:fld id="{C6C9E0A6-8B4E-40C0-BF61-EA4A4556746A}" type="slidenum">
              <a:rPr lang="en-US" sz="1000" b="1" i="1" smtClean="0">
                <a:latin typeface="+mn-lt"/>
              </a:rPr>
              <a:pPr algn="ctr"/>
              <a:t>28</a:t>
            </a:fld>
            <a:endParaRPr lang="en-US" sz="1000" b="1" i="1" dirty="0">
              <a:latin typeface="+mn-lt"/>
            </a:endParaRPr>
          </a:p>
        </p:txBody>
      </p:sp>
    </p:spTree>
    <p:extLst>
      <p:ext uri="{BB962C8B-B14F-4D97-AF65-F5344CB8AC3E}">
        <p14:creationId xmlns:p14="http://schemas.microsoft.com/office/powerpoint/2010/main" val="2098161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845744" y="1174687"/>
            <a:ext cx="7848600" cy="636006"/>
          </a:xfrm>
          <a:ln>
            <a:solidFill>
              <a:schemeClr val="tx1"/>
            </a:solidFill>
            <a:miter lim="800000"/>
            <a:headEnd/>
            <a:tailEnd/>
          </a:ln>
        </p:spPr>
        <p:txBody>
          <a:bodyPr/>
          <a:lstStyle/>
          <a:p>
            <a:r>
              <a:rPr lang="en-US" b="1" dirty="0" smtClean="0"/>
              <a:t>Questions?</a:t>
            </a:r>
            <a:endParaRPr lang="en-US" b="1" dirty="0" smtClean="0"/>
          </a:p>
        </p:txBody>
      </p:sp>
      <p:sp>
        <p:nvSpPr>
          <p:cNvPr id="70659" name="Content Placeholder 2"/>
          <p:cNvSpPr>
            <a:spLocks noGrp="1"/>
          </p:cNvSpPr>
          <p:nvPr>
            <p:ph idx="1"/>
          </p:nvPr>
        </p:nvSpPr>
        <p:spPr>
          <a:xfrm>
            <a:off x="845744" y="2193957"/>
            <a:ext cx="7848600" cy="3886200"/>
          </a:xfrm>
        </p:spPr>
        <p:txBody>
          <a:bodyPr/>
          <a:lstStyle/>
          <a:p>
            <a:pPr algn="ctr">
              <a:buFontTx/>
              <a:buNone/>
            </a:pPr>
            <a:endParaRPr lang="en-US" dirty="0" smtClean="0"/>
          </a:p>
          <a:p>
            <a:pPr algn="ctr">
              <a:buFontTx/>
              <a:buNone/>
            </a:pPr>
            <a:endParaRPr lang="en-US" dirty="0" smtClean="0"/>
          </a:p>
          <a:p>
            <a:pPr algn="ctr">
              <a:buFontTx/>
              <a:buNone/>
            </a:pPr>
            <a:r>
              <a:rPr lang="en-US" dirty="0" smtClean="0"/>
              <a:t>Mark Stomski: 206-616-8741</a:t>
            </a:r>
          </a:p>
          <a:p>
            <a:pPr algn="ctr">
              <a:buFontTx/>
              <a:buNone/>
            </a:pPr>
            <a:r>
              <a:rPr lang="en-US" dirty="0" smtClean="0"/>
              <a:t>stomski@uw.edu</a:t>
            </a:r>
          </a:p>
        </p:txBody>
      </p:sp>
      <p:sp>
        <p:nvSpPr>
          <p:cNvPr id="7066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9CADF187-0548-40B9-971E-819FEE73ECC1}" type="slidenum">
              <a:rPr lang="en-US" sz="1000" b="1" i="1"/>
              <a:pPr algn="r" eaLnBrk="1" hangingPunct="1"/>
              <a:t>29</a:t>
            </a:fld>
            <a:endParaRPr lang="en-US" sz="1000" b="1" i="1" dirty="0"/>
          </a:p>
        </p:txBody>
      </p:sp>
    </p:spTree>
    <p:extLst>
      <p:ext uri="{BB962C8B-B14F-4D97-AF65-F5344CB8AC3E}">
        <p14:creationId xmlns:p14="http://schemas.microsoft.com/office/powerpoint/2010/main" val="90813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2370" y="571500"/>
            <a:ext cx="7848600" cy="990600"/>
          </a:xfrm>
        </p:spPr>
        <p:txBody>
          <a:bodyPr/>
          <a:lstStyle/>
          <a:p>
            <a:pPr eaLnBrk="1" hangingPunct="1"/>
            <a:r>
              <a:rPr lang="en-US" dirty="0" smtClean="0"/>
              <a:t>Why Export Controls at a University?</a:t>
            </a:r>
          </a:p>
        </p:txBody>
      </p:sp>
      <p:sp>
        <p:nvSpPr>
          <p:cNvPr id="22531" name="Content Placeholder 2"/>
          <p:cNvSpPr>
            <a:spLocks noGrp="1"/>
          </p:cNvSpPr>
          <p:nvPr>
            <p:ph idx="1"/>
          </p:nvPr>
        </p:nvSpPr>
        <p:spPr>
          <a:xfrm>
            <a:off x="685800" y="1467416"/>
            <a:ext cx="8077200" cy="4191000"/>
          </a:xfrm>
        </p:spPr>
        <p:txBody>
          <a:bodyPr/>
          <a:lstStyle/>
          <a:p>
            <a:r>
              <a:rPr lang="en-US" sz="2400" dirty="0"/>
              <a:t>Exports do not have to be shipments of goods</a:t>
            </a:r>
          </a:p>
          <a:p>
            <a:pPr lvl="1"/>
            <a:r>
              <a:rPr lang="en-US" sz="2000" dirty="0"/>
              <a:t>Providing goods, technology, or software to a foreign national in the United States is still considered to be an export – a.k.a. “deemed export”</a:t>
            </a:r>
          </a:p>
          <a:p>
            <a:pPr lvl="1"/>
            <a:r>
              <a:rPr lang="en-US" sz="2000" dirty="0"/>
              <a:t>E-mailing technical data or a software program</a:t>
            </a:r>
          </a:p>
          <a:p>
            <a:r>
              <a:rPr lang="en-US" sz="2400" dirty="0"/>
              <a:t>Foreign nationals coming to the United States for education and research (increasing numbers from more countries)</a:t>
            </a:r>
          </a:p>
          <a:p>
            <a:pPr eaLnBrk="1" hangingPunct="1"/>
            <a:r>
              <a:rPr lang="en-US" sz="2400" dirty="0" smtClean="0"/>
              <a:t>Technology has enabled education to become increasingly </a:t>
            </a:r>
            <a:r>
              <a:rPr lang="en-US" sz="2400" dirty="0" smtClean="0"/>
              <a:t>global </a:t>
            </a:r>
            <a:r>
              <a:rPr lang="en-US" sz="2400" dirty="0" smtClean="0"/>
              <a:t>and “hands-on”</a:t>
            </a:r>
          </a:p>
          <a:p>
            <a:pPr eaLnBrk="1" hangingPunct="1"/>
            <a:r>
              <a:rPr lang="en-US" sz="2400" dirty="0" smtClean="0"/>
              <a:t>Export Controls does not cover FISMA, Personal Identifiable Information, or Confidential Unclassified Information </a:t>
            </a:r>
            <a:endParaRPr lang="en-US" dirty="0"/>
          </a:p>
          <a:p>
            <a:pPr marL="0" indent="0" eaLnBrk="1" hangingPunct="1">
              <a:buNone/>
            </a:pPr>
            <a:endParaRPr lang="en-US" sz="2400" dirty="0" smtClean="0"/>
          </a:p>
        </p:txBody>
      </p:sp>
      <p:sp>
        <p:nvSpPr>
          <p:cNvPr id="2253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02A6F7D2-C8C4-4CDF-8878-9EA6EF81A626}" type="slidenum">
              <a:rPr lang="en-US" sz="1000" b="1" i="1"/>
              <a:pPr algn="r" eaLnBrk="1" hangingPunct="1"/>
              <a:t>3</a:t>
            </a:fld>
            <a:endParaRPr lang="en-US" sz="1000" b="1" i="1" dirty="0"/>
          </a:p>
        </p:txBody>
      </p:sp>
    </p:spTree>
    <p:extLst>
      <p:ext uri="{BB962C8B-B14F-4D97-AF65-F5344CB8AC3E}">
        <p14:creationId xmlns:p14="http://schemas.microsoft.com/office/powerpoint/2010/main" val="395548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09600" y="581685"/>
            <a:ext cx="7848600" cy="990600"/>
          </a:xfrm>
          <a:prstGeom prst="rect">
            <a:avLst/>
          </a:prstGeom>
        </p:spPr>
        <p:txBody>
          <a:bodyPr/>
          <a:lstStyle/>
          <a:p>
            <a:r>
              <a:rPr lang="en-US" dirty="0" smtClean="0">
                <a:latin typeface="Arial" pitchFamily="34" charset="0"/>
              </a:rPr>
              <a:t>Exporting Basics</a:t>
            </a:r>
          </a:p>
        </p:txBody>
      </p:sp>
      <p:sp>
        <p:nvSpPr>
          <p:cNvPr id="17411" name="Rectangle 3"/>
          <p:cNvSpPr>
            <a:spLocks noGrp="1" noChangeArrowheads="1"/>
          </p:cNvSpPr>
          <p:nvPr>
            <p:ph type="body" idx="4294967295"/>
          </p:nvPr>
        </p:nvSpPr>
        <p:spPr>
          <a:xfrm>
            <a:off x="762000" y="1865014"/>
            <a:ext cx="8077200" cy="4459586"/>
          </a:xfrm>
          <a:prstGeom prst="rect">
            <a:avLst/>
          </a:prstGeom>
        </p:spPr>
        <p:txBody>
          <a:bodyPr>
            <a:noAutofit/>
          </a:bodyPr>
          <a:lstStyle/>
          <a:p>
            <a:pPr>
              <a:lnSpc>
                <a:spcPct val="80000"/>
              </a:lnSpc>
            </a:pPr>
            <a:r>
              <a:rPr lang="en-US" sz="2400" dirty="0" smtClean="0">
                <a:solidFill>
                  <a:srgbClr val="000000"/>
                </a:solidFill>
                <a:latin typeface="Verdana" pitchFamily="34" charset="0"/>
              </a:rPr>
              <a:t>Categorization (What?)</a:t>
            </a:r>
          </a:p>
          <a:p>
            <a:pPr lvl="1">
              <a:lnSpc>
                <a:spcPct val="80000"/>
              </a:lnSpc>
            </a:pPr>
            <a:r>
              <a:rPr lang="en-US" sz="2000" dirty="0" smtClean="0">
                <a:latin typeface="Verdana" pitchFamily="34" charset="0"/>
              </a:rPr>
              <a:t>Determines Jurisdiction (State, Commerce, NRC, </a:t>
            </a:r>
            <a:r>
              <a:rPr lang="en-US" sz="2000" dirty="0" err="1" smtClean="0">
                <a:latin typeface="Verdana" pitchFamily="34" charset="0"/>
              </a:rPr>
              <a:t>etc</a:t>
            </a:r>
            <a:r>
              <a:rPr lang="en-US" sz="2000" dirty="0" smtClean="0">
                <a:latin typeface="Verdana" pitchFamily="34" charset="0"/>
              </a:rPr>
              <a:t>)</a:t>
            </a:r>
          </a:p>
          <a:p>
            <a:pPr lvl="1">
              <a:lnSpc>
                <a:spcPct val="80000"/>
              </a:lnSpc>
            </a:pPr>
            <a:r>
              <a:rPr lang="en-US" sz="2000" dirty="0" smtClean="0">
                <a:latin typeface="Verdana" pitchFamily="34" charset="0"/>
              </a:rPr>
              <a:t>Almost everything has a control number</a:t>
            </a:r>
          </a:p>
          <a:p>
            <a:pPr>
              <a:lnSpc>
                <a:spcPct val="80000"/>
              </a:lnSpc>
            </a:pPr>
            <a:r>
              <a:rPr lang="en-US" sz="2400" dirty="0" smtClean="0">
                <a:solidFill>
                  <a:srgbClr val="000000"/>
                </a:solidFill>
                <a:latin typeface="Verdana" pitchFamily="34" charset="0"/>
              </a:rPr>
              <a:t>Destination (Where?)</a:t>
            </a:r>
          </a:p>
          <a:p>
            <a:pPr lvl="1">
              <a:lnSpc>
                <a:spcPct val="80000"/>
              </a:lnSpc>
            </a:pPr>
            <a:r>
              <a:rPr lang="en-US" sz="2000" dirty="0" smtClean="0">
                <a:latin typeface="Verdana" pitchFamily="34" charset="0"/>
              </a:rPr>
              <a:t>Sanctioned countries may have additional prohibitions on financial or travel transactions</a:t>
            </a:r>
          </a:p>
          <a:p>
            <a:pPr>
              <a:lnSpc>
                <a:spcPct val="80000"/>
              </a:lnSpc>
            </a:pPr>
            <a:r>
              <a:rPr lang="en-US" sz="2400" dirty="0" smtClean="0">
                <a:solidFill>
                  <a:srgbClr val="000000"/>
                </a:solidFill>
                <a:latin typeface="Verdana" pitchFamily="34" charset="0"/>
              </a:rPr>
              <a:t>End-User (Who?)</a:t>
            </a:r>
          </a:p>
          <a:p>
            <a:pPr lvl="1">
              <a:lnSpc>
                <a:spcPct val="80000"/>
              </a:lnSpc>
            </a:pPr>
            <a:r>
              <a:rPr lang="en-US" sz="2000" dirty="0" smtClean="0">
                <a:latin typeface="Verdana" pitchFamily="34" charset="0"/>
              </a:rPr>
              <a:t>Debarred Parties Screening</a:t>
            </a:r>
          </a:p>
          <a:p>
            <a:pPr>
              <a:lnSpc>
                <a:spcPct val="80000"/>
              </a:lnSpc>
            </a:pPr>
            <a:r>
              <a:rPr lang="en-US" sz="2400" dirty="0" smtClean="0">
                <a:solidFill>
                  <a:srgbClr val="000000"/>
                </a:solidFill>
                <a:latin typeface="Verdana" pitchFamily="34" charset="0"/>
              </a:rPr>
              <a:t>End Use (Why?)</a:t>
            </a:r>
          </a:p>
          <a:p>
            <a:pPr lvl="1">
              <a:lnSpc>
                <a:spcPct val="80000"/>
              </a:lnSpc>
            </a:pPr>
            <a:r>
              <a:rPr lang="en-US" sz="2000" dirty="0" smtClean="0">
                <a:latin typeface="Verdana" pitchFamily="34" charset="0"/>
              </a:rPr>
              <a:t>Certain End Uses are prohibited (e.g., nuclear proliferation)</a:t>
            </a:r>
          </a:p>
          <a:p>
            <a:pPr lvl="1">
              <a:lnSpc>
                <a:spcPct val="80000"/>
              </a:lnSpc>
              <a:buFontTx/>
              <a:buNone/>
            </a:pPr>
            <a:endParaRPr lang="en-US" sz="2000" dirty="0" smtClean="0">
              <a:latin typeface="Verdana" pitchFamily="34" charset="0"/>
            </a:endParaRPr>
          </a:p>
        </p:txBody>
      </p:sp>
      <p:sp>
        <p:nvSpPr>
          <p:cNvPr id="1741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0144D845-B4C8-4BD4-88CE-A841E17B0F15}" type="slidenum">
              <a:rPr lang="en-US" sz="1000" b="1" i="1"/>
              <a:pPr algn="r" eaLnBrk="1" hangingPunct="1"/>
              <a:t>4</a:t>
            </a:fld>
            <a:endParaRPr lang="en-US" sz="1000" b="1" i="1" dirty="0"/>
          </a:p>
        </p:txBody>
      </p:sp>
    </p:spTree>
    <p:extLst>
      <p:ext uri="{BB962C8B-B14F-4D97-AF65-F5344CB8AC3E}">
        <p14:creationId xmlns:p14="http://schemas.microsoft.com/office/powerpoint/2010/main" val="2953034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62000" y="273867"/>
            <a:ext cx="7848600" cy="990600"/>
          </a:xfrm>
          <a:prstGeom prst="rect">
            <a:avLst/>
          </a:prstGeom>
        </p:spPr>
        <p:txBody>
          <a:bodyPr/>
          <a:lstStyle/>
          <a:p>
            <a:r>
              <a:rPr lang="en-US" sz="4800" dirty="0" smtClean="0"/>
              <a:t>Why?</a:t>
            </a:r>
            <a:br>
              <a:rPr lang="en-US" sz="4800" dirty="0" smtClean="0"/>
            </a:br>
            <a:r>
              <a:rPr lang="en-US" sz="4800" dirty="0" smtClean="0"/>
              <a:t>Prohibited End Uses</a:t>
            </a:r>
          </a:p>
        </p:txBody>
      </p:sp>
      <p:sp>
        <p:nvSpPr>
          <p:cNvPr id="18435" name="Rectangle 3"/>
          <p:cNvSpPr>
            <a:spLocks noGrp="1" noChangeArrowheads="1"/>
          </p:cNvSpPr>
          <p:nvPr>
            <p:ph type="body" idx="4294967295"/>
          </p:nvPr>
        </p:nvSpPr>
        <p:spPr>
          <a:xfrm>
            <a:off x="990600" y="2209800"/>
            <a:ext cx="7848600" cy="4114800"/>
          </a:xfrm>
          <a:prstGeom prst="rect">
            <a:avLst/>
          </a:prstGeom>
        </p:spPr>
        <p:txBody>
          <a:bodyPr/>
          <a:lstStyle/>
          <a:p>
            <a:r>
              <a:rPr lang="en-US" sz="2400" dirty="0" smtClean="0">
                <a:latin typeface="Verdana" pitchFamily="34" charset="0"/>
              </a:rPr>
              <a:t>Certain nuclear activities</a:t>
            </a:r>
          </a:p>
          <a:p>
            <a:r>
              <a:rPr lang="en-US" sz="2400" dirty="0" smtClean="0">
                <a:latin typeface="Verdana" pitchFamily="34" charset="0"/>
              </a:rPr>
              <a:t>Rocket Systems and UAVs (drones)</a:t>
            </a:r>
          </a:p>
          <a:p>
            <a:r>
              <a:rPr lang="en-US" sz="2400" dirty="0" smtClean="0">
                <a:latin typeface="Verdana" pitchFamily="34" charset="0"/>
              </a:rPr>
              <a:t>Chemical and Biological Weapons</a:t>
            </a:r>
          </a:p>
          <a:p>
            <a:r>
              <a:rPr lang="en-US" sz="2400" dirty="0" smtClean="0">
                <a:latin typeface="Verdana" pitchFamily="34" charset="0"/>
              </a:rPr>
              <a:t>Others but very specific – luckily not the type of activities UW performs</a:t>
            </a:r>
          </a:p>
        </p:txBody>
      </p:sp>
      <p:sp>
        <p:nvSpPr>
          <p:cNvPr id="18436"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533632CA-2FE5-4C5E-A4B1-A599EA7E20D4}" type="slidenum">
              <a:rPr lang="en-US" sz="1000" b="1" i="1"/>
              <a:pPr algn="r" eaLnBrk="1" hangingPunct="1"/>
              <a:t>5</a:t>
            </a:fld>
            <a:endParaRPr lang="en-US" sz="1000" b="1" i="1" dirty="0"/>
          </a:p>
        </p:txBody>
      </p:sp>
      <p:pic>
        <p:nvPicPr>
          <p:cNvPr id="2052" name="Picture 4" descr="http://1.bp.blogspot.com/_Ju4q8pepX1U/TUmODNHp1JI/AAAAAAAAGhk/8Yt6E90Qwzw/s1600/monopoly-go-to-jail-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88959"/>
            <a:ext cx="3124200" cy="1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31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373456"/>
            <a:ext cx="7848600" cy="990600"/>
          </a:xfrm>
        </p:spPr>
        <p:txBody>
          <a:bodyPr/>
          <a:lstStyle/>
          <a:p>
            <a:r>
              <a:rPr lang="en-US" sz="5400" dirty="0" smtClean="0"/>
              <a:t>Who? </a:t>
            </a:r>
          </a:p>
        </p:txBody>
      </p:sp>
      <p:sp>
        <p:nvSpPr>
          <p:cNvPr id="3" name="Content Placeholder 2"/>
          <p:cNvSpPr>
            <a:spLocks noGrp="1"/>
          </p:cNvSpPr>
          <p:nvPr>
            <p:ph idx="1"/>
          </p:nvPr>
        </p:nvSpPr>
        <p:spPr>
          <a:xfrm>
            <a:off x="914400" y="1517445"/>
            <a:ext cx="3965418" cy="4684179"/>
          </a:xfrm>
        </p:spPr>
        <p:txBody>
          <a:bodyPr>
            <a:normAutofit fontScale="85000" lnSpcReduction="10000"/>
          </a:bodyPr>
          <a:lstStyle/>
          <a:p>
            <a:pPr>
              <a:defRPr/>
            </a:pPr>
            <a:r>
              <a:rPr lang="en-US" dirty="0">
                <a:latin typeface="Verdana" pitchFamily="34" charset="0"/>
              </a:rPr>
              <a:t>KNOW YOUR RECIPIENT!</a:t>
            </a:r>
          </a:p>
          <a:p>
            <a:pPr>
              <a:defRPr/>
            </a:pPr>
            <a:r>
              <a:rPr lang="en-US" sz="3300" dirty="0" smtClean="0"/>
              <a:t>Debarred Parties</a:t>
            </a:r>
            <a:r>
              <a:rPr lang="en-US" dirty="0" smtClean="0">
                <a:latin typeface="Verdana" pitchFamily="34" charset="0"/>
              </a:rPr>
              <a:t>, include universities, hospitals, research institutes, etc.</a:t>
            </a:r>
          </a:p>
          <a:p>
            <a:pPr lvl="1">
              <a:defRPr/>
            </a:pPr>
            <a:r>
              <a:rPr lang="en-US" dirty="0" err="1" smtClean="0">
                <a:latin typeface="Verdana" pitchFamily="34" charset="0"/>
              </a:rPr>
              <a:t>Beihang</a:t>
            </a:r>
            <a:r>
              <a:rPr lang="en-US" dirty="0" smtClean="0">
                <a:latin typeface="Verdana" pitchFamily="34" charset="0"/>
              </a:rPr>
              <a:t> University</a:t>
            </a:r>
          </a:p>
          <a:p>
            <a:pPr lvl="1">
              <a:defRPr/>
            </a:pPr>
            <a:r>
              <a:rPr lang="en-US" dirty="0" smtClean="0">
                <a:latin typeface="Verdana" pitchFamily="34" charset="0"/>
              </a:rPr>
              <a:t>Sichuan University</a:t>
            </a:r>
          </a:p>
          <a:p>
            <a:pPr lvl="1">
              <a:defRPr/>
            </a:pPr>
            <a:r>
              <a:rPr lang="en-US" dirty="0" smtClean="0">
                <a:latin typeface="Verdana" pitchFamily="34" charset="0"/>
              </a:rPr>
              <a:t>Ben </a:t>
            </a:r>
            <a:r>
              <a:rPr lang="en-US" dirty="0" err="1" smtClean="0">
                <a:latin typeface="Verdana" pitchFamily="34" charset="0"/>
              </a:rPr>
              <a:t>Gurion</a:t>
            </a:r>
            <a:r>
              <a:rPr lang="en-US" dirty="0" smtClean="0">
                <a:latin typeface="Verdana" pitchFamily="34" charset="0"/>
              </a:rPr>
              <a:t> University</a:t>
            </a:r>
          </a:p>
          <a:p>
            <a:pPr lvl="1">
              <a:defRPr/>
            </a:pPr>
            <a:r>
              <a:rPr lang="en-US" dirty="0" smtClean="0">
                <a:latin typeface="Verdana" pitchFamily="34" charset="0"/>
              </a:rPr>
              <a:t>Space and Upper Atmosphere Research Commission (SUPARCO)</a:t>
            </a:r>
          </a:p>
          <a:p>
            <a:pPr>
              <a:defRPr/>
            </a:pPr>
            <a:endParaRPr lang="en-US" dirty="0"/>
          </a:p>
        </p:txBody>
      </p:sp>
      <p:sp>
        <p:nvSpPr>
          <p:cNvPr id="2048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B0836C56-BC7F-4E85-9383-6C636191928B}" type="slidenum">
              <a:rPr lang="en-US" sz="1000" b="1" i="1"/>
              <a:pPr algn="r" eaLnBrk="1" hangingPunct="1"/>
              <a:t>6</a:t>
            </a:fld>
            <a:endParaRPr lang="en-US" sz="1000" b="1" i="1"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761" y="1518956"/>
            <a:ext cx="3421948" cy="4836577"/>
          </a:xfrm>
          <a:prstGeom prst="rect">
            <a:avLst/>
          </a:prstGeom>
        </p:spPr>
      </p:pic>
    </p:spTree>
    <p:extLst>
      <p:ext uri="{BB962C8B-B14F-4D97-AF65-F5344CB8AC3E}">
        <p14:creationId xmlns:p14="http://schemas.microsoft.com/office/powerpoint/2010/main" val="15288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423" y="445883"/>
            <a:ext cx="7848600" cy="990600"/>
          </a:xfrm>
        </p:spPr>
        <p:txBody>
          <a:bodyPr/>
          <a:lstStyle/>
          <a:p>
            <a:r>
              <a:rPr lang="en-US" sz="4800" dirty="0" smtClean="0"/>
              <a:t>Debarred Parties</a:t>
            </a:r>
            <a:endParaRPr lang="en-US" sz="4800" dirty="0"/>
          </a:p>
        </p:txBody>
      </p:sp>
      <p:sp>
        <p:nvSpPr>
          <p:cNvPr id="5" name="Content Placeholder 4"/>
          <p:cNvSpPr>
            <a:spLocks noGrp="1"/>
          </p:cNvSpPr>
          <p:nvPr>
            <p:ph sz="half" idx="1"/>
          </p:nvPr>
        </p:nvSpPr>
        <p:spPr>
          <a:xfrm>
            <a:off x="791423" y="1698415"/>
            <a:ext cx="3848100" cy="4114800"/>
          </a:xfrm>
        </p:spPr>
        <p:txBody>
          <a:bodyPr>
            <a:normAutofit/>
          </a:bodyPr>
          <a:lstStyle/>
          <a:p>
            <a:r>
              <a:rPr lang="en-US" dirty="0" smtClean="0"/>
              <a:t>Denied Persons List (Commerce)</a:t>
            </a:r>
          </a:p>
          <a:p>
            <a:r>
              <a:rPr lang="en-US" dirty="0" smtClean="0"/>
              <a:t>Entity List (Commerce)</a:t>
            </a:r>
          </a:p>
          <a:p>
            <a:r>
              <a:rPr lang="en-US" dirty="0" smtClean="0"/>
              <a:t>Specially Designated National List (Treasury)</a:t>
            </a:r>
          </a:p>
          <a:p>
            <a:r>
              <a:rPr lang="en-US" dirty="0" smtClean="0"/>
              <a:t>Debarred List (State)</a:t>
            </a:r>
          </a:p>
          <a:p>
            <a:r>
              <a:rPr lang="en-US" dirty="0" smtClean="0"/>
              <a:t>Nonproliferation Sanctions (State)</a:t>
            </a:r>
            <a:endParaRPr lang="en-US" dirty="0"/>
          </a:p>
        </p:txBody>
      </p:sp>
      <p:sp>
        <p:nvSpPr>
          <p:cNvPr id="6" name="Content Placeholder 5"/>
          <p:cNvSpPr>
            <a:spLocks noGrp="1"/>
          </p:cNvSpPr>
          <p:nvPr>
            <p:ph sz="half" idx="2"/>
          </p:nvPr>
        </p:nvSpPr>
        <p:spPr>
          <a:xfrm>
            <a:off x="5592023" y="1477495"/>
            <a:ext cx="3048000" cy="3313568"/>
          </a:xfrm>
        </p:spPr>
        <p:txBody>
          <a:bodyPr/>
          <a:lstStyle/>
          <a:p>
            <a:endParaRPr lang="en-US" dirty="0" smtClean="0"/>
          </a:p>
          <a:p>
            <a:endParaRPr lang="en-US" dirty="0"/>
          </a:p>
          <a:p>
            <a:pPr marL="0" indent="0">
              <a:buNone/>
            </a:pPr>
            <a:r>
              <a:rPr lang="en-US" dirty="0" smtClean="0"/>
              <a:t>When dealing with an unknown entity, we </a:t>
            </a:r>
            <a:r>
              <a:rPr lang="en-US" dirty="0" smtClean="0"/>
              <a:t>can screen all of these, and many more, for you</a:t>
            </a:r>
            <a:endParaRPr lang="en-US" dirty="0"/>
          </a:p>
        </p:txBody>
      </p:sp>
      <p:sp>
        <p:nvSpPr>
          <p:cNvPr id="7" name="Left Arrow 6"/>
          <p:cNvSpPr/>
          <p:nvPr/>
        </p:nvSpPr>
        <p:spPr>
          <a:xfrm>
            <a:off x="4639523" y="3374815"/>
            <a:ext cx="787908"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95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647700"/>
            <a:ext cx="7848600" cy="990600"/>
          </a:xfrm>
        </p:spPr>
        <p:txBody>
          <a:bodyPr/>
          <a:lstStyle/>
          <a:p>
            <a:pPr eaLnBrk="1" hangingPunct="1"/>
            <a:r>
              <a:rPr lang="en-US" sz="4000" dirty="0" smtClean="0"/>
              <a:t>What is generally not subject to export controls?</a:t>
            </a:r>
          </a:p>
        </p:txBody>
      </p:sp>
      <p:sp>
        <p:nvSpPr>
          <p:cNvPr id="24579" name="Content Placeholder 2"/>
          <p:cNvSpPr>
            <a:spLocks noGrp="1"/>
          </p:cNvSpPr>
          <p:nvPr>
            <p:ph idx="1"/>
          </p:nvPr>
        </p:nvSpPr>
        <p:spPr>
          <a:xfrm>
            <a:off x="838200" y="2362200"/>
            <a:ext cx="5638800" cy="3962400"/>
          </a:xfrm>
        </p:spPr>
        <p:txBody>
          <a:bodyPr/>
          <a:lstStyle/>
          <a:p>
            <a:pPr eaLnBrk="1" hangingPunct="1"/>
            <a:r>
              <a:rPr lang="en-US" sz="2400" dirty="0" smtClean="0"/>
              <a:t>Public Domain Information</a:t>
            </a:r>
          </a:p>
          <a:p>
            <a:pPr lvl="1" eaLnBrk="1" hangingPunct="1"/>
            <a:r>
              <a:rPr lang="en-US" sz="2000" dirty="0" smtClean="0"/>
              <a:t>Information that is generally accessible to the public through: periodicals, books, print, or electronic media.</a:t>
            </a:r>
          </a:p>
          <a:p>
            <a:pPr lvl="1" eaLnBrk="1" hangingPunct="1"/>
            <a:r>
              <a:rPr lang="en-US" sz="2000" dirty="0" smtClean="0"/>
              <a:t>Includes information that is readily available at libraries, in patents, or through an “open” conference.</a:t>
            </a:r>
          </a:p>
          <a:p>
            <a:pPr eaLnBrk="1" hangingPunct="1"/>
            <a:endParaRPr lang="en-US" sz="900" dirty="0" smtClean="0"/>
          </a:p>
          <a:p>
            <a:pPr eaLnBrk="1" hangingPunct="1"/>
            <a:r>
              <a:rPr lang="en-US" sz="2400" dirty="0" smtClean="0"/>
              <a:t>Academic Catalog Courses</a:t>
            </a:r>
          </a:p>
        </p:txBody>
      </p:sp>
      <p:pic>
        <p:nvPicPr>
          <p:cNvPr id="24580" name="Picture 2" descr="C:\Documents and Settings\jj97.WIN\Local Settings\Temporary Internet Files\Content.IE5\1N5PO017\MP9004019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48200"/>
            <a:ext cx="2484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54B70F2B-5EF9-47BE-BA7D-EE65C40BFB74}" type="slidenum">
              <a:rPr lang="en-US" sz="1000" b="1" i="1"/>
              <a:pPr algn="r" eaLnBrk="1" hangingPunct="1"/>
              <a:t>8</a:t>
            </a:fld>
            <a:endParaRPr lang="en-US" sz="1000" b="1" i="1" dirty="0"/>
          </a:p>
        </p:txBody>
      </p:sp>
      <p:pic>
        <p:nvPicPr>
          <p:cNvPr id="24583" name="Picture 7" descr="http://www.penningtonlibrary.org/Book%20Grou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149" y="2362200"/>
            <a:ext cx="2087651"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4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13164" y="400616"/>
            <a:ext cx="6627136" cy="990600"/>
          </a:xfrm>
        </p:spPr>
        <p:txBody>
          <a:bodyPr/>
          <a:lstStyle/>
          <a:p>
            <a:pPr eaLnBrk="1" hangingPunct="1"/>
            <a:r>
              <a:rPr lang="en-US" sz="4400" dirty="0" smtClean="0"/>
              <a:t>What is excluded from Export Controls?</a:t>
            </a:r>
          </a:p>
        </p:txBody>
      </p:sp>
      <p:sp>
        <p:nvSpPr>
          <p:cNvPr id="25603" name="Content Placeholder 2"/>
          <p:cNvSpPr>
            <a:spLocks noGrp="1"/>
          </p:cNvSpPr>
          <p:nvPr>
            <p:ph idx="1"/>
          </p:nvPr>
        </p:nvSpPr>
        <p:spPr>
          <a:xfrm>
            <a:off x="692590" y="2117757"/>
            <a:ext cx="8001000" cy="3962400"/>
          </a:xfrm>
        </p:spPr>
        <p:txBody>
          <a:bodyPr/>
          <a:lstStyle/>
          <a:p>
            <a:pPr eaLnBrk="1" hangingPunct="1"/>
            <a:r>
              <a:rPr lang="en-US" sz="3200" dirty="0" smtClean="0"/>
              <a:t>Fundamental Research </a:t>
            </a:r>
            <a:r>
              <a:rPr lang="en-US" sz="3200" u="sng" dirty="0" smtClean="0"/>
              <a:t>Results</a:t>
            </a:r>
          </a:p>
          <a:p>
            <a:pPr marL="914400" lvl="1" indent="-457200">
              <a:lnSpc>
                <a:spcPct val="90000"/>
              </a:lnSpc>
              <a:spcAft>
                <a:spcPts val="1000"/>
              </a:spcAft>
              <a:buFontTx/>
              <a:buAutoNum type="arabicPeriod"/>
            </a:pPr>
            <a:r>
              <a:rPr lang="en-US" sz="2000" dirty="0" smtClean="0">
                <a:latin typeface="Verdana" pitchFamily="34" charset="0"/>
              </a:rPr>
              <a:t>Basic and applied research in science or </a:t>
            </a:r>
            <a:r>
              <a:rPr lang="en-US" sz="2000" dirty="0" smtClean="0">
                <a:latin typeface="Verdana" pitchFamily="34" charset="0"/>
              </a:rPr>
              <a:t>engineering; and</a:t>
            </a:r>
            <a:endParaRPr lang="en-US" dirty="0" smtClean="0">
              <a:latin typeface="Verdana" pitchFamily="34" charset="0"/>
            </a:endParaRPr>
          </a:p>
          <a:p>
            <a:pPr marL="914400" lvl="1" indent="-457200">
              <a:lnSpc>
                <a:spcPct val="90000"/>
              </a:lnSpc>
              <a:spcAft>
                <a:spcPts val="1000"/>
              </a:spcAft>
              <a:buFontTx/>
              <a:buAutoNum type="arabicPeriod" startAt="2"/>
            </a:pPr>
            <a:r>
              <a:rPr lang="en-US" sz="2000" dirty="0" smtClean="0">
                <a:latin typeface="Verdana" pitchFamily="34" charset="0"/>
              </a:rPr>
              <a:t>Intention is to publish the research results and there are no restrictions or approvals required on the publishing of the research results; and</a:t>
            </a:r>
          </a:p>
          <a:p>
            <a:pPr marL="914400" lvl="1" indent="-457200">
              <a:lnSpc>
                <a:spcPct val="90000"/>
              </a:lnSpc>
              <a:spcAft>
                <a:spcPts val="1000"/>
              </a:spcAft>
              <a:buFontTx/>
              <a:buAutoNum type="arabicPeriod" startAt="2"/>
            </a:pPr>
            <a:r>
              <a:rPr lang="en-US" sz="2000" dirty="0" smtClean="0">
                <a:latin typeface="Verdana" pitchFamily="34" charset="0"/>
              </a:rPr>
              <a:t>No restrictions on the access to the research results (including foreign national restrictions or approvals)</a:t>
            </a:r>
            <a:endParaRPr lang="en-US" dirty="0" smtClean="0"/>
          </a:p>
        </p:txBody>
      </p:sp>
      <p:sp>
        <p:nvSpPr>
          <p:cNvPr id="2560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b="1" i="1" dirty="0"/>
              <a:t>Slide </a:t>
            </a:r>
            <a:fld id="{0EB86B90-35BA-4CC2-B08E-BF6ED28D434F}" type="slidenum">
              <a:rPr lang="en-US" sz="1000" b="1" i="1"/>
              <a:pPr algn="r" eaLnBrk="1" hangingPunct="1"/>
              <a:t>9</a:t>
            </a:fld>
            <a:endParaRPr lang="en-US" sz="1000" b="1" i="1" dirty="0"/>
          </a:p>
        </p:txBody>
      </p:sp>
    </p:spTree>
    <p:extLst>
      <p:ext uri="{BB962C8B-B14F-4D97-AF65-F5344CB8AC3E}">
        <p14:creationId xmlns:p14="http://schemas.microsoft.com/office/powerpoint/2010/main" val="2823756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2959</TotalTime>
  <Words>1869</Words>
  <Application>Microsoft Office PowerPoint</Application>
  <PresentationFormat>On-screen Show (4:3)</PresentationFormat>
  <Paragraphs>290</Paragraphs>
  <Slides>29</Slides>
  <Notes>22</Notes>
  <HiddenSlides>0</HiddenSlides>
  <MMClips>1</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Custom Design</vt:lpstr>
      <vt:lpstr>1_Custom Design</vt:lpstr>
      <vt:lpstr>PowerPoint Presentation</vt:lpstr>
      <vt:lpstr>What is an Export?</vt:lpstr>
      <vt:lpstr>Why Export Controls at a University?</vt:lpstr>
      <vt:lpstr>Exporting Basics</vt:lpstr>
      <vt:lpstr>Why? Prohibited End Uses</vt:lpstr>
      <vt:lpstr>Who? </vt:lpstr>
      <vt:lpstr>Debarred Parties</vt:lpstr>
      <vt:lpstr>What is generally not subject to export controls?</vt:lpstr>
      <vt:lpstr>What is excluded from Export Controls?</vt:lpstr>
      <vt:lpstr>PowerPoint Presentation</vt:lpstr>
      <vt:lpstr>Sample Clauses</vt:lpstr>
      <vt:lpstr>Hidden Contractual Restriction</vt:lpstr>
      <vt:lpstr>What is controlled? International Traffic in Arms Regulations ITAR -</vt:lpstr>
      <vt:lpstr>Defense Service</vt:lpstr>
      <vt:lpstr>Examples of Export Controlled  Goods And Technology</vt:lpstr>
      <vt:lpstr>Export Administration Regulations (EAR)</vt:lpstr>
      <vt:lpstr>When might an export license be needed?   </vt:lpstr>
      <vt:lpstr>When the Fundamental Research Exclusion Doesn’t Apply</vt:lpstr>
      <vt:lpstr>Where?</vt:lpstr>
      <vt:lpstr>Sanctions and Embargos</vt:lpstr>
      <vt:lpstr>The Sanctioned Countries</vt:lpstr>
      <vt:lpstr>Anti-Boycott</vt:lpstr>
      <vt:lpstr>Anti-Boycott Countries</vt:lpstr>
      <vt:lpstr>Other Export Licensing Regimes</vt:lpstr>
      <vt:lpstr>Incoming Foreign Nationals</vt:lpstr>
      <vt:lpstr>Key Points</vt:lpstr>
      <vt:lpstr>PowerPoint Presentation</vt:lpstr>
      <vt:lpstr>Real Cases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Mark Stomski</cp:lastModifiedBy>
  <cp:revision>39</cp:revision>
  <dcterms:created xsi:type="dcterms:W3CDTF">2014-10-14T00:51:43Z</dcterms:created>
  <dcterms:modified xsi:type="dcterms:W3CDTF">2017-09-06T19:46:04Z</dcterms:modified>
</cp:coreProperties>
</file>