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6F071-AE3F-48F4-A542-91E1D8BE0EF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DEC96-DCE3-43A6-B020-4B37A8FB7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7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+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190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659304" y="1736725"/>
            <a:ext cx="8196209" cy="401549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838200" marR="0" lvl="1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2573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676400" marR="0" lvl="3" indent="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095500" marR="0" lvl="4" indent="508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6" name="Shape 26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71598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Shape 27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4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240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4B2E83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Shape 29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4" y="5945853"/>
            <a:ext cx="1371598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333" y="6354232"/>
            <a:ext cx="2540000" cy="266698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71756" y="1179824"/>
            <a:ext cx="6972300" cy="264175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●"/>
              <a:defRPr sz="50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2" name="Shape 32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84302" cy="112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6840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+ Graphic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chart" idx="2"/>
          </p:nvPr>
        </p:nvSpPr>
        <p:spPr>
          <a:xfrm>
            <a:off x="766762" y="1736725"/>
            <a:ext cx="8021636" cy="443229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914400" marR="0" lvl="1" indent="76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27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84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190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6" name="Shape 36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25295" cy="1633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Shape 37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4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315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812963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osp@uw.ed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guide/notice-files/NOT-OD-12-101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washington.edu/research/contact-us/" TargetMode="External"/><Relationship Id="rId5" Type="http://schemas.openxmlformats.org/officeDocument/2006/relationships/hyperlink" Target="http://www.washington.edu/research/contact-us/" TargetMode="External"/><Relationship Id="rId4" Type="http://schemas.openxmlformats.org/officeDocument/2006/relationships/hyperlink" Target="https://public.era.nih.gov/commons/public/login.do?TYPE=33554433&amp;REALMOID=06-1edb031f-46c7-44b3-b803-60b537de74d2&amp;GUID=&amp;SMAUTHREASON=0&amp;METHOD=GET&amp;SMAGENTNAME=-SM-938PYmoLVb4VrDeXo04LZUDVDvc+3899ByInEAjuSUvWNIGfB2zRpWiCivYGCogG&amp;TARGET=-SM-http://public.era.nih.gov/comm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Arial"/>
              <a:buNone/>
            </a:pPr>
            <a:r>
              <a:rPr lang="en-US" sz="4250" b="0" i="0" u="none" strike="noStrike" cap="none">
                <a:solidFill>
                  <a:schemeClr val="accent3"/>
                </a:solidFill>
                <a:latin typeface="Open Sans"/>
                <a:ea typeface="Open Sans"/>
                <a:cs typeface="Open Sans"/>
                <a:sym typeface="Open Sans"/>
              </a:rPr>
              <a:t>NIH Just-In-Time (JIT) Notifications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692029" y="4308048"/>
            <a:ext cx="6656729" cy="181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>
              <a:buClr>
                <a:srgbClr val="FFFFFF"/>
              </a:buClr>
              <a:buFont typeface="Arial"/>
              <a:buNone/>
            </a:pPr>
            <a:endParaRPr sz="2000" kern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spcBef>
                <a:spcPts val="32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1600" kern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Carol Rhodes</a:t>
            </a:r>
          </a:p>
          <a:p>
            <a:pPr>
              <a:spcBef>
                <a:spcPts val="32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1600" kern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</a:p>
          <a:p>
            <a:pPr>
              <a:spcBef>
                <a:spcPts val="32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1600" kern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</a:p>
        </p:txBody>
      </p:sp>
    </p:spTree>
    <p:extLst>
      <p:ext uri="{BB962C8B-B14F-4D97-AF65-F5344CB8AC3E}">
        <p14:creationId xmlns:p14="http://schemas.microsoft.com/office/powerpoint/2010/main" val="172540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00" cy="992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JIT </a:t>
            </a:r>
            <a:r>
              <a:rPr lang="en-US" dirty="0" smtClean="0"/>
              <a:t>Process &amp; Changes</a:t>
            </a:r>
            <a:endParaRPr lang="en-US" dirty="0"/>
          </a:p>
        </p:txBody>
      </p:sp>
      <p:sp>
        <p:nvSpPr>
          <p:cNvPr id="148" name="Shape 148"/>
          <p:cNvSpPr txBox="1">
            <a:spLocks noGrp="1"/>
          </p:cNvSpPr>
          <p:nvPr>
            <p:ph type="body" idx="2"/>
          </p:nvPr>
        </p:nvSpPr>
        <p:spPr>
          <a:xfrm>
            <a:off x="659304" y="1736725"/>
            <a:ext cx="8020672" cy="4015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-US" sz="2200" b="0" dirty="0"/>
              <a:t>NIH sends JIT notifications automatically to PI with grant application receiving impact scores of 40 or less. </a:t>
            </a:r>
            <a:r>
              <a:rPr lang="en-US" sz="2200" b="0" dirty="0" smtClean="0"/>
              <a:t>It </a:t>
            </a:r>
            <a:r>
              <a:rPr lang="en-US" sz="2200" b="0" dirty="0"/>
              <a:t>is not a guarantee of funding and often not acted upon by PI.  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200" b="0" dirty="0"/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-US" sz="2200" b="0" dirty="0"/>
              <a:t>Specific JIT requests from a GMS are actionable and often have a very short turnaround within which to respond.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200" b="0" dirty="0"/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-US" sz="2200" b="0" dirty="0"/>
              <a:t>Response to JIT needs to be via OSP.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800" b="0" dirty="0"/>
          </a:p>
          <a:p>
            <a:pPr marL="0" lvl="0" indent="0" rtl="0">
              <a:spcBef>
                <a:spcPts val="0"/>
              </a:spcBef>
              <a:buNone/>
            </a:pPr>
            <a:endParaRPr sz="1800" b="0" dirty="0"/>
          </a:p>
          <a:p>
            <a:pPr marL="0" lvl="0" indent="0" rtl="0">
              <a:spcBef>
                <a:spcPts val="0"/>
              </a:spcBef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3955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70931" y="371510"/>
            <a:ext cx="8184599" cy="992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Arial"/>
              <a:buNone/>
            </a:pPr>
            <a:r>
              <a:rPr lang="en-US" sz="3000" b="0" i="0" u="none" strike="noStrike" cap="none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NIH </a:t>
            </a:r>
            <a:r>
              <a:rPr lang="en-US" dirty="0">
                <a:latin typeface="Open Sans"/>
                <a:ea typeface="Open Sans"/>
                <a:cs typeface="Open Sans"/>
                <a:sym typeface="Open Sans"/>
              </a:rPr>
              <a:t>Just-in-Time (JIT) Requests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2"/>
          </p:nvPr>
        </p:nvSpPr>
        <p:spPr>
          <a:xfrm>
            <a:off x="665075" y="1578025"/>
            <a:ext cx="8196300" cy="444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2200" b="0"/>
              <a:t>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2400" b="0" i="0" u="none" strike="noStrike" cap="non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2400" b="0" i="0" u="none" strike="noStrike" cap="non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2400" b="0" i="0" u="none" strike="noStrike" cap="non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b="0"/>
              <a:t> </a:t>
            </a:r>
            <a:r>
              <a:rPr lang="en-US"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/>
            </a:r>
            <a:br>
              <a:rPr lang="en-US"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lang="en-US" sz="2400" b="0" i="0" u="none" strike="noStrike" cap="non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155" name="Shape 155"/>
          <p:cNvGraphicFramePr/>
          <p:nvPr>
            <p:extLst>
              <p:ext uri="{D42A27DB-BD31-4B8C-83A1-F6EECF244321}">
                <p14:modId xmlns:p14="http://schemas.microsoft.com/office/powerpoint/2010/main" val="3785919825"/>
              </p:ext>
            </p:extLst>
          </p:nvPr>
        </p:nvGraphicFramePr>
        <p:xfrm>
          <a:off x="665075" y="1618969"/>
          <a:ext cx="8218975" cy="3723033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487558"/>
                <a:gridCol w="1865690"/>
                <a:gridCol w="3865727"/>
              </a:tblGrid>
              <a:tr h="420963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1600" dirty="0">
                          <a:solidFill>
                            <a:schemeClr val="accent3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JIT Type</a:t>
                      </a:r>
                    </a:p>
                  </a:txBody>
                  <a:tcPr marL="91425" marR="91425" marT="91425" marB="914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1600">
                          <a:solidFill>
                            <a:schemeClr val="accent3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Received</a:t>
                      </a:r>
                    </a:p>
                  </a:txBody>
                  <a:tcPr marL="91425" marR="91425" marT="91425" marB="914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1600">
                          <a:solidFill>
                            <a:schemeClr val="accent3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Process</a:t>
                      </a:r>
                    </a:p>
                  </a:txBody>
                  <a:tcPr marL="91425" marR="91425" marT="91425" marB="91425">
                    <a:solidFill>
                      <a:schemeClr val="accent1"/>
                    </a:solidFill>
                  </a:tcPr>
                </a:tc>
              </a:tr>
              <a:tr h="1869029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Automated JIT notification from NIH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16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By PI, with copy sent to OSP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If PI uploads JIT information in </a:t>
                      </a:r>
                      <a:r>
                        <a:rPr lang="en-US" sz="1600" dirty="0" err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eRA</a:t>
                      </a:r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Commons, contact </a:t>
                      </a:r>
                      <a:r>
                        <a:rPr lang="en-US" sz="1600" u="sng" dirty="0">
                          <a:solidFill>
                            <a:schemeClr val="hlink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3"/>
                        </a:rPr>
                        <a:t>osp@uw.edu</a:t>
                      </a:r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with eGC1# and note JIT material ready. 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lang="en-US" sz="1600" dirty="0" smtClean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16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PAN </a:t>
                      </a:r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created and assigned to OSP Grant Specialist.</a:t>
                      </a:r>
                    </a:p>
                  </a:txBody>
                  <a:tcPr marL="91425" marR="91425" marT="91425" marB="91425"/>
                </a:tc>
              </a:tr>
              <a:tr h="1427314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160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Specific JIT request from Grants Management Specialist 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By PI and OSP 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6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6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OSP creates a PAN and notifies PI/dept. to provide the JIT material to your OSP Grant Specialist.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082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70931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Arial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Resources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2"/>
          </p:nvPr>
        </p:nvSpPr>
        <p:spPr>
          <a:xfrm>
            <a:off x="659300" y="1524000"/>
            <a:ext cx="6818400" cy="4015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b="0" dirty="0"/>
              <a:t>NIH JIT Notification and Submission Process</a:t>
            </a:r>
            <a:endParaRPr b="0" dirty="0"/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1600" b="0" u="sng" dirty="0" smtClean="0">
                <a:solidFill>
                  <a:schemeClr val="hlink"/>
                </a:solidFill>
                <a:hlinkClick r:id="rId3"/>
              </a:rPr>
              <a:t>grants.nih.gov/grants/guide/notice-files/NOT-OD-12-101.html</a:t>
            </a:r>
            <a:endParaRPr lang="en-US" sz="1600" b="0" u="sng" dirty="0">
              <a:solidFill>
                <a:schemeClr val="hlink"/>
              </a:solidFill>
              <a:hlinkClick r:id="rId3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1400" b="0" dirty="0"/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1400" b="0" dirty="0"/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b="0" dirty="0" err="1"/>
              <a:t>eRA</a:t>
            </a:r>
            <a:r>
              <a:rPr lang="en-US" b="0" dirty="0"/>
              <a:t> Commons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1800" b="0" u="sng" dirty="0" smtClean="0">
                <a:solidFill>
                  <a:schemeClr val="hlink"/>
                </a:solidFill>
                <a:hlinkClick r:id="rId4"/>
              </a:rPr>
              <a:t>public.era.nih.gov/commons/public/login</a:t>
            </a:r>
            <a:r>
              <a:rPr lang="en-US" sz="1800" b="0" u="sng" dirty="0">
                <a:solidFill>
                  <a:schemeClr val="hlink"/>
                </a:solidFill>
                <a:hlinkClick r:id="rId4"/>
              </a:rPr>
              <a:t>.</a:t>
            </a:r>
            <a:r>
              <a:rPr lang="en-US" sz="1800" b="0" dirty="0"/>
              <a:t>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1400" b="0"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14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b="0" dirty="0"/>
              <a:t>Who is my OSP Grants Specialist</a:t>
            </a:r>
            <a:r>
              <a:rPr lang="en-US" b="0" dirty="0" smtClean="0"/>
              <a:t>?</a:t>
            </a:r>
            <a:endParaRPr lang="en-US" sz="1800" b="0" dirty="0" smtClean="0">
              <a:solidFill>
                <a:schemeClr val="hlink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dirty="0" smtClean="0">
                <a:solidFill>
                  <a:schemeClr val="hlink"/>
                </a:solidFill>
              </a:rPr>
              <a:t>Use </a:t>
            </a:r>
            <a:r>
              <a:rPr lang="en-US" sz="1800" b="0" dirty="0" smtClean="0">
                <a:solidFill>
                  <a:schemeClr val="hlink"/>
                </a:solidFill>
                <a:hlinkClick r:id="rId5"/>
              </a:rPr>
              <a:t>Contact Us</a:t>
            </a:r>
            <a:r>
              <a:rPr lang="en-US" sz="1800" b="0" dirty="0" smtClean="0">
                <a:solidFill>
                  <a:schemeClr val="hlink"/>
                </a:solidFill>
              </a:rPr>
              <a:t>, </a:t>
            </a:r>
            <a:r>
              <a:rPr lang="en-US" sz="1800" b="0" dirty="0">
                <a:solidFill>
                  <a:schemeClr val="hlink"/>
                </a:solidFill>
              </a:rPr>
              <a:t>search topic: “JIT” and your </a:t>
            </a:r>
            <a:r>
              <a:rPr lang="en-US" sz="1800" b="0" dirty="0" smtClean="0">
                <a:solidFill>
                  <a:schemeClr val="hlink"/>
                </a:solidFill>
              </a:rPr>
              <a:t>department</a:t>
            </a:r>
            <a:endParaRPr lang="en-US" sz="1800" b="0" dirty="0">
              <a:solidFill>
                <a:schemeClr val="hlink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0" u="sng" dirty="0">
              <a:solidFill>
                <a:schemeClr val="hlink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u="sng" dirty="0" smtClean="0">
                <a:solidFill>
                  <a:schemeClr val="hlink"/>
                </a:solidFill>
                <a:hlinkClick r:id="rId6"/>
              </a:rPr>
              <a:t>www.washington.edu/research/contact-us</a:t>
            </a:r>
            <a:r>
              <a:rPr lang="en-US" sz="1800" b="0" u="sng" dirty="0">
                <a:solidFill>
                  <a:schemeClr val="hlink"/>
                </a:solidFill>
                <a:hlinkClick r:id="rId6"/>
              </a:rPr>
              <a:t>/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1500" b="0" u="sng" dirty="0">
                <a:solidFill>
                  <a:schemeClr val="hlink"/>
                </a:solidFill>
              </a:rPr>
              <a:t>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1500" b="0" u="sng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23179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On-screen Show (4:3)</PresentationFormat>
  <Paragraphs>47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OSP</dc:creator>
  <cp:lastModifiedBy>OSP</cp:lastModifiedBy>
  <cp:revision>2</cp:revision>
  <dcterms:created xsi:type="dcterms:W3CDTF">2017-09-06T23:34:15Z</dcterms:created>
  <dcterms:modified xsi:type="dcterms:W3CDTF">2017-09-13T15:22:04Z</dcterms:modified>
</cp:coreProperties>
</file>