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652" r:id="rId2"/>
  </p:sldMasterIdLst>
  <p:notesMasterIdLst>
    <p:notesMasterId r:id="rId13"/>
  </p:notesMasterIdLst>
  <p:sldIdLst>
    <p:sldId id="259" r:id="rId3"/>
    <p:sldId id="277" r:id="rId4"/>
    <p:sldId id="262" r:id="rId5"/>
    <p:sldId id="261" r:id="rId6"/>
    <p:sldId id="269" r:id="rId7"/>
    <p:sldId id="270" r:id="rId8"/>
    <p:sldId id="272" r:id="rId9"/>
    <p:sldId id="273" r:id="rId10"/>
    <p:sldId id="27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  <a:srgbClr val="E8D3A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1596" y="102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395B4-8FD2-464E-BF9B-6450A6F08569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532B5-2606-4686-86BC-C2A2268E46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0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32B5-2606-4686-86BC-C2A2268E46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3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32B5-2606-4686-86BC-C2A2268E46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2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5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2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</p:txBody>
      </p:sp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accent3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Calibri" panose="020F0502020204030204" pitchFamily="34" charset="0"/>
                <a:cs typeface="Open Sans Light"/>
              </a:defRPr>
            </a:lvl1pPr>
            <a:lvl2pPr>
              <a:defRPr sz="2000" b="1" i="0" baseline="0">
                <a:solidFill>
                  <a:schemeClr val="tx2"/>
                </a:solidFill>
                <a:latin typeface="Calibri" panose="020F0502020204030204" pitchFamily="34" charset="0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Calibri" panose="020F0502020204030204" pitchFamily="34" charset="0"/>
                <a:cs typeface="Open Sans Light"/>
              </a:defRPr>
            </a:lvl3pPr>
            <a:lvl4pPr>
              <a:defRPr sz="1600" b="1" i="0" baseline="0">
                <a:solidFill>
                  <a:schemeClr val="tx2"/>
                </a:solidFill>
                <a:latin typeface="Calibri" panose="020F0502020204030204" pitchFamily="34" charset="0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Calibri" panose="020F0502020204030204" pitchFamily="34" charset="0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89" y="6374040"/>
            <a:ext cx="2557631" cy="274320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accent3"/>
                </a:solidFill>
                <a:latin typeface="Calibri" panose="020F0502020204030204" pitchFamily="34" charset="0"/>
                <a:cs typeface="Open Sans Light"/>
              </a:defRPr>
            </a:lvl1pPr>
            <a:lvl2pPr>
              <a:defRPr sz="2000" b="1" i="0" baseline="0">
                <a:solidFill>
                  <a:schemeClr val="accent3"/>
                </a:solidFill>
                <a:latin typeface="Calibri" panose="020F0502020204030204" pitchFamily="34" charset="0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accent3"/>
                </a:solidFill>
                <a:latin typeface="Calibri" panose="020F0502020204030204" pitchFamily="34" charset="0"/>
                <a:cs typeface="Open Sans Light"/>
              </a:defRPr>
            </a:lvl3pPr>
            <a:lvl4pPr>
              <a:defRPr sz="1600" b="1" i="0" baseline="0">
                <a:solidFill>
                  <a:schemeClr val="accent3"/>
                </a:solidFill>
                <a:latin typeface="Calibri" panose="020F0502020204030204" pitchFamily="34" charset="0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accent3"/>
                </a:solidFill>
                <a:latin typeface="Calibri" panose="020F0502020204030204" pitchFamily="34" charset="0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89" y="6374040"/>
            <a:ext cx="2557631" cy="274320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accent3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</p:txBody>
      </p:sp>
      <p:pic>
        <p:nvPicPr>
          <p:cNvPr id="10" name="Picture 9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89" y="6374040"/>
            <a:ext cx="2557631" cy="274320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accent3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</p:txBody>
      </p:sp>
      <p:pic>
        <p:nvPicPr>
          <p:cNvPr id="9" name="Picture 8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6"/>
            <a:ext cx="6972300" cy="25116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40" y="6450901"/>
            <a:ext cx="2425295" cy="162965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Calibri" panose="020F0502020204030204" pitchFamily="34" charset="0"/>
                <a:cs typeface="Open Sans Light"/>
              </a:defRPr>
            </a:lvl1pPr>
            <a:lvl2pPr>
              <a:defRPr sz="2000" b="1" i="0" baseline="0">
                <a:solidFill>
                  <a:srgbClr val="4B2E83"/>
                </a:solidFill>
                <a:latin typeface="Calibri" panose="020F0502020204030204" pitchFamily="34" charset="0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Calibri" panose="020F0502020204030204" pitchFamily="34" charset="0"/>
                <a:cs typeface="Open Sans Light"/>
              </a:defRPr>
            </a:lvl3pPr>
            <a:lvl4pPr>
              <a:defRPr sz="1600" b="1" i="0" baseline="0">
                <a:solidFill>
                  <a:srgbClr val="4B2E83"/>
                </a:solidFill>
                <a:latin typeface="Calibri" panose="020F0502020204030204" pitchFamily="34" charset="0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Calibri" panose="020F0502020204030204" pitchFamily="34" charset="0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84" y="6374040"/>
            <a:ext cx="255763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Calibri" panose="020F0502020204030204" pitchFamily="34" charset="0"/>
                <a:cs typeface="Open Sans Light"/>
              </a:defRPr>
            </a:lvl1pPr>
            <a:lvl2pPr>
              <a:defRPr sz="2000" b="1" i="0" baseline="0">
                <a:solidFill>
                  <a:srgbClr val="4B2E83"/>
                </a:solidFill>
                <a:latin typeface="Calibri" panose="020F0502020204030204" pitchFamily="34" charset="0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Calibri" panose="020F0502020204030204" pitchFamily="34" charset="0"/>
                <a:cs typeface="Open Sans Light"/>
              </a:defRPr>
            </a:lvl3pPr>
            <a:lvl4pPr>
              <a:defRPr sz="1600" b="1" i="0" baseline="0">
                <a:solidFill>
                  <a:srgbClr val="4B2E83"/>
                </a:solidFill>
                <a:latin typeface="Calibri" panose="020F0502020204030204" pitchFamily="34" charset="0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Calibri" panose="020F0502020204030204" pitchFamily="34" charset="0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89" y="6374040"/>
            <a:ext cx="2557631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84" y="6374040"/>
            <a:ext cx="2557635" cy="274320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0000"/>
                </a:solidFill>
                <a:latin typeface="+mn-l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84" y="6374040"/>
            <a:ext cx="2557635" cy="27432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aral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sp.od.nih.gov/2017/09/13/national-biosafety-month-new-fall-classic/" TargetMode="External"/><Relationship Id="rId3" Type="http://schemas.openxmlformats.org/officeDocument/2006/relationships/hyperlink" Target="https://www.ehs.washington.edu/rbsbiosafe/index.shtm" TargetMode="External"/><Relationship Id="rId7" Type="http://schemas.openxmlformats.org/officeDocument/2006/relationships/hyperlink" Target="https://www.ehs.washington.edu/rbsresplan/ibc.shtm" TargetMode="External"/><Relationship Id="rId2" Type="http://schemas.openxmlformats.org/officeDocument/2006/relationships/hyperlink" Target="http://www.ehs.washington.ed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hs.washington.edu/manuals/posters/exposureresponseposter.pdf" TargetMode="External"/><Relationship Id="rId5" Type="http://schemas.openxmlformats.org/officeDocument/2006/relationships/hyperlink" Target="http://www.ehs.washington.edu/manuals/focus/sharps_safety.pdf" TargetMode="External"/><Relationship Id="rId4" Type="http://schemas.openxmlformats.org/officeDocument/2006/relationships/hyperlink" Target="http://www.ehs.washington.edu/rbsbiosafe/steward.shtm" TargetMode="External"/><Relationship Id="rId9" Type="http://schemas.openxmlformats.org/officeDocument/2006/relationships/hyperlink" Target="mailto:ehsbio@uw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hs.washington.edu/manuals/focus/sharps_safety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9473" y="0"/>
            <a:ext cx="6972300" cy="24269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OCTOBER IS NATIONAL BIOSAFETY MONTH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61" y="4087776"/>
            <a:ext cx="5160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MRAM</a:t>
            </a:r>
          </a:p>
          <a:p>
            <a:r>
              <a:rPr lang="en-US" sz="2000" dirty="0"/>
              <a:t>October </a:t>
            </a:r>
            <a:r>
              <a:rPr lang="en-US" sz="2000" dirty="0" smtClean="0"/>
              <a:t>2017</a:t>
            </a:r>
            <a:endParaRPr lang="en-US" sz="2000" dirty="0"/>
          </a:p>
          <a:p>
            <a:r>
              <a:rPr lang="en-US" sz="2000" dirty="0"/>
              <a:t>Zara Llewellyn, PhD.</a:t>
            </a:r>
          </a:p>
          <a:p>
            <a:r>
              <a:rPr lang="en-US" sz="2000" dirty="0"/>
              <a:t>Biological Safety Manager</a:t>
            </a:r>
          </a:p>
          <a:p>
            <a:r>
              <a:rPr lang="en-US" sz="2000" dirty="0"/>
              <a:t>206-221-2676, </a:t>
            </a:r>
            <a:r>
              <a:rPr lang="en-US" sz="2000" dirty="0">
                <a:hlinkClick r:id="rId3"/>
              </a:rPr>
              <a:t>zaral@uw.edu</a:t>
            </a:r>
            <a:endParaRPr lang="en-US" sz="2000" dirty="0"/>
          </a:p>
          <a:p>
            <a:r>
              <a:rPr lang="en-US" sz="2000" dirty="0"/>
              <a:t>Environmental Health &amp; Safety Department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29" y="2559138"/>
            <a:ext cx="3553270" cy="38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8741" y="183503"/>
            <a:ext cx="8184662" cy="991998"/>
          </a:xfrm>
        </p:spPr>
        <p:txBody>
          <a:bodyPr>
            <a:normAutofit/>
          </a:bodyPr>
          <a:lstStyle/>
          <a:p>
            <a:r>
              <a:rPr lang="en-US" sz="3700" dirty="0" smtClean="0"/>
              <a:t>RESOURCES</a:t>
            </a:r>
            <a:endParaRPr lang="en-US" sz="3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798" y="1356833"/>
            <a:ext cx="8197114" cy="4268569"/>
          </a:xfrm>
        </p:spPr>
        <p:txBody>
          <a:bodyPr/>
          <a:lstStyle/>
          <a:p>
            <a:pPr>
              <a:spcBef>
                <a:spcPts val="35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EH&amp;S web: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www.ehs.washington.edu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spcBef>
                <a:spcPts val="350"/>
              </a:spcBef>
              <a:buFont typeface="Wingdings" panose="05000000000000000000" pitchFamily="2" charset="2"/>
              <a:buChar char="§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safety: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https://www.ehs.washington.edu/rbsbiosafe/index.shtm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350"/>
              </a:spcBef>
              <a:buFont typeface="Wingdings" panose="05000000000000000000" pitchFamily="2" charset="2"/>
              <a:buChar char="§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UW Biological Safety Stewardship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www.ehs.washington.edu/rbsbiosafe/steward.shtm</a:t>
            </a:r>
            <a:endParaRPr lang="en-US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50"/>
              </a:spcBef>
              <a:buFont typeface="Wingdings" panose="05000000000000000000" pitchFamily="2" charset="2"/>
              <a:buChar char="§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Sharps Safety in Research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www.ehs.washington.edu/manuals/focus/sharps_safety.pdf</a:t>
            </a:r>
            <a:endParaRPr lang="en-US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50"/>
              </a:spcBef>
              <a:buFont typeface="Wingdings" panose="05000000000000000000" pitchFamily="2" charset="2"/>
              <a:buChar char="§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Exposure Response Poster: </a:t>
            </a: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www.ehs.washington.edu/manuals/posters/exposureresponseposter.pdf</a:t>
            </a:r>
            <a:endParaRPr lang="en-US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50"/>
              </a:spcBef>
              <a:buFont typeface="Wingdings" panose="05000000000000000000" pitchFamily="2" charset="2"/>
              <a:buChar char="§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Biosafety Committee: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https://www.ehs.washington.edu/rbsresplan/ibc.shtm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35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NIH Biosafety Month:</a:t>
            </a:r>
          </a:p>
          <a:p>
            <a:pPr marL="457200" lvl="1" indent="0">
              <a:spcBef>
                <a:spcPts val="350"/>
              </a:spcBef>
              <a:buNone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https://osp.od.nih.gov/2017/09/13/national-biosafety-month-new-fall-classic/</a:t>
            </a:r>
            <a:endParaRPr lang="en-US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35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EH&amp;S Biosafety:</a:t>
            </a:r>
          </a:p>
          <a:p>
            <a:pPr lvl="1">
              <a:spcBef>
                <a:spcPts val="350"/>
              </a:spcBef>
              <a:buFont typeface="Wingdings" panose="05000000000000000000" pitchFamily="2" charset="2"/>
              <a:buChar char="§"/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206.221.7770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ehsbio@uw.edu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27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4475" y="1738656"/>
            <a:ext cx="4200078" cy="401549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containment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potentially harmful biological agents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use of safe practices, training, facilities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equipment for managing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biohazardous materials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protection of people, animals, and the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6180" y="205092"/>
            <a:ext cx="8184662" cy="991998"/>
          </a:xfrm>
        </p:spPr>
        <p:txBody>
          <a:bodyPr>
            <a:normAutofit/>
          </a:bodyPr>
          <a:lstStyle/>
          <a:p>
            <a:r>
              <a:rPr lang="en-US" sz="3700" dirty="0" smtClean="0"/>
              <a:t>WHAT IS BIOSAFETY?</a:t>
            </a:r>
            <a:endParaRPr lang="en-US" sz="3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70" y="1933305"/>
            <a:ext cx="3232789" cy="27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373" y="62860"/>
            <a:ext cx="8184662" cy="991998"/>
          </a:xfrm>
        </p:spPr>
        <p:txBody>
          <a:bodyPr>
            <a:normAutofit fontScale="92500" lnSpcReduction="10000"/>
          </a:bodyPr>
          <a:lstStyle/>
          <a:p>
            <a:r>
              <a:rPr lang="en-US" sz="3700" dirty="0" smtClean="0"/>
              <a:t>UW BIOLOGICAL SAFETY PROGRAM</a:t>
            </a:r>
            <a:endParaRPr lang="en-US" sz="3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2770" y="1860039"/>
            <a:ext cx="5438207" cy="3810086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1,813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4,100 total (44%) of lab spaces are biohazard labs</a:t>
            </a:r>
          </a:p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539 of 970 total (56%) lab Principal Investigators (PI) are registered 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iosafety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ommittee (IBC)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681 projects are registered with the IBC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387 IBC applications reviewed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40% of IBC applications involve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5.6 Biological Safety Officers</a:t>
            </a:r>
          </a:p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IBC/Research Coordinator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64" y="1541911"/>
            <a:ext cx="1885950" cy="1819275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77" y="4598845"/>
            <a:ext cx="2167921" cy="133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875" y="195596"/>
            <a:ext cx="8184662" cy="99199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cs typeface="Arial" panose="020B0604020202020204" pitchFamily="34" charset="0"/>
              </a:rPr>
              <a:t>OCTOBER IS NATIONAL BIOSAFETY MONTH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875" y="1736726"/>
            <a:ext cx="5995945" cy="4015497"/>
          </a:xfrm>
        </p:spPr>
        <p:txBody>
          <a:bodyPr/>
          <a:lstStyle/>
          <a:p>
            <a:pPr>
              <a:buFont typeface="Arial" panose="020B0604020202020204" pitchFamily="34" charset="0"/>
              <a:buChar char="&gt;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Led by the National Institutes of Health (NIH) </a:t>
            </a:r>
          </a:p>
          <a:p>
            <a:pPr lvl="1">
              <a:buFont typeface="Arial" panose="020B0604020202020204" pitchFamily="34" charset="0"/>
              <a:buChar char="&gt;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Office of Science Policy </a:t>
            </a:r>
          </a:p>
          <a:p>
            <a:pPr>
              <a:buFont typeface="Arial" panose="020B0604020202020204" pitchFamily="34" charset="0"/>
              <a:buChar char="&gt;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&gt;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Started in 2014 as a result of biosafety lapses at government laboratories</a:t>
            </a:r>
          </a:p>
          <a:p>
            <a:pPr>
              <a:buFont typeface="Arial" panose="020B0604020202020204" pitchFamily="34" charset="0"/>
              <a:buChar char="&gt;"/>
            </a:pPr>
            <a:endParaRPr lang="en-US" sz="2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98" y="2205070"/>
            <a:ext cx="1999425" cy="26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5819" y="217685"/>
            <a:ext cx="8184662" cy="991998"/>
          </a:xfrm>
        </p:spPr>
        <p:txBody>
          <a:bodyPr>
            <a:normAutofit/>
          </a:bodyPr>
          <a:lstStyle/>
          <a:p>
            <a:r>
              <a:rPr lang="en-US" sz="3700" dirty="0" smtClean="0"/>
              <a:t>NATIONAL BIOSAFETY MONTH</a:t>
            </a:r>
            <a:endParaRPr lang="en-US" sz="3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3972" y="1474606"/>
            <a:ext cx="8196210" cy="4015497"/>
          </a:xfrm>
        </p:spPr>
        <p:txBody>
          <a:bodyPr/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Time to focus attention to biosafety policies, practices, and procedures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We encourage labs to raise biosafety awareness, discuss safety, and seek ways to strengthen biosafety in their labs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Last year we focused on biological inventories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560" y="4137549"/>
            <a:ext cx="3209554" cy="249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3703" y="1633427"/>
            <a:ext cx="5852591" cy="4015497"/>
          </a:xfrm>
        </p:spPr>
        <p:txBody>
          <a:bodyPr/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Sharps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afety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Raise awareness about working safely with needles and other sharp items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 needlesticks, injuries, and accidents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Exposure Response Procedures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Clarify and simplify response procedures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Raise awareness about the Exposure Response Poster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735" y="285578"/>
            <a:ext cx="8184662" cy="991998"/>
          </a:xfrm>
        </p:spPr>
        <p:txBody>
          <a:bodyPr>
            <a:noAutofit/>
          </a:bodyPr>
          <a:lstStyle/>
          <a:p>
            <a:r>
              <a:rPr lang="en-US" sz="3700" dirty="0" smtClean="0"/>
              <a:t>2017 UW BIOSAFETY MONTH</a:t>
            </a:r>
          </a:p>
          <a:p>
            <a:r>
              <a:rPr lang="en-US" sz="3200" dirty="0" smtClean="0"/>
              <a:t>SHARPS SAFETY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28" y="2800307"/>
            <a:ext cx="2218835" cy="19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145" y="-89963"/>
            <a:ext cx="8184662" cy="991998"/>
          </a:xfrm>
        </p:spPr>
        <p:txBody>
          <a:bodyPr>
            <a:noAutofit/>
          </a:bodyPr>
          <a:lstStyle/>
          <a:p>
            <a:r>
              <a:rPr lang="en-US" sz="3600" dirty="0" smtClean="0"/>
              <a:t>SHARPS SAFETY IN RESEARCH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058" y="856017"/>
            <a:ext cx="3032218" cy="5353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3760" t="21826" r="20228" b="4225"/>
          <a:stretch/>
        </p:blipFill>
        <p:spPr>
          <a:xfrm>
            <a:off x="5441535" y="874470"/>
            <a:ext cx="3101575" cy="53716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344" y="6328084"/>
            <a:ext cx="6836379" cy="425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2900"/>
              </a:lnSpc>
            </a:pPr>
            <a:r>
              <a:rPr lang="en-US" sz="1600" dirty="0">
                <a:hlinkClick r:id="rId4"/>
              </a:rPr>
              <a:t>http://www.ehs.washington.edu/manuals/focus/sharps_safety.pdf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40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3455" y="362165"/>
            <a:ext cx="5595743" cy="991998"/>
          </a:xfrm>
        </p:spPr>
        <p:txBody>
          <a:bodyPr>
            <a:noAutofit/>
          </a:bodyPr>
          <a:lstStyle/>
          <a:p>
            <a:r>
              <a:rPr lang="en-US" sz="3200" dirty="0" smtClean="0"/>
              <a:t>NEW EXPOSURE </a:t>
            </a:r>
          </a:p>
          <a:p>
            <a:r>
              <a:rPr lang="en-US" sz="3200" dirty="0" smtClean="0"/>
              <a:t>RESPONSE POSTER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524" y="182705"/>
            <a:ext cx="3715449" cy="66372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454" y="56524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https://www.ehs.washington.edu/manuals/posters/exposureresponseposter.pdf</a:t>
            </a:r>
          </a:p>
        </p:txBody>
      </p:sp>
    </p:spTree>
    <p:extLst>
      <p:ext uri="{BB962C8B-B14F-4D97-AF65-F5344CB8AC3E}">
        <p14:creationId xmlns:p14="http://schemas.microsoft.com/office/powerpoint/2010/main" val="40505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6253" y="1824226"/>
            <a:ext cx="8196210" cy="4015497"/>
          </a:xfrm>
        </p:spPr>
        <p:txBody>
          <a:bodyPr/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Biosafety Month</a:t>
            </a:r>
          </a:p>
          <a:p>
            <a:pPr marL="0" indent="0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Sharps safety in research</a:t>
            </a:r>
          </a:p>
          <a:p>
            <a:pPr marL="0" indent="0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New exposure response poster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9782" y="72407"/>
            <a:ext cx="8184662" cy="991998"/>
          </a:xfrm>
        </p:spPr>
        <p:txBody>
          <a:bodyPr>
            <a:noAutofit/>
          </a:bodyPr>
          <a:lstStyle/>
          <a:p>
            <a:r>
              <a:rPr lang="en-US" sz="3300" dirty="0" smtClean="0"/>
              <a:t>HELP US GET THE MESSAGE OUT</a:t>
            </a:r>
            <a:endParaRPr lang="en-US" sz="3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30" y="2651680"/>
            <a:ext cx="2309271" cy="23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9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HS_Template_2016.potx" id="{B152C0B9-E339-4F48-9DB9-253CBEECDFE9}" vid="{8F32E797-F29A-4F77-A85C-EFA2BFE841B4}"/>
    </a:ext>
  </a:extLst>
</a:theme>
</file>

<file path=ppt/theme/theme2.xml><?xml version="1.0" encoding="utf-8"?>
<a:theme xmlns:a="http://schemas.openxmlformats.org/drawingml/2006/main" name="1_Custom Design">
  <a:themeElements>
    <a:clrScheme name="Custom 7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917B4C"/>
      </a:hlink>
      <a:folHlink>
        <a:srgbClr val="72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HS_Template_2016.potx" id="{B152C0B9-E339-4F48-9DB9-253CBEECDFE9}" vid="{BA0EC3B1-FEAE-4E56-8A16-3CCC1CF9E9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EHS_Template_2016</Template>
  <TotalTime>214</TotalTime>
  <Words>328</Words>
  <Application>Microsoft Office PowerPoint</Application>
  <PresentationFormat>On-screen Show (4:3)</PresentationFormat>
  <Paragraphs>60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Encode Sans Normal Black</vt:lpstr>
      <vt:lpstr>Lucida Grande</vt:lpstr>
      <vt:lpstr>Open Sans</vt:lpstr>
      <vt:lpstr>Open Sans Light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Environmental Health and Safety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ZARA LLEWELLYN</dc:creator>
  <cp:lastModifiedBy>SUSAN S. WILBANKS</cp:lastModifiedBy>
  <cp:revision>28</cp:revision>
  <dcterms:created xsi:type="dcterms:W3CDTF">2017-03-09T18:47:42Z</dcterms:created>
  <dcterms:modified xsi:type="dcterms:W3CDTF">2017-10-27T19:58:00Z</dcterms:modified>
</cp:coreProperties>
</file>