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7010400" cy="9296400"/>
  <p:embeddedFontLst>
    <p:embeddedFont>
      <p:font typeface="Open Sans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dy Chung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2D41B5-ABB8-4D7D-B7C0-A21F615B3153}">
  <a:tblStyle styleId="{CA2D41B5-ABB8-4D7D-B7C0-A21F615B315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10T20:54:56.649" idx="1">
    <p:pos x="6000" y="0"/>
    <p:text>+carlsc@uw.edu Chris these goals are more ORIS oriented.  We should substitute a more campus-focused orientation to the work.  Here are the original goals I was communicating to campus during our various meetings.  https://docs.google.com/document/d/1wTLtBYAunrpdXi7BuniyhW0dyfdCKLMgv2t_Lj6WfLg/edit
How about using 1-4 in this diagram for external audiences?  (Reworded as necessary for size constraints etc.)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10T21:44:54.181" idx="3">
    <p:pos x="6000" y="100"/>
    <p:text>I also wonder if the purple on grey is going to be readable enough??</p:text>
  </p:cm>
  <p:cm authorId="0" dt="2017-10-10T21:45:57.903" idx="2">
    <p:pos x="6000" y="0"/>
    <p:text>Can we add "Eliminates unecessary questions" to PI &amp; Preparer section?
Could also add a bullet for pre-populates location information from GeoSims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10T22:13:53.494" idx="4">
    <p:pos x="238" y="1085"/>
    <p:text>May or may not include this slide.  Decide when we know release date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50" tIns="46575" rIns="93150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50" tIns="46575" rIns="93150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50" tIns="46575" rIns="93150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</p:spPr>
        <p:txBody>
          <a:bodyPr wrap="square" lIns="93150" tIns="46575" rIns="93150" bIns="4657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touch on new design and address/owned&amp;leased coming as available in GeoSIMS</a:t>
            </a:r>
            <a:br>
              <a:rPr lang="en-US"/>
            </a:br>
            <a:endParaRPr lang="en-US"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33006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11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E8D3A2"/>
              </a:buClr>
              <a:buFont typeface="Arial"/>
              <a:buChar char="●"/>
              <a:defRPr sz="5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63" y="3973980"/>
            <a:ext cx="160020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730" y="6001270"/>
            <a:ext cx="4710425" cy="759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Sub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rgbClr val="E8D3A2"/>
              </a:buClr>
              <a:buFont typeface="Arial"/>
              <a:buChar char="●"/>
              <a:defRPr sz="3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E8D3A2"/>
              </a:buClr>
              <a:buSzPct val="100000"/>
              <a:buFont typeface="Merriweather Sans"/>
              <a:buChar char="&gt;"/>
              <a:defRPr sz="24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E8D3A2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E8D3A2"/>
              </a:buClr>
              <a:buSzPct val="100000"/>
              <a:buFont typeface="Merriweather Sans"/>
              <a:buChar char="&gt;"/>
              <a:defRPr sz="18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E8D3A2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E8D3A2"/>
              </a:buClr>
              <a:buSzPct val="100000"/>
              <a:buFont typeface="Merriweather Sans"/>
              <a:buChar char="&gt;"/>
              <a:defRPr sz="14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480"/>
              </a:spcBef>
              <a:buClr>
                <a:srgbClr val="E8D3A2"/>
              </a:buClr>
              <a:buFont typeface="Arial"/>
              <a:buChar char="●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Shape 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3704" y="6101111"/>
            <a:ext cx="4692715" cy="756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Content">
    <p:bg>
      <p:bgPr>
        <a:solidFill>
          <a:srgbClr val="33006F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rgbClr val="E8D3A2"/>
              </a:buClr>
              <a:buFont typeface="Arial"/>
              <a:buChar char="●"/>
              <a:defRPr sz="3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Merriweather Sans"/>
              <a:buChar char="&gt;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Merriweather Sans"/>
              <a:buChar char="&gt;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marR="0" lvl="4" indent="-139700" algn="l" rtl="0">
              <a:spcBef>
                <a:spcPts val="280"/>
              </a:spcBef>
              <a:buClr>
                <a:schemeClr val="dk1"/>
              </a:buClr>
              <a:buSzPct val="100000"/>
              <a:buFont typeface="Merriweather Sans"/>
              <a:buChar char="&gt;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Shape 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Graphic">
    <p:bg>
      <p:bgPr>
        <a:solidFill>
          <a:srgbClr val="33006F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rgbClr val="E8D3A2"/>
              </a:buClr>
              <a:buFont typeface="Arial"/>
              <a:buChar char="●"/>
              <a:defRPr sz="3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Shape 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3704" y="6101111"/>
            <a:ext cx="4692715" cy="756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69937" y="371510"/>
            <a:ext cx="838648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rgbClr val="33006F"/>
              </a:buClr>
              <a:buFont typeface="Arial"/>
              <a:buChar char="●"/>
              <a:defRPr sz="30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57200" y="1363509"/>
            <a:ext cx="8398315" cy="438871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151516"/>
              </a:buClr>
              <a:buSzPct val="100000"/>
              <a:buFont typeface="Merriweather Sans"/>
              <a:buChar char="&gt;"/>
              <a:defRPr sz="24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151516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151516"/>
              </a:buClr>
              <a:buSzPct val="100000"/>
              <a:buFont typeface="Merriweather Sans"/>
              <a:buChar char="&gt;"/>
              <a:defRPr sz="18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151516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151516"/>
              </a:buClr>
              <a:buSzPct val="100000"/>
              <a:buFont typeface="Merriweather Sans"/>
              <a:buChar char="&gt;"/>
              <a:defRPr sz="14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Shape 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2619" y="914400"/>
            <a:ext cx="1103781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945854"/>
            <a:ext cx="1371600" cy="9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●"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9" name="Shape 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463" y="3973980"/>
            <a:ext cx="160020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945854"/>
            <a:ext cx="1371600" cy="9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463" y="6121338"/>
            <a:ext cx="4669150" cy="518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Subheader +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81000" y="371510"/>
            <a:ext cx="8475419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rgbClr val="33006F"/>
              </a:buClr>
              <a:buFont typeface="Arial"/>
              <a:buChar char="●"/>
              <a:defRPr sz="30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368106" y="1905000"/>
            <a:ext cx="8488313" cy="4225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151516"/>
              </a:buClr>
              <a:buSzPct val="100000"/>
              <a:buFont typeface="Merriweather Sans"/>
              <a:buChar char="&gt;"/>
              <a:defRPr sz="24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151516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151516"/>
              </a:buClr>
              <a:buSzPct val="100000"/>
              <a:buFont typeface="Merriweather Sans"/>
              <a:buChar char="&gt;"/>
              <a:defRPr sz="18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151516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151516"/>
              </a:buClr>
              <a:buSzPct val="100000"/>
              <a:buFont typeface="Merriweather Sans"/>
              <a:buChar char="&gt;"/>
              <a:defRPr sz="14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5" name="Shape 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6419" y="914400"/>
            <a:ext cx="1103781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381000" y="1447800"/>
            <a:ext cx="8475419" cy="41117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480"/>
              </a:spcBef>
              <a:buClr>
                <a:srgbClr val="33006F"/>
              </a:buClr>
              <a:buFont typeface="Arial"/>
              <a:buChar char="●"/>
              <a:defRPr sz="24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Shape 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1089" y="6196733"/>
            <a:ext cx="4669150" cy="50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Graphic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chart" idx="2"/>
          </p:nvPr>
        </p:nvSpPr>
        <p:spPr>
          <a:xfrm>
            <a:off x="355903" y="1447800"/>
            <a:ext cx="8432498" cy="4721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rgbClr val="999999"/>
              </a:buClr>
              <a:buFont typeface="Arial"/>
              <a:buNone/>
              <a:defRPr sz="2400" b="0" i="0" u="none" strike="noStrike" cap="non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55903" y="371510"/>
            <a:ext cx="8500516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rgbClr val="33006F"/>
              </a:buClr>
              <a:buFont typeface="Arial"/>
              <a:buChar char="●"/>
              <a:defRPr sz="30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1" name="Shape 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914400"/>
            <a:ext cx="1103781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1775" y="3171825"/>
            <a:ext cx="36004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41089" y="6196733"/>
            <a:ext cx="4669150" cy="50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policies/gim-13-facilities-and-administrative-fa-rate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sagehelp@uw.edu" TargetMode="External"/><Relationship Id="rId4" Type="http://schemas.openxmlformats.org/officeDocument/2006/relationships/hyperlink" Target="https://www.washington.edu/research/institutional-facts-and-rates/#determine-f-and-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E8D3A2"/>
              </a:buClr>
              <a:buSzPct val="25000"/>
              <a:buFont typeface="Arial"/>
              <a:buNone/>
            </a:pPr>
            <a:r>
              <a:rPr lang="en-US" sz="50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304800" y="1752600"/>
            <a:ext cx="8472300" cy="147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8D3A2"/>
              </a:buClr>
              <a:buSzPct val="25000"/>
              <a:buFont typeface="Arial"/>
              <a:buNone/>
            </a:pPr>
            <a:r>
              <a:rPr lang="en-US" sz="36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rPr>
              <a:t>SAGE </a:t>
            </a:r>
            <a:r>
              <a:rPr lang="en-US" sz="3600">
                <a:solidFill>
                  <a:srgbClr val="E8D3A2"/>
                </a:solidFill>
              </a:rPr>
              <a:t>Compliance Improvements R1 MRAM Overview 10.19.17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654721" y="4267200"/>
            <a:ext cx="7772400" cy="1165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1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System to Administer Grants Electronically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(SAGE)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69937" y="37151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33006F"/>
              </a:buClr>
              <a:buSzPct val="25000"/>
              <a:buFont typeface="Arial"/>
              <a:buNone/>
            </a:pPr>
            <a:r>
              <a:rPr lang="en-US"/>
              <a:t>Resources and Training Opportunities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2"/>
          </p:nvPr>
        </p:nvSpPr>
        <p:spPr>
          <a:xfrm>
            <a:off x="378750" y="1722850"/>
            <a:ext cx="8386500" cy="394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3000" b="1" i="1"/>
              <a:t>Coming October 26: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3000"/>
          </a:p>
          <a:p>
            <a:pPr marL="3429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1600"/>
              </a:spcAft>
              <a:buClr>
                <a:srgbClr val="151516"/>
              </a:buClr>
              <a:buSzPct val="100000"/>
              <a:buFont typeface="Merriweather Sans"/>
              <a:buChar char="&gt;"/>
            </a:pPr>
            <a:r>
              <a:rPr lang="en-US" sz="3000"/>
              <a:t>Fixes to cascading behavior</a:t>
            </a:r>
          </a:p>
          <a:p>
            <a:pPr marL="3429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1600"/>
              </a:spcAft>
              <a:buClr>
                <a:srgbClr val="151516"/>
              </a:buClr>
              <a:buSzPct val="100000"/>
              <a:buFont typeface="Merriweather Sans"/>
              <a:buChar char="&gt;"/>
            </a:pPr>
            <a:r>
              <a:rPr lang="en-US" sz="3000"/>
              <a:t>New setting to turn salary cascading ON/OFF  (defaults to ON)</a:t>
            </a:r>
          </a:p>
          <a:p>
            <a:pPr marL="3429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1600"/>
              </a:spcAft>
              <a:buClr>
                <a:srgbClr val="151516"/>
              </a:buClr>
              <a:buSzPct val="100000"/>
              <a:buFont typeface="Merriweather Sans"/>
              <a:buChar char="&gt;"/>
            </a:pPr>
            <a:r>
              <a:rPr lang="en-US" sz="3000"/>
              <a:t>Fixes to APL rates </a:t>
            </a:r>
          </a:p>
          <a:p>
            <a:pPr marL="3429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1600"/>
              </a:spcAft>
              <a:buClr>
                <a:srgbClr val="151516"/>
              </a:buClr>
              <a:buSzPct val="100000"/>
              <a:buFont typeface="Merriweather Sans"/>
              <a:buChar char="&gt;"/>
            </a:pPr>
            <a:r>
              <a:rPr lang="en-US" sz="3000"/>
              <a:t>Decimal handling updates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800100" marR="0" lvl="2" indent="0" algn="l" rtl="0">
              <a:spcBef>
                <a:spcPts val="360"/>
              </a:spcBef>
              <a:spcAft>
                <a:spcPts val="0"/>
              </a:spcAft>
              <a:buClr>
                <a:srgbClr val="151516"/>
              </a:buClr>
              <a:buSzPct val="25000"/>
              <a:buFont typeface="Merriweather Sans"/>
              <a:buNone/>
            </a:pPr>
            <a:endParaRPr sz="18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spcBef>
                <a:spcPts val="480"/>
              </a:spcBef>
              <a:buClr>
                <a:srgbClr val="151516"/>
              </a:buClr>
              <a:buSzPct val="100000"/>
              <a:buFont typeface="Merriweather Sans"/>
              <a:buNone/>
            </a:pPr>
            <a:endParaRPr sz="24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85075" y="328625"/>
            <a:ext cx="8129400" cy="99210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chemeClr val="dk2"/>
                </a:solidFill>
              </a:rPr>
              <a:t>   SAGE Budget Update -- Pending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69937" y="37151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33006F"/>
              </a:buClr>
              <a:buSzPct val="25000"/>
              <a:buFont typeface="Arial"/>
              <a:buNone/>
            </a:pPr>
            <a:r>
              <a:rPr lang="en-US"/>
              <a:t>Resources and Training Opportunities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2"/>
          </p:nvPr>
        </p:nvSpPr>
        <p:spPr>
          <a:xfrm>
            <a:off x="457200" y="2141025"/>
            <a:ext cx="8386500" cy="394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3000" b="1" i="1"/>
              <a:t>Coming in Late November…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3000" b="1" i="1"/>
          </a:p>
          <a:p>
            <a:pPr marL="3429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Clr>
                <a:srgbClr val="151516"/>
              </a:buClr>
              <a:buSzPct val="100000"/>
              <a:buFont typeface="Merriweather Sans"/>
              <a:buChar char="&gt;"/>
            </a:pPr>
            <a:r>
              <a:rPr lang="en-US" sz="3000"/>
              <a:t>FORMS-E changes</a:t>
            </a:r>
          </a:p>
          <a:p>
            <a:pPr marL="3429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ct val="100000"/>
              <a:buFont typeface="Merriweather Sans"/>
              <a:buChar char="&gt;"/>
            </a:pPr>
            <a:r>
              <a:rPr lang="en-US" sz="3000"/>
              <a:t>Human Subjects &amp; Clinical Trials Form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800100" marR="0" lvl="2" indent="0" algn="l" rtl="0">
              <a:spcBef>
                <a:spcPts val="360"/>
              </a:spcBef>
              <a:spcAft>
                <a:spcPts val="0"/>
              </a:spcAft>
              <a:buClr>
                <a:srgbClr val="151516"/>
              </a:buClr>
              <a:buSzPct val="25000"/>
              <a:buFont typeface="Merriweather Sans"/>
              <a:buNone/>
            </a:pPr>
            <a:endParaRPr sz="18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spcBef>
                <a:spcPts val="480"/>
              </a:spcBef>
              <a:buClr>
                <a:srgbClr val="151516"/>
              </a:buClr>
              <a:buSzPct val="100000"/>
              <a:buFont typeface="Merriweather Sans"/>
              <a:buNone/>
            </a:pPr>
            <a:endParaRPr sz="24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85075" y="328625"/>
            <a:ext cx="8129400" cy="992100"/>
          </a:xfrm>
          <a:prstGeom prst="rect">
            <a:avLst/>
          </a:prstGeom>
          <a:solidFill>
            <a:srgbClr val="D9D9D9"/>
          </a:solidFill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chemeClr val="dk2"/>
                </a:solidFill>
              </a:rPr>
              <a:t>  Grant Runner Update -- Pending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257"/>
            <a:ext cx="9144000" cy="5710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7266875" y="5789375"/>
            <a:ext cx="1774800" cy="110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69937" y="37151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33006F"/>
              </a:buClr>
              <a:buSzPct val="25000"/>
              <a:buFont typeface="Arial"/>
              <a:buNone/>
            </a:pPr>
            <a:r>
              <a:rPr lang="en-US"/>
              <a:t>Two Phased Feature Delivery</a:t>
            </a:r>
          </a:p>
        </p:txBody>
      </p:sp>
      <p:graphicFrame>
        <p:nvGraphicFramePr>
          <p:cNvPr id="74" name="Shape 74"/>
          <p:cNvGraphicFramePr/>
          <p:nvPr/>
        </p:nvGraphicFramePr>
        <p:xfrm>
          <a:off x="469925" y="1080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{CA2D41B5-ABB8-4D7D-B7C0-A21F615B3153}</a:tableStyleId>
              </a:tblPr>
              <a:tblGrid>
                <a:gridCol w="387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b="1"/>
                        <a:t>Release 1  </a:t>
                      </a:r>
                      <a:r>
                        <a:rPr lang="en-US" b="1" i="1"/>
                        <a:t>(Released on 10/17!!)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b="1"/>
                        <a:t>Release 2  (Win2018)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5" name="Shape 75"/>
          <p:cNvGraphicFramePr/>
          <p:nvPr/>
        </p:nvGraphicFramePr>
        <p:xfrm>
          <a:off x="469925" y="1473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{CA2D41B5-ABB8-4D7D-B7C0-A21F615B3153}</a:tableStyleId>
              </a:tblPr>
              <a:tblGrid>
                <a:gridCol w="81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b="1">
                          <a:solidFill>
                            <a:srgbClr val="FFFFFF"/>
                          </a:solidFill>
                        </a:rPr>
                        <a:t>Goal:  Ask the Right Questions</a:t>
                      </a:r>
                    </a:p>
                  </a:txBody>
                  <a:tcPr marL="91425" marR="91425" marT="91425" marB="91425">
                    <a:solidFill>
                      <a:srgbClr val="3300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6" name="Shape 76"/>
          <p:cNvGraphicFramePr/>
          <p:nvPr/>
        </p:nvGraphicFramePr>
        <p:xfrm>
          <a:off x="469925" y="1865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{CA2D41B5-ABB8-4D7D-B7C0-A21F615B3153}</a:tableStyleId>
              </a:tblPr>
              <a:tblGrid>
                <a:gridCol w="387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8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457200" lvl="0" indent="-228600" rtl="0">
                        <a:spcBef>
                          <a:spcPts val="0"/>
                        </a:spcBef>
                        <a:buChar char="●"/>
                      </a:pPr>
                      <a:r>
                        <a:rPr lang="en-US"/>
                        <a:t>Eliminate unnecessary questions</a:t>
                      </a:r>
                    </a:p>
                    <a:p>
                      <a:pPr marL="457200" lvl="0" indent="-228600" rtl="0">
                        <a:spcBef>
                          <a:spcPts val="0"/>
                        </a:spcBef>
                        <a:buChar char="●"/>
                      </a:pPr>
                      <a:r>
                        <a:rPr lang="en-US"/>
                        <a:t>Reword fiscal and admin questions to better clarify purpose/intent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28600">
                        <a:spcBef>
                          <a:spcPts val="0"/>
                        </a:spcBef>
                        <a:buChar char="●"/>
                      </a:pPr>
                      <a:r>
                        <a:rPr lang="en-US"/>
                        <a:t>Revise Compliance page questions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7" name="Shape 77"/>
          <p:cNvGraphicFramePr/>
          <p:nvPr/>
        </p:nvGraphicFramePr>
        <p:xfrm>
          <a:off x="469925" y="2692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{CA2D41B5-ABB8-4D7D-B7C0-A21F615B3153}</a:tableStyleId>
              </a:tblPr>
              <a:tblGrid>
                <a:gridCol w="81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b="1">
                          <a:solidFill>
                            <a:srgbClr val="FFFFFF"/>
                          </a:solidFill>
                        </a:rPr>
                        <a:t>Goal:  Improve Workflow</a:t>
                      </a:r>
                    </a:p>
                  </a:txBody>
                  <a:tcPr marL="91425" marR="91425" marT="91425" marB="91425">
                    <a:solidFill>
                      <a:srgbClr val="3300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8" name="Shape 78"/>
          <p:cNvGraphicFramePr/>
          <p:nvPr/>
        </p:nvGraphicFramePr>
        <p:xfrm>
          <a:off x="469925" y="308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{CA2D41B5-ABB8-4D7D-B7C0-A21F615B3153}</a:tableStyleId>
              </a:tblPr>
              <a:tblGrid>
                <a:gridCol w="387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8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457200" lvl="0" indent="-228600" rtl="0">
                        <a:spcBef>
                          <a:spcPts val="0"/>
                        </a:spcBef>
                        <a:buChar char="●"/>
                      </a:pPr>
                      <a:r>
                        <a:rPr lang="en-US"/>
                        <a:t>Move fiscal &amp; administrative questions off Compliance page</a:t>
                      </a:r>
                    </a:p>
                    <a:p>
                      <a:pPr marL="457200" lvl="0" indent="-228600" rtl="0">
                        <a:spcBef>
                          <a:spcPts val="0"/>
                        </a:spcBef>
                        <a:buChar char="●"/>
                      </a:pPr>
                      <a:r>
                        <a:rPr lang="en-US"/>
                        <a:t>Add new Activity Locations page with space planning &amp; international involvement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9" name="Shape 79"/>
          <p:cNvGraphicFramePr/>
          <p:nvPr/>
        </p:nvGraphicFramePr>
        <p:xfrm>
          <a:off x="469925" y="4292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{CA2D41B5-ABB8-4D7D-B7C0-A21F615B3153}</a:tableStyleId>
              </a:tblPr>
              <a:tblGrid>
                <a:gridCol w="81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b="1">
                          <a:solidFill>
                            <a:srgbClr val="FFFFFF"/>
                          </a:solidFill>
                        </a:rPr>
                        <a:t>Goal:  Integrate with other Systems</a:t>
                      </a:r>
                    </a:p>
                  </a:txBody>
                  <a:tcPr marL="91425" marR="91425" marT="91425" marB="91425">
                    <a:solidFill>
                      <a:srgbClr val="3300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0" name="Shape 80"/>
          <p:cNvGraphicFramePr/>
          <p:nvPr/>
        </p:nvGraphicFramePr>
        <p:xfrm>
          <a:off x="469925" y="4684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{CA2D41B5-ABB8-4D7D-B7C0-A21F615B3153}</a:tableStyleId>
              </a:tblPr>
              <a:tblGrid>
                <a:gridCol w="387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8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457200" lvl="0" indent="-228600" rtl="0">
                        <a:spcBef>
                          <a:spcPts val="0"/>
                        </a:spcBef>
                        <a:buChar char="●"/>
                      </a:pPr>
                      <a:r>
                        <a:rPr lang="en-US"/>
                        <a:t>Use GeoSIMS for location lookups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28600" rtl="0">
                        <a:spcBef>
                          <a:spcPts val="0"/>
                        </a:spcBef>
                        <a:buChar char="●"/>
                      </a:pPr>
                      <a:r>
                        <a:rPr lang="en-US"/>
                        <a:t>Use Hoverboard and Zipline lookups for protocol status, start and end dates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1" name="Shape 81"/>
          <p:cNvGraphicFramePr/>
          <p:nvPr/>
        </p:nvGraphicFramePr>
        <p:xfrm>
          <a:off x="469925" y="5283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{CA2D41B5-ABB8-4D7D-B7C0-A21F615B3153}</a:tableStyleId>
              </a:tblPr>
              <a:tblGrid>
                <a:gridCol w="81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b="1">
                          <a:solidFill>
                            <a:srgbClr val="FFFFFF"/>
                          </a:solidFill>
                        </a:rPr>
                        <a:t>Goal:  Improve Usability</a:t>
                      </a:r>
                    </a:p>
                  </a:txBody>
                  <a:tcPr marL="91425" marR="91425" marT="91425" marB="91425">
                    <a:solidFill>
                      <a:srgbClr val="3300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2" name="Shape 82"/>
          <p:cNvGraphicFramePr/>
          <p:nvPr/>
        </p:nvGraphicFramePr>
        <p:xfrm>
          <a:off x="462638" y="5664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{CA2D41B5-ABB8-4D7D-B7C0-A21F615B3153}</a:tableStyleId>
              </a:tblPr>
              <a:tblGrid>
                <a:gridCol w="387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8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457200" lvl="0" indent="-228600" rtl="0">
                        <a:spcBef>
                          <a:spcPts val="0"/>
                        </a:spcBef>
                        <a:buChar char="●"/>
                      </a:pPr>
                      <a:r>
                        <a:rPr lang="en-US"/>
                        <a:t>Updated design on Activity Locations</a:t>
                      </a:r>
                    </a:p>
                    <a:p>
                      <a:pPr marL="457200" lvl="0" indent="-228600" rtl="0">
                        <a:spcBef>
                          <a:spcPts val="0"/>
                        </a:spcBef>
                        <a:buChar char="●"/>
                      </a:pPr>
                      <a:r>
                        <a:rPr lang="en-US"/>
                        <a:t>Feedback will inform future rollout across all of SAGE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28600" rtl="0">
                        <a:spcBef>
                          <a:spcPts val="0"/>
                        </a:spcBef>
                        <a:buChar char="●"/>
                      </a:pPr>
                      <a:r>
                        <a:rPr lang="en-US"/>
                        <a:t>New Compliance page design</a:t>
                      </a:r>
                    </a:p>
                    <a:p>
                      <a:pPr marL="457200" lvl="0" indent="-228600" rtl="0">
                        <a:spcBef>
                          <a:spcPts val="0"/>
                        </a:spcBef>
                        <a:buChar char="●"/>
                      </a:pPr>
                      <a:r>
                        <a:rPr lang="en-US"/>
                        <a:t>Provide PIs direct access to Compliance page via URL</a:t>
                      </a: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69937" y="37151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33006F"/>
              </a:buClr>
              <a:buSzPct val="25000"/>
              <a:buFont typeface="Arial"/>
              <a:buNone/>
            </a:pPr>
            <a:r>
              <a:rPr lang="en-US"/>
              <a:t>Release 1 Feature Overview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457200" y="1066800"/>
            <a:ext cx="8398200" cy="50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6"/>
              </a:buClr>
              <a:buSzPct val="100000"/>
              <a:buFont typeface="Merriweather Sans"/>
              <a:buChar char="&gt;"/>
            </a:pPr>
            <a:r>
              <a:rPr lang="en-US"/>
              <a:t>Compliance pages get slimmer….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342900" marR="0" lvl="0" indent="-342900" algn="l" rtl="0">
              <a:spcBef>
                <a:spcPts val="1080"/>
              </a:spcBef>
              <a:buClr>
                <a:srgbClr val="151516"/>
              </a:buClr>
              <a:buSzPct val="100000"/>
              <a:buFont typeface="Merriweather Sans"/>
              <a:buNone/>
            </a:pPr>
            <a:endParaRPr sz="2400" b="1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89" name="Shape 89"/>
          <p:cNvGraphicFramePr/>
          <p:nvPr/>
        </p:nvGraphicFramePr>
        <p:xfrm>
          <a:off x="246025" y="1648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{CA2D41B5-ABB8-4D7D-B7C0-A21F615B3153}</a:tableStyleId>
              </a:tblPr>
              <a:tblGrid>
                <a:gridCol w="3960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635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b="1">
                          <a:solidFill>
                            <a:srgbClr val="FFFFFF"/>
                          </a:solidFill>
                        </a:rPr>
                        <a:t>Question</a:t>
                      </a: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635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b="1">
                          <a:solidFill>
                            <a:srgbClr val="FFFFFF"/>
                          </a:solidFill>
                        </a:rPr>
                        <a:t>Change</a:t>
                      </a: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635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FG-1  Cost Share</a:t>
                      </a: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Relocated to Budget &amp; Fiscal Compliance page</a:t>
                      </a: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635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FG-2  Conducted off campus</a:t>
                      </a: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b="1">
                          <a:solidFill>
                            <a:srgbClr val="A61C00"/>
                          </a:solidFill>
                        </a:rPr>
                        <a:t>Removed </a:t>
                      </a:r>
                      <a:r>
                        <a:rPr lang="en-US"/>
                        <a:t>(Replaced by Activity Locations)</a:t>
                      </a: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635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FG-3  F&amp;A at less than federally negotiated rate</a:t>
                      </a: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Relocated to Budget &amp; Fiscal Compliance page</a:t>
                      </a: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635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FG-4  New, rental or renovation</a:t>
                      </a: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Relocated to Activity Locations page</a:t>
                      </a: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635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FG-5  Compensation for overtime</a:t>
                      </a: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b="1">
                          <a:solidFill>
                            <a:srgbClr val="A61C00"/>
                          </a:solidFill>
                        </a:rPr>
                        <a:t>Removed</a:t>
                      </a: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635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FG-6  Deliverables</a:t>
                      </a: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b="1">
                          <a:solidFill>
                            <a:srgbClr val="A61C00"/>
                          </a:solidFill>
                        </a:rPr>
                        <a:t>Removed</a:t>
                      </a: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635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FG-7  Administrative support</a:t>
                      </a: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Relocated to Budget and Fiscal Compliance page</a:t>
                      </a: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635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FG-8  Interdisciplinary facilities</a:t>
                      </a: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Relocated to the PI, Personnel &amp; Organizations page</a:t>
                      </a: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635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FG-9  Review by other organization</a:t>
                      </a: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Relocated to the PI, Personnel &amp; Organizations page</a:t>
                      </a: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635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NG-1  Advancement assistance</a:t>
                      </a: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b="1">
                          <a:solidFill>
                            <a:srgbClr val="A61C00"/>
                          </a:solidFill>
                        </a:rPr>
                        <a:t>Removed</a:t>
                      </a: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635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NG-3  Originating sponsor</a:t>
                      </a: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Relocated to the Details page </a:t>
                      </a: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69937" y="37151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33006F"/>
              </a:buClr>
              <a:buSzPct val="25000"/>
              <a:buFont typeface="Arial"/>
              <a:buNone/>
            </a:pPr>
            <a:r>
              <a:rPr lang="en-US"/>
              <a:t>Release 1 Feature Overview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2"/>
          </p:nvPr>
        </p:nvSpPr>
        <p:spPr>
          <a:xfrm>
            <a:off x="457200" y="1143000"/>
            <a:ext cx="8398200" cy="52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6"/>
              </a:buClr>
              <a:buSzPct val="100000"/>
              <a:buFont typeface="Merriweather Sans"/>
              <a:buChar char="&gt;"/>
            </a:pPr>
            <a:r>
              <a:rPr lang="en-US"/>
              <a:t>Budget </a:t>
            </a:r>
            <a:r>
              <a:rPr lang="en-US" b="1"/>
              <a:t>&amp; Fiscal Compliance</a:t>
            </a:r>
            <a:r>
              <a:rPr lang="en-US"/>
              <a:t> page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-342900" algn="l" rtl="0">
              <a:spcBef>
                <a:spcPts val="1080"/>
              </a:spcBef>
              <a:buClr>
                <a:srgbClr val="151516"/>
              </a:buClr>
              <a:buSzPct val="100000"/>
              <a:buFont typeface="Merriweather Sans"/>
              <a:buNone/>
            </a:pPr>
            <a:endParaRPr sz="2400" b="1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45298"/>
            <a:ext cx="9143999" cy="2967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69937" y="37151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33006F"/>
              </a:buClr>
              <a:buSzPct val="25000"/>
              <a:buFont typeface="Arial"/>
              <a:buNone/>
            </a:pPr>
            <a:r>
              <a:rPr lang="en-US"/>
              <a:t>Release 1 Feature Overview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457200" y="1143000"/>
            <a:ext cx="8398200" cy="487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6"/>
              </a:buClr>
              <a:buSzPct val="100000"/>
              <a:buFont typeface="Merriweather Sans"/>
              <a:buChar char="&gt;"/>
            </a:pPr>
            <a:r>
              <a:rPr lang="en-US"/>
              <a:t>New </a:t>
            </a:r>
            <a:r>
              <a:rPr lang="en-US" b="1"/>
              <a:t>Activity Locations</a:t>
            </a:r>
            <a:r>
              <a:rPr lang="en-US"/>
              <a:t> page (New Design)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-342900" algn="l" rtl="0">
              <a:spcBef>
                <a:spcPts val="1080"/>
              </a:spcBef>
              <a:buClr>
                <a:srgbClr val="151516"/>
              </a:buClr>
              <a:buSzPct val="100000"/>
              <a:buFont typeface="Merriweather Sans"/>
              <a:buNone/>
            </a:pPr>
            <a:endParaRPr sz="2400" b="1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19999"/>
            <a:ext cx="9144001" cy="4263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69937" y="37151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33006F"/>
              </a:buClr>
              <a:buSzPct val="25000"/>
              <a:buFont typeface="Arial"/>
              <a:buNone/>
            </a:pPr>
            <a:r>
              <a:rPr lang="en-US"/>
              <a:t>Release 1 Feature Overview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457200" y="1143000"/>
            <a:ext cx="8240700" cy="50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6"/>
              </a:buClr>
              <a:buSzPct val="100000"/>
              <a:buFont typeface="Merriweather Sans"/>
              <a:buChar char="&gt;"/>
            </a:pPr>
            <a:r>
              <a:rPr lang="en-US"/>
              <a:t>New </a:t>
            </a:r>
            <a:r>
              <a:rPr lang="en-US" b="1"/>
              <a:t>Activity Locations</a:t>
            </a:r>
            <a:r>
              <a:rPr lang="en-US"/>
              <a:t> page (Adding Locations)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-342900" algn="l" rtl="0">
              <a:spcBef>
                <a:spcPts val="1080"/>
              </a:spcBef>
              <a:buClr>
                <a:srgbClr val="151516"/>
              </a:buClr>
              <a:buSzPct val="100000"/>
              <a:buFont typeface="Merriweather Sans"/>
              <a:buNone/>
            </a:pPr>
            <a:endParaRPr b="1">
              <a:solidFill>
                <a:srgbClr val="CC0000"/>
              </a:solidFill>
            </a:endParaRPr>
          </a:p>
          <a:p>
            <a:pPr marL="342900" marR="0" lvl="0" indent="-342900" algn="l" rtl="0">
              <a:spcBef>
                <a:spcPts val="1080"/>
              </a:spcBef>
              <a:buClr>
                <a:srgbClr val="151516"/>
              </a:buClr>
              <a:buSzPct val="100000"/>
              <a:buFont typeface="Merriweather Sans"/>
              <a:buNone/>
            </a:pPr>
            <a:endParaRPr b="1">
              <a:solidFill>
                <a:srgbClr val="CC0000"/>
              </a:solidFill>
            </a:endParaRPr>
          </a:p>
          <a:p>
            <a:pPr marL="342900" marR="0" lvl="0" indent="-342900" algn="l" rtl="0">
              <a:spcBef>
                <a:spcPts val="1080"/>
              </a:spcBef>
              <a:buClr>
                <a:srgbClr val="151516"/>
              </a:buClr>
              <a:buSzPct val="100000"/>
              <a:buFont typeface="Merriweather Sans"/>
              <a:buNone/>
            </a:pPr>
            <a:endParaRPr b="1">
              <a:solidFill>
                <a:srgbClr val="CC0000"/>
              </a:solidFill>
            </a:endParaRPr>
          </a:p>
        </p:txBody>
      </p:sp>
      <p:pic>
        <p:nvPicPr>
          <p:cNvPr id="110" name="Shape 110" descr="MRAM SAGE Locations Demo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0" y="1068501"/>
            <a:ext cx="9144001" cy="5789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69937" y="371510"/>
            <a:ext cx="838648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33006F"/>
              </a:buClr>
              <a:buSzPct val="25000"/>
              <a:buFont typeface="Arial"/>
              <a:buNone/>
            </a:pPr>
            <a:r>
              <a:rPr lang="en-US"/>
              <a:t>Release 1 Benefits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19450"/>
            <a:ext cx="9143999" cy="368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69937" y="37151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33006F"/>
              </a:buClr>
              <a:buSzPct val="25000"/>
              <a:buFont typeface="Arial"/>
              <a:buNone/>
            </a:pPr>
            <a:r>
              <a:rPr lang="en-US"/>
              <a:t>Resources and Feedback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469925" y="1066800"/>
            <a:ext cx="8209500" cy="501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b="1"/>
              <a:t>Useful resources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ct val="100000"/>
              <a:buFont typeface="Merriweather Sans"/>
              <a:buChar char="&gt;"/>
            </a:pPr>
            <a:r>
              <a:rPr lang="en-US"/>
              <a:t>SAGE Help Documentation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ct val="100000"/>
              <a:buFont typeface="Merriweather Sans"/>
              <a:buChar char="&gt;"/>
            </a:pPr>
            <a:r>
              <a:rPr lang="en-US" u="sng">
                <a:solidFill>
                  <a:schemeClr val="hlink"/>
                </a:solidFill>
                <a:hlinkClick r:id="rId3"/>
              </a:rPr>
              <a:t>GIM 13</a:t>
            </a:r>
            <a:r>
              <a:rPr lang="en-US"/>
              <a:t>: Facilities &amp; Administrative (F&amp;A) Rates</a:t>
            </a:r>
          </a:p>
          <a:p>
            <a: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/>
              <a:t>Stay tuned for updates to GIM 13: Locations section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ct val="100000"/>
              <a:buFont typeface="Merriweather Sans"/>
              <a:buChar char="&gt;"/>
            </a:pPr>
            <a:r>
              <a:rPr lang="en-US" u="sng">
                <a:solidFill>
                  <a:schemeClr val="hlink"/>
                </a:solidFill>
                <a:hlinkClick r:id="rId4"/>
              </a:rPr>
              <a:t>Determining the Correct F&amp;A Rates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-69850" rtl="0"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-US" b="1"/>
              <a:t>Have questions or suggestions?</a:t>
            </a:r>
          </a:p>
          <a:p>
            <a:pPr lvl="0" rtl="0">
              <a:spcBef>
                <a:spcPts val="0"/>
              </a:spcBef>
              <a:buClr>
                <a:srgbClr val="151516"/>
              </a:buClr>
              <a:buSzPct val="100000"/>
              <a:buFont typeface="Merriweather Sans"/>
              <a:buChar char="&gt;"/>
            </a:pPr>
            <a:r>
              <a:rPr lang="en-US"/>
              <a:t>Contact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sagehelp@uw.edu</a:t>
            </a:r>
            <a:r>
              <a:rPr lang="en-US"/>
              <a:t> </a:t>
            </a:r>
          </a:p>
          <a:p>
            <a:pPr marL="342900" marR="0" lvl="0" indent="-342900" algn="l" rtl="0">
              <a:spcBef>
                <a:spcPts val="480"/>
              </a:spcBef>
              <a:buClr>
                <a:srgbClr val="151516"/>
              </a:buClr>
              <a:buSzPct val="100000"/>
              <a:buFont typeface="Merriweather Sans"/>
              <a:buNone/>
            </a:pPr>
            <a:endParaRPr sz="2400" b="0" i="0" u="none" strike="noStrike" cap="non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UWBranding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88DD"/>
      </a:hlink>
      <a:folHlink>
        <a:srgbClr val="340A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</Words>
  <Application>Microsoft Office PowerPoint</Application>
  <PresentationFormat>On-screen Show (4:3)</PresentationFormat>
  <Paragraphs>86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Open Sans</vt:lpstr>
      <vt:lpstr>Arial</vt:lpstr>
      <vt:lpstr>Merriweather Sans</vt:lpstr>
      <vt:lpstr>Calibri</vt:lpstr>
      <vt:lpstr>Custom Design</vt:lpstr>
      <vt:lpstr>1_Custom Design</vt:lpstr>
      <vt:lpstr>SAGE Compliance Improvements R1 MRAM Overview 10.19.17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SAGE Compliance Improvements R1 MRAM Overview 10.19.17</dc:title>
  <dc:creator>Chris Carlson</dc:creator>
  <cp:lastModifiedBy>SUSAN S. WILBANKS</cp:lastModifiedBy>
  <cp:revision>1</cp:revision>
  <dcterms:modified xsi:type="dcterms:W3CDTF">2017-10-27T19:58:49Z</dcterms:modified>
</cp:coreProperties>
</file>