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7" r:id="rId1"/>
    <p:sldMasterId id="2147483658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embeddedFontLst>
    <p:embeddedFont>
      <p:font typeface="Encode Sans Black"/>
      <p:bold r:id="rId9"/>
    </p:embeddedFont>
    <p:embeddedFont>
      <p:font typeface="Open Sans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Open Sans Light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12817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7159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2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38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8128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Shape 2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8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rgbClr val="2264C8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rgbClr val="5F196F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41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B2E83"/>
              </a:buClr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Shape 36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4B2E83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4B2E83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Shape 4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4B2E83"/>
              </a:buClr>
              <a:buSzPct val="100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4B2E83"/>
              </a:buClr>
              <a:buSzPct val="1000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4B2E83"/>
              </a:buClr>
              <a:buSzPct val="1000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rgbClr val="4B2E83"/>
              </a:buClr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Shape 4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999999"/>
              </a:buClr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Shape 53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spsubs@uw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ashington.edu/research/forms-and-templates/new-subrecipient-entity-certification-for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B2E83"/>
              </a:buClr>
              <a:buSzPct val="25000"/>
              <a:buFont typeface="Arial"/>
              <a:buNone/>
            </a:pPr>
            <a:r>
              <a:rPr lang="en-US" sz="6000"/>
              <a:t>New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B2E83"/>
              </a:buClr>
              <a:buSzPct val="25000"/>
              <a:buFont typeface="Arial"/>
              <a:buNone/>
            </a:pPr>
            <a:r>
              <a:rPr lang="en-US" sz="6000"/>
              <a:t>Subrecipient Entity 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692029" y="4736699"/>
            <a:ext cx="6656731" cy="13101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October 2017 MRAM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Cathy Cottle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ct val="25000"/>
              <a:buFont typeface="Arial"/>
              <a:buNone/>
            </a:pPr>
            <a:r>
              <a:rPr lang="en-US"/>
              <a:t>NEW SUBRECPIENTS - PROCESS CHANGE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65905" y="1727100"/>
            <a:ext cx="7868495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spcBef>
                <a:spcPts val="480"/>
              </a:spcBef>
              <a:buClr>
                <a:srgbClr val="4B2E83"/>
              </a:buClr>
              <a:buSzPct val="100000"/>
              <a:buFont typeface="Merriweather Sans"/>
              <a:buNone/>
            </a:pPr>
            <a:r>
              <a:rPr lang="en-US" dirty="0"/>
              <a:t>NEW</a:t>
            </a:r>
            <a:r>
              <a:rPr lang="en-US" b="0" dirty="0"/>
              <a:t>:  </a:t>
            </a:r>
          </a:p>
          <a:p>
            <a:pPr marL="457200" marR="0" lvl="0" indent="-228600" algn="l" rtl="0">
              <a:spcBef>
                <a:spcPts val="480"/>
              </a:spcBef>
            </a:pPr>
            <a:r>
              <a:rPr lang="en-US" b="0" dirty="0"/>
              <a:t>OSP needs a completed New Subrecipient Certification Form before entity can be activated in SAGE</a:t>
            </a:r>
            <a:r>
              <a:rPr lang="en-US" b="0" dirty="0" smtClean="0"/>
              <a:t>.</a:t>
            </a:r>
          </a:p>
          <a:p>
            <a:pPr marL="228600" marR="0" lvl="0" indent="0" algn="l" rtl="0">
              <a:spcBef>
                <a:spcPts val="480"/>
              </a:spcBef>
              <a:buNone/>
            </a:pPr>
            <a:endParaRPr lang="en-US" b="0" dirty="0"/>
          </a:p>
          <a:p>
            <a:pPr marL="457200" marR="0" lvl="0" indent="-228600" algn="l" rtl="0">
              <a:spcBef>
                <a:spcPts val="480"/>
              </a:spcBef>
            </a:pPr>
            <a:r>
              <a:rPr lang="en-US" b="0" dirty="0"/>
              <a:t>Department can </a:t>
            </a:r>
            <a:r>
              <a:rPr lang="en-US" b="0" dirty="0" smtClean="0"/>
              <a:t>provide </a:t>
            </a:r>
            <a:r>
              <a:rPr lang="en-US" b="0" dirty="0"/>
              <a:t>completed form; </a:t>
            </a:r>
            <a:r>
              <a:rPr lang="en-US" dirty="0"/>
              <a:t>or</a:t>
            </a:r>
            <a:r>
              <a:rPr lang="en-US" b="0" dirty="0"/>
              <a:t> provide New Sub contact and ask </a:t>
            </a:r>
            <a:r>
              <a:rPr lang="en-US" b="0" u="sng" dirty="0">
                <a:solidFill>
                  <a:schemeClr val="hlink"/>
                </a:solidFill>
                <a:hlinkClick r:id="rId3"/>
              </a:rPr>
              <a:t>ospsubs@uw.edu</a:t>
            </a:r>
            <a:r>
              <a:rPr lang="en-US" b="0" dirty="0"/>
              <a:t> to collect it.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 b="0" dirty="0"/>
          </a:p>
          <a:p>
            <a:pPr marL="0" marR="0" lvl="0" indent="0" algn="l" rtl="0">
              <a:spcBef>
                <a:spcPts val="480"/>
              </a:spcBef>
              <a:buNone/>
            </a:pPr>
            <a:r>
              <a:rPr lang="en-US" dirty="0"/>
              <a:t>REVISED</a:t>
            </a:r>
            <a:r>
              <a:rPr lang="en-US" b="0" dirty="0"/>
              <a:t>: 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r>
              <a:rPr lang="en-US" b="0" dirty="0">
                <a:hlinkClick r:id="rId4"/>
              </a:rPr>
              <a:t>New Subrecipient Certification </a:t>
            </a:r>
            <a:r>
              <a:rPr lang="en-US" b="0" dirty="0" smtClean="0">
                <a:hlinkClick r:id="rId4"/>
              </a:rPr>
              <a:t>Form</a:t>
            </a:r>
            <a:endParaRPr lang="en-US" b="0" dirty="0"/>
          </a:p>
          <a:p>
            <a:pPr marL="0" marR="0" lvl="0" indent="0" algn="l" rtl="0">
              <a:spcBef>
                <a:spcPts val="480"/>
              </a:spcBef>
              <a:buNone/>
            </a:pPr>
            <a:endParaRPr b="0" dirty="0"/>
          </a:p>
          <a:p>
            <a:pPr marL="0" marR="0" lvl="0" indent="0" algn="l" rtl="0">
              <a:spcBef>
                <a:spcPts val="480"/>
              </a:spcBef>
              <a:buNone/>
            </a:pPr>
            <a:endParaRPr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ct val="25000"/>
              <a:buFont typeface="Arial"/>
              <a:buNone/>
            </a:pPr>
            <a:r>
              <a:rPr lang="en-US"/>
              <a:t>NEW SUBRECPIENTS - PROCESS CHANGE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665905" y="1727100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buNone/>
            </a:pPr>
            <a:r>
              <a:rPr lang="en-US" dirty="0"/>
              <a:t>WHY</a:t>
            </a:r>
            <a:r>
              <a:rPr lang="en-US" dirty="0" smtClean="0"/>
              <a:t>?</a:t>
            </a:r>
            <a:endParaRPr lang="en-US" b="0" dirty="0"/>
          </a:p>
          <a:p>
            <a:pPr marL="0" marR="0" lvl="0" indent="0" algn="l" rtl="0">
              <a:spcBef>
                <a:spcPts val="480"/>
              </a:spcBef>
              <a:buNone/>
            </a:pPr>
            <a:r>
              <a:rPr lang="en-US" b="0" dirty="0"/>
              <a:t>SAGE Subaward Admin Tool now collects new unique identifiers and data elements</a:t>
            </a:r>
            <a:r>
              <a:rPr lang="en-US" b="0" dirty="0" smtClean="0"/>
              <a:t>.</a:t>
            </a:r>
            <a:endParaRPr b="0" dirty="0"/>
          </a:p>
          <a:p>
            <a:pPr marL="0" marR="0" lvl="0" indent="0" algn="l" rtl="0">
              <a:spcBef>
                <a:spcPts val="480"/>
              </a:spcBef>
              <a:buNone/>
            </a:pPr>
            <a:r>
              <a:rPr lang="en-US" sz="2200" b="0" dirty="0" smtClean="0"/>
              <a:t>Examples</a:t>
            </a:r>
            <a:r>
              <a:rPr lang="en-US" sz="2200" b="0" dirty="0"/>
              <a:t>: EIN, organization type, legal entity </a:t>
            </a:r>
            <a:r>
              <a:rPr lang="en-US" sz="2200" b="0" dirty="0" smtClean="0"/>
              <a:t>	location</a:t>
            </a:r>
            <a:endParaRPr lang="en-US" sz="2200" b="0" dirty="0"/>
          </a:p>
          <a:p>
            <a:pPr marL="0" marR="0" lvl="0" indent="0" algn="l" rtl="0">
              <a:spcBef>
                <a:spcPts val="480"/>
              </a:spcBef>
              <a:buNone/>
            </a:pPr>
            <a:endParaRPr b="0" dirty="0"/>
          </a:p>
          <a:p>
            <a:pPr marL="0" marR="0" lvl="0" indent="0" algn="l" rtl="0">
              <a:spcBef>
                <a:spcPts val="480"/>
              </a:spcBef>
              <a:buNone/>
            </a:pPr>
            <a:r>
              <a:rPr lang="en-US" b="0" dirty="0"/>
              <a:t>New Subrecipient Entity form revised to capture unique identifiers &amp; conform to current regulations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ct val="25000"/>
              <a:buFont typeface="Arial"/>
              <a:buNone/>
            </a:pPr>
            <a:r>
              <a:rPr lang="en-US"/>
              <a:t>NEW SUBRECPIENTS - PROCESS CHANGE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665905" y="1727100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buNone/>
            </a:pPr>
            <a:endParaRPr dirty="0"/>
          </a:p>
          <a:p>
            <a:pPr marL="0" marR="0" lvl="0" indent="0" algn="l" rtl="0">
              <a:spcBef>
                <a:spcPts val="480"/>
              </a:spcBef>
              <a:buNone/>
            </a:pPr>
            <a:r>
              <a:rPr lang="en-US" dirty="0"/>
              <a:t>RESULTS</a:t>
            </a:r>
            <a:r>
              <a:rPr lang="en-US" b="0" dirty="0"/>
              <a:t>: 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r>
              <a:rPr lang="en-US" b="0" dirty="0"/>
              <a:t>Early metrics </a:t>
            </a:r>
            <a:r>
              <a:rPr lang="en-US" b="0" dirty="0" smtClean="0"/>
              <a:t>show: new </a:t>
            </a:r>
            <a:r>
              <a:rPr lang="en-US" b="0" dirty="0"/>
              <a:t>approach </a:t>
            </a:r>
            <a:r>
              <a:rPr lang="en-US" dirty="0"/>
              <a:t>reduces time</a:t>
            </a:r>
            <a:r>
              <a:rPr lang="en-US" b="0" dirty="0"/>
              <a:t> elapsed between issuing and executing a subaward by three to five days.</a:t>
            </a:r>
          </a:p>
          <a:p>
            <a:pPr marL="0" marR="0" lvl="0" indent="0" algn="l" rtl="0">
              <a:spcBef>
                <a:spcPts val="480"/>
              </a:spcBef>
              <a:buNone/>
            </a:pPr>
            <a:endParaRPr b="0" dirty="0"/>
          </a:p>
          <a:p>
            <a:pPr marL="0" marR="0" lvl="0" indent="0" algn="l" rtl="0">
              <a:spcBef>
                <a:spcPts val="480"/>
              </a:spcBef>
              <a:buNone/>
            </a:pPr>
            <a:r>
              <a:rPr lang="en-US" b="0" dirty="0"/>
              <a:t>OSP will be able to sort data and run systematic reports.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ct val="25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On-screen Show (4:3)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Merriweather Sans</vt:lpstr>
      <vt:lpstr>Encode Sans Black</vt:lpstr>
      <vt:lpstr>Open Sans</vt:lpstr>
      <vt:lpstr>Arial</vt:lpstr>
      <vt:lpstr>Calibri</vt:lpstr>
      <vt:lpstr>Century Gothic</vt:lpstr>
      <vt:lpstr>Open Sans Light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OSP</dc:creator>
  <cp:lastModifiedBy>SUSAN S. WILBANKS</cp:lastModifiedBy>
  <cp:revision>3</cp:revision>
  <dcterms:modified xsi:type="dcterms:W3CDTF">2017-10-27T20:00:37Z</dcterms:modified>
</cp:coreProperties>
</file>