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9" r:id="rId4"/>
    <p:sldMasterId id="2147483694" r:id="rId5"/>
    <p:sldMasterId id="2147483706" r:id="rId6"/>
    <p:sldMasterId id="2147483712" r:id="rId7"/>
    <p:sldMasterId id="2147483715" r:id="rId8"/>
    <p:sldMasterId id="2147483727" r:id="rId9"/>
    <p:sldMasterId id="2147483731" r:id="rId10"/>
  </p:sldMasterIdLst>
  <p:notesMasterIdLst>
    <p:notesMasterId r:id="rId80"/>
  </p:notesMasterIdLst>
  <p:sldIdLst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27" r:id="rId71"/>
    <p:sldId id="328" r:id="rId72"/>
    <p:sldId id="329" r:id="rId73"/>
    <p:sldId id="330" r:id="rId74"/>
    <p:sldId id="331" r:id="rId75"/>
    <p:sldId id="332" r:id="rId76"/>
    <p:sldId id="324" r:id="rId77"/>
    <p:sldId id="325" r:id="rId78"/>
    <p:sldId id="326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114" autoAdjust="0"/>
  </p:normalViewPr>
  <p:slideViewPr>
    <p:cSldViewPr>
      <p:cViewPr varScale="1">
        <p:scale>
          <a:sx n="111" d="100"/>
          <a:sy n="111" d="100"/>
        </p:scale>
        <p:origin x="12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01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325C00-9C97-4DE5-AB60-053F57E5AD28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046A3C-9E03-44A9-8EFC-76128B255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5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97BD-C26A-4452-A646-144B2820E0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83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 indent="-71177">
              <a:buClr>
                <a:schemeClr val="dk1"/>
              </a:buClr>
              <a:buSzPct val="100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 indent="-71177">
              <a:buClr>
                <a:schemeClr val="dk1"/>
              </a:buClr>
              <a:buSzPct val="100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 indent="-71177">
              <a:buClr>
                <a:schemeClr val="dk1"/>
              </a:buClr>
              <a:buSzPct val="100000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 indent="-71177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NIH flow-through funding or projects partially funded by NIH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 marL="465887" indent="-388239">
              <a:lnSpc>
                <a:spcPct val="150000"/>
              </a:lnSpc>
              <a:spcBef>
                <a:spcPts val="1630"/>
              </a:spcBef>
              <a:buClr>
                <a:srgbClr val="4B2E83"/>
              </a:buClr>
              <a:buSzPct val="171428"/>
              <a:buFont typeface="Merriweather Sans"/>
              <a:buChar char="&gt;"/>
            </a:pPr>
            <a:r>
              <a:rPr lang="en-US" sz="14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Subawards Team is using similar language in outgoing subawards, when it applies.</a:t>
            </a:r>
          </a:p>
          <a:p>
            <a:pPr indent="-71177">
              <a:buClr>
                <a:schemeClr val="dk1"/>
              </a:buClr>
              <a:buSzPct val="100000"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 indent="-71177">
              <a:buClr>
                <a:schemeClr val="dk1"/>
              </a:buClr>
              <a:buSzPct val="100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 indent="-71177">
              <a:buClr>
                <a:schemeClr val="dk1"/>
              </a:buClr>
              <a:buSzPct val="100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/>
              <a:t>Amanda</a:t>
            </a: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 dirty="0"/>
              <a:t>Parent announcements for administrative supplements and post award administrative actions (successor-in-interest and change of institution applications) do not have set due dates and, consequently, will follow a different timeline than other parent announcements. </a:t>
            </a:r>
          </a:p>
          <a:p>
            <a:endParaRPr dirty="0"/>
          </a:p>
          <a:p>
            <a:pPr>
              <a:spcBef>
                <a:spcPts val="489"/>
              </a:spcBef>
            </a:pPr>
            <a:r>
              <a:rPr lang="en-US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There are some less common FOAs being reissued ON January 25th such as PA-16-285 Change of Grantee Organization (Type 7 Parent). </a:t>
            </a:r>
          </a:p>
          <a:p>
            <a:pPr>
              <a:spcBef>
                <a:spcPts val="489"/>
              </a:spcBef>
            </a:pPr>
            <a:endParaRPr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89"/>
              </a:spcBef>
            </a:pPr>
            <a:r>
              <a:rPr lang="en-US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Applications started on or after 1.25.18 MUST use the new FOAs and  FORMS-E application. Current FOAs for the above, expire on 2.25.18.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FD5AB-FDE5-45C6-8679-D669A637121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33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 dirty="0"/>
              <a:t>Late Policy = Extenuating Circumstances, rarely applies; Continuous Submission = PIs who are especially active Peer Reviewers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/>
              <a:t>Amanda : NIH Reforms &amp; Initiatives to Enhance Stewardship of Research Involving Human Subjects, issued a notice fall of last year and have been implementing changes for about a year now.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/>
              <a:t>Amanda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Amanda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45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/>
              <a:t>Amanda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/>
              <a:t>Amanda - certain types of FOAs will not include the PHS/CT form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wrap="square" lIns="93060" tIns="46517" rIns="93060" bIns="46517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Amanda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wrap="square" lIns="93060" tIns="46517" rIns="93060" bIns="46517" anchor="b" anchorCtr="0">
            <a:noAutofit/>
          </a:bodyPr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49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6834-C7A4-427F-B3EF-80B1045A6B1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77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wrap="square" lIns="93060" tIns="46517" rIns="93060" bIns="46517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Amanda - HS - Yes &amp; CT - even more fields to fill out. 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wrap="square" lIns="93060" tIns="46517" rIns="93060" bIns="46517" anchor="b" anchorCtr="0">
            <a:noAutofit/>
          </a:bodyPr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50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wrap="square" lIns="93060" tIns="46517" rIns="93060" bIns="46517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Amanda - HS - Yes &amp; CT - even more fields to fill out.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latin typeface="Open Sans"/>
                <a:ea typeface="Open Sans"/>
                <a:cs typeface="Open Sans"/>
                <a:sym typeface="Open Sans"/>
              </a:rPr>
              <a:t>Study Level Forms - speak to how much more work maybe do this on the web if we have it 5 pages - 1) Basic Study Info, 2) Study Population Characteristics (with Inclusion Enrollment), 3) Protection &amp; Monitoring Plan, 4) Protocol Synopsis, 5) Other CT attachments. NIH is moving towards having a link between ASSIST and CT.gov to pull in info from CT.gov (using a valid NCT number). 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wrap="square" lIns="93060" tIns="46517" rIns="93060" bIns="46517" anchor="b" anchorCtr="0">
            <a:noAutofit/>
          </a:bodyPr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51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/>
              <a:t>Amanda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/>
              <a:t>Carol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/>
              <a:t>Carol</a:t>
            </a:r>
          </a:p>
          <a:p>
            <a:pPr>
              <a:buClr>
                <a:schemeClr val="dk1"/>
              </a:buClr>
              <a:buSzPct val="25000"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1" dirty="0" smtClean="0"/>
              <a:t>If</a:t>
            </a:r>
            <a:r>
              <a:rPr lang="en-US" i="1" baseline="0" dirty="0" smtClean="0"/>
              <a:t> NIH and NSF released updated GPS/PAPPG, you don’t want to have to read through the whole thing to see what’s changed. PAFC website will provide users with a high-level overview of changes, along with links to current and relevant sponsor guidance.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1" baseline="0" dirty="0" smtClean="0"/>
              <a:t>Describe the landing page and text explaining federal hierarchy, etc.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6834-C7A4-427F-B3EF-80B1045A6B1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4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Discuss links to the current policy and guidance.</a:t>
            </a:r>
          </a:p>
          <a:p>
            <a:r>
              <a:rPr lang="en-US" baseline="0" dirty="0" smtClean="0"/>
              <a:t>Highlight “Effective Date” and any descriptive notes.</a:t>
            </a:r>
          </a:p>
          <a:p>
            <a:r>
              <a:rPr lang="en-US" baseline="0" dirty="0" smtClean="0"/>
              <a:t>Highlight links in the Notes for both NIH and NSF leading to the Summary of Changes documents for each agency.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6834-C7A4-427F-B3EF-80B1045A6B1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2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r>
              <a:rPr lang="en-US" baseline="0" dirty="0" smtClean="0"/>
              <a:t> that PAFC will provide a summary of changes for NIH and NSF going forward for easy access by Campus.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6834-C7A4-427F-B3EF-80B1045A6B1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 indent="-71177">
              <a:buClr>
                <a:schemeClr val="dk1"/>
              </a:buClr>
              <a:buSzPct val="100000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 indent="-71177">
              <a:buClr>
                <a:schemeClr val="dk1"/>
              </a:buClr>
              <a:buSzPct val="100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7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2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2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4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5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6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0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1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8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48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05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1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Content here (Open Sans Bold, 24 pt.)</a:t>
            </a:r>
          </a:p>
          <a:p>
            <a:pPr lvl="1"/>
            <a:r>
              <a:rPr lang="en-US" dirty="0" smtClean="0"/>
              <a:t>Second level (Open Sans Bold, 20)</a:t>
            </a:r>
          </a:p>
          <a:p>
            <a:pPr lvl="2"/>
            <a:r>
              <a:rPr lang="en-US" dirty="0" smtClean="0"/>
              <a:t>Third level (Open Sans Bold, 18)</a:t>
            </a:r>
          </a:p>
          <a:p>
            <a:pPr lvl="3"/>
            <a:r>
              <a:rPr lang="en-US" dirty="0" smtClean="0"/>
              <a:t>Fourth level (Open Sans Bold, 16)</a:t>
            </a:r>
          </a:p>
          <a:p>
            <a:pPr lvl="4"/>
            <a:r>
              <a:rPr lang="en-US" dirty="0" smtClean="0"/>
              <a:t>Fifth level (Open Sans Bold,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REGULAR	,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5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Graphics can go here – </a:t>
            </a:r>
            <a:br>
              <a:rPr lang="en-US" dirty="0" smtClean="0"/>
            </a:br>
            <a:r>
              <a:rPr lang="en-US" dirty="0" smtClean="0"/>
              <a:t>replace this box with your image or chart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45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0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Content here (Open Sans Bold, 24 pt.)</a:t>
            </a:r>
          </a:p>
          <a:p>
            <a:pPr lvl="1"/>
            <a:r>
              <a:rPr lang="en-US" dirty="0" smtClean="0"/>
              <a:t>Second level (Open Sans Bold, 20)</a:t>
            </a:r>
          </a:p>
          <a:p>
            <a:pPr lvl="2"/>
            <a:r>
              <a:rPr lang="en-US" dirty="0" smtClean="0"/>
              <a:t>Third level (Open Sans Bold, 18)</a:t>
            </a:r>
          </a:p>
          <a:p>
            <a:pPr lvl="3"/>
            <a:r>
              <a:rPr lang="en-US" dirty="0" smtClean="0"/>
              <a:t>Fourth level (Open Sans Bold, 16)</a:t>
            </a:r>
          </a:p>
          <a:p>
            <a:pPr lvl="4"/>
            <a:r>
              <a:rPr lang="en-US" dirty="0" smtClean="0"/>
              <a:t>Fifth level (Open Sans Bold,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83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Content here (Open Sans Bold, 24 pt.)</a:t>
            </a:r>
          </a:p>
          <a:p>
            <a:pPr lvl="1"/>
            <a:r>
              <a:rPr lang="en-US" dirty="0" smtClean="0"/>
              <a:t>Second level (Open Sans Bold, 20)</a:t>
            </a:r>
          </a:p>
          <a:p>
            <a:pPr lvl="2"/>
            <a:r>
              <a:rPr lang="en-US" dirty="0" smtClean="0"/>
              <a:t>Third level (Open Sans Bold, 18)</a:t>
            </a:r>
          </a:p>
          <a:p>
            <a:pPr lvl="3"/>
            <a:r>
              <a:rPr lang="en-US" dirty="0" smtClean="0"/>
              <a:t>Fourth level (Open Sans Bold, 16)</a:t>
            </a:r>
          </a:p>
          <a:p>
            <a:pPr lvl="4"/>
            <a:r>
              <a:rPr lang="en-US" dirty="0" smtClean="0"/>
              <a:t>Fifth level (Open Sans Bold, 14)</a:t>
            </a:r>
            <a:endParaRPr lang="en-US" dirty="0"/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15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Graphics can go here – </a:t>
            </a:r>
            <a:br>
              <a:rPr lang="en-US" dirty="0" smtClean="0"/>
            </a:br>
            <a:r>
              <a:rPr lang="en-US" dirty="0" smtClean="0"/>
              <a:t>replace this box with your image or chart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5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B79-D559-4E23-A7EE-4BE04F476A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749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0677-FA87-4D3A-8437-ECF499CBA7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89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D01C-6D5C-4FAF-A445-C22DCFFFF3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707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D430-1E3E-40DC-9E8F-7912CA952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474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F2E7-D1F9-49B8-A9BA-7F938791B8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017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12FA-B56A-47C8-B3C4-A3891156C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777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5B2A-9CB5-4050-AFF0-8137FC1D0B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180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F93-9EA4-4691-AF16-847B6D29D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89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335-E69C-42C7-9E19-CDA54AB62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60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54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EDDD-891B-45CF-AADC-2E567046B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902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FB81-4D0E-43F3-9620-64049C1D6A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687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959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SzPct val="77777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77777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77777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77777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77777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77777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77777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77777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 dirty="0"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050" kern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888888"/>
                </a:buClr>
                <a:buSzPct val="25000"/>
                <a:buFont typeface="Century Gothic"/>
                <a:buNone/>
              </a:pPr>
              <a:t>‹#›</a:t>
            </a:fld>
            <a:endParaRPr lang="en-US" sz="1050" kern="0" dirty="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2962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38200" marR="0" lvl="1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95500" marR="0" lvl="4" indent="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627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8333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504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SzPct val="77777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77777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77777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77777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77777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77777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77777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77777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050" kern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888888"/>
                </a:buClr>
                <a:buSzPct val="25000"/>
                <a:buFont typeface="Century Gothic"/>
                <a:buNone/>
              </a:pPr>
              <a:t>‹#›</a:t>
            </a:fld>
            <a:endParaRPr lang="en-US" sz="1050" kern="0" dirty="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3721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71" cy="92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100" cy="26679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4" name="Shape 16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385" cy="11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959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38200" marR="0" lvl="1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95500" marR="0" lvl="4" indent="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Shape 16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318" cy="67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688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38200" marR="0" lvl="1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95500" marR="0" lvl="4" indent="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7" name="Shape 17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318" cy="67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53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2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78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93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8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29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32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04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78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9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3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3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7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209" cy="4015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38200" marR="0" lvl="1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95500" marR="0" lvl="4" indent="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62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58333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Shape 7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486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3" name="Shape 8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192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6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934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368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713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4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Open Sans"/>
              <a:buChar char="•"/>
              <a:defRPr sz="2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2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8856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7836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5477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51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987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932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118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888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71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6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263A-EDAA-4DE1-BC33-A1F001CE4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542F-A734-4C58-8ECF-71CEEDC27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2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 dirty="0"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852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C2BE05-AC2C-4569-AA4B-60BA66F024A7}" type="datetimeFigureOut">
              <a:rPr lang="en-US" smtClean="0">
                <a:solidFill>
                  <a:srgbClr val="424456"/>
                </a:solidFill>
              </a:rPr>
              <a:pPr/>
              <a:t>12/5/2017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82F57C-6BC7-4961-8CB0-3C276DE4999E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5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5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6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5C50-EA0D-44EC-A708-2E72C20FE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400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130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63500" algn="r">
              <a:buClr>
                <a:srgbClr val="595959"/>
              </a:buClr>
              <a:buSzPct val="100000"/>
              <a:buFont typeface="Arial"/>
              <a:buNone/>
            </a:pPr>
            <a:fld id="{00000000-1234-1234-1234-123412341234}" type="slidenum">
              <a:rPr lang="en-US" sz="1000" ker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indent="-63500" algn="r">
                <a:buClr>
                  <a:srgbClr val="595959"/>
                </a:buClr>
                <a:buSzPct val="100000"/>
                <a:buFont typeface="Arial"/>
                <a:buNone/>
              </a:pPr>
              <a:t>‹#›</a:t>
            </a:fld>
            <a:endParaRPr lang="en-US" sz="1000" kern="0" dirty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2377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852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cs229@uw.edu" TargetMode="External"/><Relationship Id="rId3" Type="http://schemas.openxmlformats.org/officeDocument/2006/relationships/hyperlink" Target="mailto:kirsten5@uw.edu" TargetMode="External"/><Relationship Id="rId7" Type="http://schemas.openxmlformats.org/officeDocument/2006/relationships/hyperlink" Target="mailto:kemoe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gard4@uw.edu" TargetMode="External"/><Relationship Id="rId5" Type="http://schemas.openxmlformats.org/officeDocument/2006/relationships/hyperlink" Target="mailto:glyon@uw.edu" TargetMode="External"/><Relationship Id="rId4" Type="http://schemas.openxmlformats.org/officeDocument/2006/relationships/hyperlink" Target="mailto:carhodes@uw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shatt@uw.edu" TargetMode="External"/><Relationship Id="rId2" Type="http://schemas.openxmlformats.org/officeDocument/2006/relationships/hyperlink" Target="mailto:ph3@uw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arhodes@uw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rhodes@uw.edu" TargetMode="External"/><Relationship Id="rId2" Type="http://schemas.openxmlformats.org/officeDocument/2006/relationships/hyperlink" Target="mailto:glyon@uw.edu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.edu/research/policies/gim-27/" TargetMode="Externa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sp@uw.edu" TargetMode="External"/><Relationship Id="rId2" Type="http://schemas.openxmlformats.org/officeDocument/2006/relationships/hyperlink" Target="mailto:glyon@uw.edu" TargetMode="Externa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regula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gcafco@uw.edu" TargetMode="Externa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emoe@uw.edu" TargetMode="Externa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hsdrely@uw.edu" TargetMode="Externa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8.png"/><Relationship Id="rId4" Type="http://schemas.openxmlformats.org/officeDocument/2006/relationships/hyperlink" Target="mailto:hsdinfo@uw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hsdrely@uw.edu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hsdinfo@uw.ed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policies/sop-certificate-of-confidentiality-apply-for-extend-modif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s://www.washington.edu/research/protected/coc-decision-tree/" TargetMode="External"/><Relationship Id="rId4" Type="http://schemas.openxmlformats.org/officeDocument/2006/relationships/hyperlink" Target="https://www.washington.edu/research/myresearch-lifecycle/manage/compliance-requirements-non-financial/information-privacy-and-security/#sharing-under-coc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compliance-requirements-non-financial/information-privacy-and-security/#share-under-coc-languag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s://www.washington.edu/research/protected/coc-decision-tree/" TargetMode="External"/><Relationship Id="rId4" Type="http://schemas.openxmlformats.org/officeDocument/2006/relationships/hyperlink" Target="https://www.washington.edu/research/myresearch-lifecycle/manage/compliance-requirements-non-financial/information-privacy-and-security/#sharing-under-coc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myresearch-lifecycle/manage/compliance-requirements-non-financial/information-privacy-and-security/#share-under-coc-language" TargetMode="External"/><Relationship Id="rId13" Type="http://schemas.openxmlformats.org/officeDocument/2006/relationships/hyperlink" Target="https://humansubjects.nih.gov/coc/faqs#definitions" TargetMode="External"/><Relationship Id="rId3" Type="http://schemas.openxmlformats.org/officeDocument/2006/relationships/image" Target="../media/image21.jpg"/><Relationship Id="rId7" Type="http://schemas.openxmlformats.org/officeDocument/2006/relationships/hyperlink" Target="https://www.washington.edu/research/hsd/do-i-need-irb-review/does-your-research-involve-human-subjects/" TargetMode="External"/><Relationship Id="rId12" Type="http://schemas.openxmlformats.org/officeDocument/2006/relationships/hyperlink" Target="https://humansubjects.nih.gov/coc/inde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washington.edu/research/hsd/do-i-need-irb-review/is-your-project-considered-research/" TargetMode="External"/><Relationship Id="rId11" Type="http://schemas.openxmlformats.org/officeDocument/2006/relationships/hyperlink" Target="https://grants.nih.gov/grants/guide/notice-files/NOT-OD-17-109.html" TargetMode="External"/><Relationship Id="rId5" Type="http://schemas.openxmlformats.org/officeDocument/2006/relationships/hyperlink" Target="https://www.fda.gov/RegulatoryInformation/LawsEnforcedbyFDA/SignificantAmendmentstotheFDCAct/21stCenturyCuresAct/default.htm" TargetMode="External"/><Relationship Id="rId10" Type="http://schemas.openxmlformats.org/officeDocument/2006/relationships/hyperlink" Target="https://www.washington.edu/research/policies/sop-certificate-of-confidentiality-apply-for-extend-modify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s://www.washington.edu/research/policies/guidance-certificate-confidentiality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7-062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due-dates-and-submission-policies/submission-policies.htm#l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s://grants.nih.gov/grants/peer/continuous_submission.ht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resources/annotated-form-sets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grants.nih.gov/grants/ElectronicReceipt/files/Preview_of_FORMS-E_form_updates.pdf" TargetMode="External"/><Relationship Id="rId4" Type="http://schemas.openxmlformats.org/officeDocument/2006/relationships/hyperlink" Target="https://grants.nih.gov/grants/funding/high-level_summary_of_form_changes-FORMS-E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grants.nih.gov/ct-decision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grants.nih.gov/grants/ElectronicReceipt/files/Annotated_Forms_General_FORMS-E.pdf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kemoe@uw.edu" TargetMode="Externa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hyperlink" Target="https://grants.nih.gov/policy/clinical-trials/single-irb-policy-multi-site-research.htm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mailto:hsdinfo@uw.edu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ashington.edu/research/hsd/single-irb/single-irb-plan-grant-application/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hyperlink" Target="mailto:hsdinfo@uw.edu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6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ashington.edu/research/hsd/single-irb/single-irb-plan-grant-application/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mailto:hsdinfo@uw.edu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ashington.edu/research/hsd/single-irb/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mailto:hsdinfo@uw.edu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mailto:kemoe@uw.edu" TargetMode="External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ashington.edu/research/hsd/clinical-trials/clinical-trials-registration-and-reporting/" TargetMode="Externa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hyperlink" Target="mailto:hsdinfo@uw.edu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hsdreprt@uw.edu" TargetMode="External"/><Relationship Id="rId1" Type="http://schemas.openxmlformats.org/officeDocument/2006/relationships/slideLayout" Target="../slideLayouts/slideLayout32.xml"/><Relationship Id="rId4" Type="http://schemas.openxmlformats.org/officeDocument/2006/relationships/hyperlink" Target="mailto:hsdinfo@uw.edu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ww.washington.edu/research/hsd/clinical-trials/clinical-trials-registration-and-reporting/" TargetMode="External"/><Relationship Id="rId7" Type="http://schemas.openxmlformats.org/officeDocument/2006/relationships/hyperlink" Target="mailto:hsdinfo@uw.edu" TargetMode="External"/><Relationship Id="rId2" Type="http://schemas.openxmlformats.org/officeDocument/2006/relationships/hyperlink" Target="mailto:hsdreprt@uw.edu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hyperlink" Target="https://clinicaltrials.gov/ct2/manage-recs" TargetMode="External"/><Relationship Id="rId4" Type="http://schemas.openxmlformats.org/officeDocument/2006/relationships/hyperlink" Target="https://grants.nih.gov/policy/clinical-trials/reporting/index.htm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gcp.nihtraining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s://grants.nih.gov/grants/guide/notice-files/NOT-OD-16-148.html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itiprogram.org/customer/en/portal/articles/288752-when-will-the-citi-program-mail-fax-or-e-mail-my-official-certificate-?b_id=2337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s://www.washington.edu/research/hsd/training/required-training/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notice-files/NOT-OD-17-043.html" TargetMode="External"/><Relationship Id="rId13" Type="http://schemas.openxmlformats.org/officeDocument/2006/relationships/hyperlink" Target="https://www.washington.edu/research/hsd/training/required-training/" TargetMode="External"/><Relationship Id="rId3" Type="http://schemas.openxmlformats.org/officeDocument/2006/relationships/hyperlink" Target="https://grants.nih.gov/policy/clinical-trials/definition.htm" TargetMode="External"/><Relationship Id="rId7" Type="http://schemas.openxmlformats.org/officeDocument/2006/relationships/hyperlink" Target="https://www.youtube.com/watch?v=nz9NWFhYOG8&amp;list=PLOEUwSnjvqBJeHcb4yai7_fDnFZFPEmQK&amp;index=1" TargetMode="External"/><Relationship Id="rId12" Type="http://schemas.openxmlformats.org/officeDocument/2006/relationships/hyperlink" Target="https://gcp.nihtraining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s://grants.nih.gov/policy/clinical-trials/case-studies.htm" TargetMode="External"/><Relationship Id="rId11" Type="http://schemas.openxmlformats.org/officeDocument/2006/relationships/hyperlink" Target="https://www.washington.edu/research/hsd/clinical-trials/clinical-trials-registration-and-reporting/" TargetMode="External"/><Relationship Id="rId5" Type="http://schemas.openxmlformats.org/officeDocument/2006/relationships/hyperlink" Target="https://grants.nih.gov/policy/clinical-trials/training-resources.htm" TargetMode="External"/><Relationship Id="rId10" Type="http://schemas.openxmlformats.org/officeDocument/2006/relationships/hyperlink" Target="https://www.washington.edu/research/hsd/single-irb/" TargetMode="External"/><Relationship Id="rId4" Type="http://schemas.openxmlformats.org/officeDocument/2006/relationships/hyperlink" Target="https://grants.nih.gov/ct-decision/index.htm" TargetMode="External"/><Relationship Id="rId9" Type="http://schemas.openxmlformats.org/officeDocument/2006/relationships/hyperlink" Target="https://grants.nih.gov/policy/clinical-trials/single-irb-policy-multi-site-research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9526"/>
              </p:ext>
            </p:extLst>
          </p:nvPr>
        </p:nvGraphicFramePr>
        <p:xfrm>
          <a:off x="228600" y="304800"/>
          <a:ext cx="8671432" cy="6064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860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rgbClr val="A2770A"/>
                          </a:solidFill>
                          <a:effectLst/>
                          <a:latin typeface="+mn-lt"/>
                        </a:rPr>
                        <a:t>MRAM</a:t>
                      </a:r>
                      <a:r>
                        <a:rPr lang="en-US" sz="3000" b="0" dirty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| Monthly </a:t>
                      </a:r>
                      <a:r>
                        <a:rPr lang="en-US" sz="3000" b="0" dirty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Research Administration Meeting 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81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NOVEMBER </a:t>
                      </a:r>
                      <a:r>
                        <a:rPr lang="en-US" sz="1400" b="0" dirty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16, 2017</a:t>
                      </a:r>
                      <a:r>
                        <a:rPr lang="en-US" sz="1400" b="0" baseline="0" dirty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US" sz="1400" b="0" baseline="0" dirty="0" smtClean="0">
                        <a:solidFill>
                          <a:srgbClr val="A2770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9:00 – 10:00 AM</a:t>
                      </a:r>
                      <a:endParaRPr lang="en-US" sz="1400" b="0" baseline="0" dirty="0">
                        <a:solidFill>
                          <a:srgbClr val="A2770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UW TOWER </a:t>
                      </a:r>
                      <a:r>
                        <a:rPr lang="en-US" sz="1200" b="0" dirty="0" smtClean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AUDITORIUM</a:t>
                      </a:r>
                      <a:endParaRPr lang="en-US" sz="1600" b="0" dirty="0">
                        <a:solidFill>
                          <a:srgbClr val="A2770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A277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770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770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77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TOPIC 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PRESENTER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    EMAIL 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MIN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Welcome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Kirsten DeFries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Compliance &amp; Operations </a:t>
                      </a:r>
                      <a:endParaRPr lang="en-US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kirsten5@uw.edu</a:t>
                      </a: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  </a:t>
                      </a:r>
                      <a:endParaRPr lang="en-US" sz="10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Audit Requirements in Foreign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Sponsor Agreements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Richard Cordova 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Audit</a:t>
                      </a:r>
                      <a:endParaRPr lang="en-US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  <a:hlinkClick r:id=""/>
                        </a:rPr>
                        <a:t>rcordova@uw.edu</a:t>
                      </a: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0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GIM 27 Updated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Grant Lyon &amp; Carol Rhodes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of Animal Welfare &amp; Office of</a:t>
                      </a:r>
                      <a:r>
                        <a:rPr lang="en-US" sz="10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Sponsored Programs</a:t>
                      </a:r>
                      <a:endParaRPr lang="en-US" sz="1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carhodes@uw.edu</a:t>
                      </a: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  <a:hlinkClick r:id="rId5"/>
                        </a:rPr>
                        <a:t>glyon@uw.edu</a:t>
                      </a: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0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Compliance Corner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Matt</a:t>
                      </a:r>
                      <a:r>
                        <a:rPr lang="en-US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Gardner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 Award Fiscal Compliance</a:t>
                      </a:r>
                      <a:endParaRPr lang="en-US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6"/>
                        </a:rPr>
                        <a:t>mgard4@uw.edu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0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IRB News: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Non-UW IRB Review 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Karen Moe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Human</a:t>
                      </a:r>
                      <a:r>
                        <a:rPr lang="en-US" sz="1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Subjects Division</a:t>
                      </a:r>
                      <a:endParaRPr 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</a:tabLst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7"/>
                        </a:rPr>
                        <a:t>kemoe@uw.edu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000" u="sng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Certificates of Confidentiality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Carol Rhodes</a:t>
                      </a:r>
                      <a:endParaRPr lang="en-US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of Sponsored Programs</a:t>
                      </a:r>
                      <a:endParaRPr 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carhodes@uw.edu</a:t>
                      </a: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0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NIH: 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FORMS-E 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Amanda Snyder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of Sponsored Programs</a:t>
                      </a:r>
                      <a:endParaRPr lang="en-US" sz="1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</a:tabLst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8"/>
                        </a:rPr>
                        <a:t>acs229@uw.edu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5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NIH:</a:t>
                      </a:r>
                      <a:r>
                        <a:rPr lang="en-US" sz="12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Clinical Trial Stewardship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Amanda Snyder</a:t>
                      </a:r>
                      <a:r>
                        <a:rPr lang="en-US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 Carol Rhodes &amp; Karen Moe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of Sponsored Programs &amp; Human Subjects Division</a:t>
                      </a:r>
                      <a:endParaRPr lang="en-US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8"/>
                        </a:rPr>
                        <a:t>acs229@uw.edu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</a:tabLst>
                        <a:defRPr/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carhodes@uw.edu</a:t>
                      </a:r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</a:tabLst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7"/>
                        </a:rPr>
                        <a:t>kemoe@uw.edu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000" u="sng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72851">
                <a:tc gridSpan="4"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NEXT MEETING</a:t>
                      </a:r>
                      <a:endParaRPr lang="en-US" sz="1800" b="1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DECEMBER 14, 2017</a:t>
                      </a:r>
                      <a:r>
                        <a:rPr lang="en-US" sz="1400" b="0" baseline="0" dirty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    </a:t>
                      </a:r>
                    </a:p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A2770A"/>
                          </a:solidFill>
                          <a:effectLst/>
                          <a:latin typeface="Calibri Light" panose="020F0302020204030204" pitchFamily="34" charset="0"/>
                        </a:rPr>
                        <a:t>UW TOWER AUDITORIUM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endParaRPr lang="en-US" sz="10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1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484533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Next steps (cont.):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Internal Audit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Provide units with checklist on expectations for the audit so they can prepare records and reduce audit time at the end of the project.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Units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Notify Internal Audit at the start of the grant of the audit requirement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Plan, Plan, Plan – please keep OSP/IA informed of progress and give IA plenty of notice before end of the budget/project period.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u="sng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u="sng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 </a:t>
            </a:r>
            <a:r>
              <a:rPr lang="en-US" dirty="0" smtClean="0"/>
              <a:t>Requirements </a:t>
            </a:r>
            <a:r>
              <a:rPr lang="en-US" dirty="0"/>
              <a:t>in Foreign Sponsor Agreements</a:t>
            </a:r>
          </a:p>
        </p:txBody>
      </p:sp>
    </p:spTree>
    <p:extLst>
      <p:ext uri="{BB962C8B-B14F-4D97-AF65-F5344CB8AC3E}">
        <p14:creationId xmlns:p14="http://schemas.microsoft.com/office/powerpoint/2010/main" val="33505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Contacts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/>
              <a:t>Peter Harris, Senior Auditor, Internal Audit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ph3@uw.edu</a:t>
            </a:r>
            <a:r>
              <a:rPr lang="en-US" dirty="0" smtClean="0"/>
              <a:t>     206.543.4028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dirty="0"/>
              <a:t>Zenaida Shattuck, Associate Director, Internal Audit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zshatt@uw.edu</a:t>
            </a:r>
            <a:r>
              <a:rPr lang="en-US" dirty="0" smtClean="0"/>
              <a:t>     206.543.4028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Carol Rhodes, Director</a:t>
            </a:r>
            <a:r>
              <a:rPr lang="en-US" dirty="0"/>
              <a:t>, </a:t>
            </a:r>
            <a:r>
              <a:rPr lang="en-US" dirty="0" smtClean="0"/>
              <a:t>Office of Sponsored Programs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carhodes@uw.edu</a:t>
            </a:r>
            <a:r>
              <a:rPr lang="en-US" dirty="0" smtClean="0"/>
              <a:t>     206.543.2139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 </a:t>
            </a:r>
            <a:r>
              <a:rPr lang="en-US" dirty="0" smtClean="0"/>
              <a:t>Requirements </a:t>
            </a:r>
            <a:r>
              <a:rPr lang="en-US" dirty="0"/>
              <a:t>in Foreign Sponsor Agreements</a:t>
            </a:r>
          </a:p>
        </p:txBody>
      </p:sp>
    </p:spTree>
    <p:extLst>
      <p:ext uri="{BB962C8B-B14F-4D97-AF65-F5344CB8AC3E}">
        <p14:creationId xmlns:p14="http://schemas.microsoft.com/office/powerpoint/2010/main" val="14072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2028" y="1640263"/>
            <a:ext cx="7706383" cy="1593130"/>
          </a:xfrm>
        </p:spPr>
        <p:txBody>
          <a:bodyPr>
            <a:noAutofit/>
          </a:bodyPr>
          <a:lstStyle/>
          <a:p>
            <a:r>
              <a:rPr lang="en-US" sz="3200" b="1" dirty="0"/>
              <a:t>Update to GIM </a:t>
            </a:r>
            <a:r>
              <a:rPr lang="en-US" sz="3200" b="1" dirty="0" smtClean="0"/>
              <a:t>27 - </a:t>
            </a:r>
            <a:r>
              <a:rPr lang="en-US" sz="3200" b="1" dirty="0"/>
              <a:t>Use of Vertebrate Animals in Sponsored Programs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92029" y="4308049"/>
            <a:ext cx="6656731" cy="181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November, 2017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Lyon (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glyon@uw.edu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		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Carol Rhodes (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carhodes@uw.edu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Animal Welfare 			  Office of Sponsored Programs</a:t>
            </a:r>
          </a:p>
        </p:txBody>
      </p:sp>
    </p:spTree>
    <p:extLst>
      <p:ext uri="{BB962C8B-B14F-4D97-AF65-F5344CB8AC3E}">
        <p14:creationId xmlns:p14="http://schemas.microsoft.com/office/powerpoint/2010/main" val="26264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GIM 27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Office of Animal Welfare (OAW) recently worked with the Office of Sponsored Programs (OSP) to revise GIM 27, a revised copy was published on 10/20/2017 and can be found on OSP’s website </a:t>
            </a:r>
            <a:r>
              <a:rPr lang="en-US" u="sng" dirty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GIM 27 had not been updated in over a decade and had information that was severely outdated, especially given the recent changes to grant/protocol congruence review.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dditional </a:t>
            </a:r>
            <a:r>
              <a:rPr lang="en-US" dirty="0"/>
              <a:t>context </a:t>
            </a:r>
            <a:r>
              <a:rPr lang="en-US" dirty="0" smtClean="0"/>
              <a:t>to explain why and when OAW </a:t>
            </a:r>
            <a:r>
              <a:rPr lang="en-US" dirty="0"/>
              <a:t>reviews proposals involving the use of vertebrate animals.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Clarification on roles </a:t>
            </a:r>
            <a:r>
              <a:rPr lang="en-US" dirty="0"/>
              <a:t>and responsibilities </a:t>
            </a:r>
            <a:r>
              <a:rPr lang="en-US" dirty="0" smtClean="0"/>
              <a:t> (</a:t>
            </a:r>
            <a:r>
              <a:rPr lang="en-US" dirty="0"/>
              <a:t>PI, OAW, OSP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Terms commonly used are now defined.</a:t>
            </a:r>
          </a:p>
          <a:p>
            <a:endParaRPr lang="en-US" dirty="0"/>
          </a:p>
          <a:p>
            <a:r>
              <a:rPr lang="en-US" dirty="0" smtClean="0"/>
              <a:t>A link to OAW’s Grant and Contract Review Process page was added.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Office of Animal Welfare (OAW) Contact:</a:t>
            </a:r>
          </a:p>
          <a:p>
            <a:pPr marL="0" indent="0">
              <a:buNone/>
            </a:pPr>
            <a:r>
              <a:rPr lang="en-US" dirty="0" smtClean="0"/>
              <a:t>Grant Lyon</a:t>
            </a:r>
          </a:p>
          <a:p>
            <a:pPr marL="0" indent="0">
              <a:buNone/>
            </a:pPr>
            <a:r>
              <a:rPr lang="en-US" dirty="0" smtClean="0"/>
              <a:t>Program Operations Analyst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glyon@uw.edu</a:t>
            </a:r>
            <a:r>
              <a:rPr lang="en-US" dirty="0" smtClean="0"/>
              <a:t>, (206) 685-7027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Office of Sponsored Programs (OSP):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osp@uw.edu</a:t>
            </a:r>
            <a:r>
              <a:rPr lang="en-US" dirty="0" smtClean="0"/>
              <a:t> (206</a:t>
            </a:r>
            <a:r>
              <a:rPr lang="en-US" dirty="0"/>
              <a:t>) </a:t>
            </a:r>
            <a:r>
              <a:rPr lang="en-US" dirty="0" smtClean="0"/>
              <a:t>543-4043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2029" y="1640263"/>
            <a:ext cx="6972300" cy="20840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CORNER: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UPDATES TO FEDERAL AGENCY REGULATIONS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92029" y="4308049"/>
            <a:ext cx="6656731" cy="181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2017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Gardner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Award Fiscal Compliance</a:t>
            </a:r>
          </a:p>
        </p:txBody>
      </p:sp>
    </p:spTree>
    <p:extLst>
      <p:ext uri="{BB962C8B-B14F-4D97-AF65-F5344CB8AC3E}">
        <p14:creationId xmlns:p14="http://schemas.microsoft.com/office/powerpoint/2010/main" val="34282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WHAT’S NEW: NIH &amp; NSF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Updated guidance from NIH and NSF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major changes from prior notices and announcements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Changes are outlined in documents linked on the PAFC website</a:t>
            </a:r>
          </a:p>
          <a:p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71758" y="6301355"/>
            <a:ext cx="7229368" cy="3308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 – PAFC</a:t>
            </a:r>
          </a:p>
        </p:txBody>
      </p:sp>
    </p:spTree>
    <p:extLst>
      <p:ext uri="{BB962C8B-B14F-4D97-AF65-F5344CB8AC3E}">
        <p14:creationId xmlns:p14="http://schemas.microsoft.com/office/powerpoint/2010/main" val="3008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PAFC WEBSITE UPDATES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Goal: Make it easier for campus to access regulations, guidance and updates related to UW’s major federal sponsors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access: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finance.uw.edu/pafc/regulations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of Select Federal Agency Regulations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71758" y="6301355"/>
            <a:ext cx="7229368" cy="3308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 – PAFC</a:t>
            </a:r>
          </a:p>
        </p:txBody>
      </p:sp>
    </p:spTree>
    <p:extLst>
      <p:ext uri="{BB962C8B-B14F-4D97-AF65-F5344CB8AC3E}">
        <p14:creationId xmlns:p14="http://schemas.microsoft.com/office/powerpoint/2010/main" val="25506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671758" y="6301355"/>
            <a:ext cx="7229368" cy="3308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 – PAFC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73" y="226270"/>
            <a:ext cx="8374879" cy="57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Audit Requirements in Foreign </a:t>
            </a:r>
            <a:r>
              <a:rPr lang="en-US" b="1" dirty="0"/>
              <a:t>S</a:t>
            </a:r>
            <a:r>
              <a:rPr lang="en-US" b="1" dirty="0" smtClean="0"/>
              <a:t>ponsor Agreements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MRAM  - </a:t>
            </a:r>
            <a:r>
              <a:rPr lang="en-US" dirty="0" smtClean="0"/>
              <a:t>November 16</a:t>
            </a:r>
            <a:r>
              <a:rPr lang="en-US" dirty="0" smtClean="0">
                <a:effectLst/>
              </a:rPr>
              <a:t>, 2017</a:t>
            </a:r>
          </a:p>
          <a:p>
            <a:r>
              <a:rPr lang="en-US" dirty="0" smtClean="0">
                <a:effectLst/>
              </a:rPr>
              <a:t>Richard Cordova, Executive Director</a:t>
            </a:r>
          </a:p>
          <a:p>
            <a:r>
              <a:rPr lang="en-US" dirty="0" smtClean="0"/>
              <a:t>Internal Audit</a:t>
            </a:r>
          </a:p>
          <a:p>
            <a:r>
              <a:rPr lang="en-US" dirty="0" smtClean="0">
                <a:effectLst/>
              </a:rPr>
              <a:t>University </a:t>
            </a:r>
            <a:r>
              <a:rPr lang="en-US" i="1" dirty="0">
                <a:effectLst/>
              </a:rPr>
              <a:t>of</a:t>
            </a:r>
            <a:r>
              <a:rPr lang="en-US" dirty="0">
                <a:effectLst/>
              </a:rPr>
              <a:t> Washington </a:t>
            </a:r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13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4" y="735495"/>
            <a:ext cx="8742422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Please send us an email at: </a:t>
            </a:r>
            <a:r>
              <a:rPr lang="en-US" dirty="0" smtClean="0">
                <a:hlinkClick r:id="rId2"/>
              </a:rPr>
              <a:t>gcafco@uw.edu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Or give us a call:</a:t>
            </a:r>
          </a:p>
          <a:p>
            <a:pPr lvl="1"/>
            <a:r>
              <a:rPr lang="en-US" dirty="0" smtClean="0"/>
              <a:t>Andra Sawyer: 685-8902</a:t>
            </a:r>
          </a:p>
          <a:p>
            <a:pPr lvl="1"/>
            <a:r>
              <a:rPr lang="en-US" dirty="0" smtClean="0"/>
              <a:t>Matt Gardner: 543-2610</a:t>
            </a:r>
          </a:p>
          <a:p>
            <a:pPr lvl="1"/>
            <a:endParaRPr lang="en-US" dirty="0"/>
          </a:p>
          <a:p>
            <a:r>
              <a:rPr lang="en-US" dirty="0" smtClean="0"/>
              <a:t>Thank you!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71758" y="6301355"/>
            <a:ext cx="7229368" cy="3308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 – PAFC</a:t>
            </a:r>
          </a:p>
        </p:txBody>
      </p:sp>
    </p:spTree>
    <p:extLst>
      <p:ext uri="{BB962C8B-B14F-4D97-AF65-F5344CB8AC3E}">
        <p14:creationId xmlns:p14="http://schemas.microsoft.com/office/powerpoint/2010/main" val="39290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971799"/>
          </a:xfrm>
        </p:spPr>
        <p:txBody>
          <a:bodyPr>
            <a:normAutofit/>
          </a:bodyPr>
          <a:lstStyle/>
          <a:p>
            <a:r>
              <a:rPr lang="en-US" b="1" dirty="0" smtClean="0"/>
              <a:t>Using an External (non-UW) IRB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Changes on January 12, 2018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2400" cap="none" dirty="0">
                <a:solidFill>
                  <a:schemeClr val="bg1"/>
                </a:solidFill>
              </a:rPr>
              <a:t>d</a:t>
            </a:r>
            <a:endParaRPr lang="en-US" sz="4800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878" y="5486400"/>
            <a:ext cx="64008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Karen Moe, Director, UW Human Subjects Division   </a:t>
            </a:r>
            <a:r>
              <a:rPr lang="en-US" sz="2000" dirty="0" smtClean="0">
                <a:hlinkClick r:id="rId2"/>
              </a:rPr>
              <a:t>kemoe@uw.edu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MRAM November 16, 2017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kemoe\Pictures\coming soon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28" y="2971800"/>
            <a:ext cx="57340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845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2290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3333FF"/>
                </a:solidFill>
              </a:rPr>
              <a:t>Some UW human subjects studies are reviewed by an external IRB instead of UW IRB </a:t>
            </a:r>
            <a:endParaRPr lang="en-US" sz="36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449763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b="1" dirty="0" smtClean="0"/>
              <a:t>Why?</a:t>
            </a:r>
          </a:p>
          <a:p>
            <a:pPr marL="0" indent="0" algn="ctr">
              <a:buClrTx/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400" b="1" dirty="0" smtClean="0"/>
              <a:t>Expertise</a:t>
            </a:r>
          </a:p>
          <a:p>
            <a:r>
              <a:rPr lang="en-US" sz="1800" dirty="0" smtClean="0"/>
              <a:t>Industry clinical trials go to an independent IRB (WIRB)</a:t>
            </a:r>
          </a:p>
          <a:p>
            <a:r>
              <a:rPr lang="en-US" sz="1800" dirty="0" smtClean="0"/>
              <a:t>Oncology trials go to the Hutch IRB</a:t>
            </a:r>
          </a:p>
          <a:p>
            <a:pPr marL="0" indent="0">
              <a:buNone/>
            </a:pPr>
            <a:r>
              <a:rPr lang="en-US" sz="2400" b="1" dirty="0" smtClean="0"/>
              <a:t>Collaborative studies</a:t>
            </a:r>
            <a:r>
              <a:rPr lang="en-US" sz="1800" b="1" dirty="0" smtClean="0"/>
              <a:t>:  </a:t>
            </a:r>
            <a:r>
              <a:rPr lang="en-US" sz="2400" b="1" dirty="0" smtClean="0"/>
              <a:t>Eliminate duplicate IRB review</a:t>
            </a:r>
          </a:p>
          <a:p>
            <a:r>
              <a:rPr lang="en-US" sz="1800" dirty="0" smtClean="0"/>
              <a:t>Example:  generic cooperative agreements with Seattle Childrens for studies that involve investigators at both institutions</a:t>
            </a:r>
          </a:p>
          <a:p>
            <a:r>
              <a:rPr lang="en-US" sz="1800" dirty="0" smtClean="0"/>
              <a:t>Example:  study-specific agreement to rely on another IRB </a:t>
            </a:r>
          </a:p>
          <a:p>
            <a:pPr marL="0" indent="0">
              <a:buNone/>
            </a:pPr>
            <a:r>
              <a:rPr lang="en-US" sz="2400" b="1" dirty="0" smtClean="0"/>
              <a:t>Single IRB requirement</a:t>
            </a:r>
          </a:p>
          <a:p>
            <a:r>
              <a:rPr lang="en-US" sz="1800" dirty="0" smtClean="0"/>
              <a:t>NIH requirement for a single IRB to review all sites in a multi-site clinical trial</a:t>
            </a:r>
            <a:endParaRPr lang="en-US" sz="1800" u="sng" dirty="0" smtClean="0"/>
          </a:p>
          <a:p>
            <a:pPr marL="0" indent="0" algn="ctr">
              <a:buClrTx/>
              <a:buNone/>
            </a:pPr>
            <a:endParaRPr lang="en-US" sz="1800" u="sng" dirty="0"/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5240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" y="6486525"/>
            <a:ext cx="9147561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783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</a:rPr>
              <a:t>Problems with current process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602163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400" b="1" dirty="0" smtClean="0"/>
              <a:t>Existing cooperative agreements</a:t>
            </a:r>
          </a:p>
          <a:p>
            <a:r>
              <a:rPr lang="en-US" sz="1800" dirty="0" smtClean="0"/>
              <a:t>Which IRB should do the review?   Not clear</a:t>
            </a:r>
          </a:p>
          <a:p>
            <a:r>
              <a:rPr lang="en-US" sz="1800" dirty="0" smtClean="0"/>
              <a:t>Leads to significant delays while IRB offices work this out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ClrTx/>
              <a:buNone/>
            </a:pPr>
            <a:r>
              <a:rPr lang="en-US" sz="2400" b="1" dirty="0" smtClean="0"/>
              <a:t>No clear process or single point of contact</a:t>
            </a:r>
          </a:p>
          <a:p>
            <a:pPr marL="0" indent="0">
              <a:buClrTx/>
              <a:buNone/>
            </a:pPr>
            <a:r>
              <a:rPr lang="en-US" sz="1800" dirty="0" smtClean="0"/>
              <a:t>For requesting the use of an external IRB &amp; establishing the agreement between the IRBs</a:t>
            </a:r>
          </a:p>
          <a:p>
            <a:pPr marL="0" indent="0">
              <a:buClrTx/>
              <a:buNone/>
            </a:pPr>
            <a:endParaRPr lang="en-US" sz="1000" dirty="0" smtClean="0"/>
          </a:p>
          <a:p>
            <a:pPr marL="0" indent="0">
              <a:buClrTx/>
              <a:buNone/>
            </a:pPr>
            <a:r>
              <a:rPr lang="en-US" sz="2400" b="1" dirty="0" smtClean="0"/>
              <a:t>Inefficient process</a:t>
            </a:r>
          </a:p>
          <a:p>
            <a:pPr marL="0" indent="0">
              <a:buClrTx/>
              <a:buNone/>
            </a:pPr>
            <a:r>
              <a:rPr lang="en-US" sz="1800" dirty="0" smtClean="0"/>
              <a:t>Not prepared to handle the pending increased workload due to NIH Single IRB policy</a:t>
            </a:r>
          </a:p>
          <a:p>
            <a:pPr marL="0" indent="0">
              <a:buClrTx/>
              <a:buNone/>
            </a:pPr>
            <a:endParaRPr lang="en-US" sz="1000" dirty="0" smtClean="0"/>
          </a:p>
          <a:p>
            <a:pPr marL="0" indent="0">
              <a:buClrTx/>
              <a:buNone/>
            </a:pPr>
            <a:r>
              <a:rPr lang="en-US" sz="2400" b="1" dirty="0" smtClean="0"/>
              <a:t>Changing federal expectations &amp; compliance requirements</a:t>
            </a:r>
          </a:p>
          <a:p>
            <a:pPr marL="0" indent="0">
              <a:buClrTx/>
              <a:buNone/>
            </a:pPr>
            <a:r>
              <a:rPr lang="en-US" sz="1800" dirty="0" smtClean="0"/>
              <a:t>Documentation and tracking of review arrangements</a:t>
            </a:r>
            <a:endParaRPr lang="en-US" sz="1800" dirty="0"/>
          </a:p>
          <a:p>
            <a:pPr marL="0" indent="0">
              <a:buClrTx/>
              <a:buNone/>
            </a:pPr>
            <a:endParaRPr lang="en-US" sz="1800" u="sng" dirty="0" smtClean="0"/>
          </a:p>
          <a:p>
            <a:pPr marL="0" indent="0" algn="ctr">
              <a:buClrTx/>
              <a:buNone/>
            </a:pPr>
            <a:endParaRPr lang="en-US" sz="1800" u="sng" dirty="0"/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2192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14" y="1371600"/>
            <a:ext cx="2400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43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333FF"/>
                </a:solidFill>
              </a:rPr>
              <a:t>Changes beginning January 12, 2018</a:t>
            </a:r>
            <a:r>
              <a:rPr lang="en-US" sz="2800" dirty="0" smtClean="0">
                <a:solidFill>
                  <a:srgbClr val="3333FF"/>
                </a:solidFill>
              </a:rPr>
              <a:t/>
            </a:r>
            <a:br>
              <a:rPr lang="en-US" sz="2800" dirty="0" smtClean="0">
                <a:solidFill>
                  <a:srgbClr val="3333FF"/>
                </a:solidFill>
              </a:rPr>
            </a:b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Use Zipline for </a:t>
            </a:r>
            <a:r>
              <a:rPr lang="en-US" sz="2000" b="1" dirty="0" smtClean="0">
                <a:solidFill>
                  <a:srgbClr val="FF0000"/>
                </a:solidFill>
              </a:rPr>
              <a:t>all </a:t>
            </a:r>
            <a:r>
              <a:rPr lang="en-US" sz="2000" b="1" dirty="0" smtClean="0"/>
              <a:t>requests to use an external </a:t>
            </a:r>
            <a:r>
              <a:rPr lang="en-US" sz="1800" b="1" dirty="0" smtClean="0"/>
              <a:t>IRB </a:t>
            </a:r>
          </a:p>
          <a:p>
            <a:r>
              <a:rPr lang="en-US" sz="1800" dirty="0" smtClean="0"/>
              <a:t>Already doing this for reviews by WIRB and Hutch IRB</a:t>
            </a:r>
          </a:p>
          <a:p>
            <a:r>
              <a:rPr lang="en-US" sz="1800" dirty="0" smtClean="0"/>
              <a:t>A single process for all external IRBs</a:t>
            </a:r>
          </a:p>
          <a:p>
            <a:r>
              <a:rPr lang="en-US" sz="1800" dirty="0" smtClean="0"/>
              <a:t>Includes reviews under cooperative agreements </a:t>
            </a:r>
            <a:r>
              <a:rPr lang="en-US" sz="1200" i="1" dirty="0" smtClean="0"/>
              <a:t>(Seattle Childrens, Kaiser/Group Health, Benaroya)</a:t>
            </a:r>
            <a:endParaRPr lang="en-US" sz="1800" i="1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b="1" dirty="0" smtClean="0"/>
              <a:t>Single point of contact and larger HSD team</a:t>
            </a:r>
          </a:p>
          <a:p>
            <a:pPr marL="0" indent="0">
              <a:buNone/>
            </a:pPr>
            <a:r>
              <a:rPr lang="en-US" sz="1800" dirty="0" smtClean="0"/>
              <a:t>HSD reliance team   </a:t>
            </a:r>
            <a:r>
              <a:rPr lang="en-US" sz="1800" dirty="0" smtClean="0">
                <a:hlinkClick r:id="rId2"/>
              </a:rPr>
              <a:t>hsdrely@uw.edu</a:t>
            </a:r>
            <a:endParaRPr lang="en-US" sz="1800" dirty="0" smtClean="0"/>
          </a:p>
          <a:p>
            <a:pPr lvl="1"/>
            <a:r>
              <a:rPr lang="en-US" sz="1200" dirty="0" smtClean="0"/>
              <a:t>Adrienne Meyer, Assistant Director for Researcher Support</a:t>
            </a:r>
          </a:p>
          <a:p>
            <a:pPr lvl="1"/>
            <a:r>
              <a:rPr lang="en-US" sz="1200" dirty="0" smtClean="0"/>
              <a:t>Elizabeth Falsberg, Bailey Bodell, Johanna Salmonson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b="1" dirty="0" smtClean="0"/>
              <a:t>Must provide external IRB with HSD authorization for review</a:t>
            </a:r>
          </a:p>
          <a:p>
            <a:r>
              <a:rPr lang="en-US" sz="1800" dirty="0" smtClean="0"/>
              <a:t>Already doing this for WIRB and Hutch IRB</a:t>
            </a:r>
          </a:p>
          <a:p>
            <a:r>
              <a:rPr lang="en-US" sz="1800" dirty="0" smtClean="0"/>
              <a:t>Obtain it through the Zipline request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ClrTx/>
              <a:buNone/>
            </a:pPr>
            <a:r>
              <a:rPr lang="en-US" sz="2000" b="1" dirty="0" smtClean="0"/>
              <a:t>Cooperative agreements:  Guidance about which IRB to use</a:t>
            </a:r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 algn="ctr">
              <a:buClrTx/>
              <a:buNone/>
            </a:pPr>
            <a:endParaRPr lang="en-US" sz="1800" u="sng" dirty="0"/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2528" y="9906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5" y="6486525"/>
            <a:ext cx="914919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3" descr="C:\Users\kemoe\Pictures\telephoning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10477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950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</a:rPr>
              <a:t>Timeline and Resources</a:t>
            </a:r>
            <a:endParaRPr lang="en-US" sz="36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754563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sz="2400" b="1" dirty="0" smtClean="0"/>
              <a:t>Now</a:t>
            </a:r>
          </a:p>
          <a:p>
            <a:pPr marL="0" indent="0">
              <a:buClrTx/>
              <a:buNone/>
            </a:pPr>
            <a:r>
              <a:rPr lang="en-US" sz="1800" dirty="0" smtClean="0"/>
              <a:t>HSD Reliance Team available for help and problem-solving        </a:t>
            </a:r>
            <a:r>
              <a:rPr lang="en-US" sz="1800" dirty="0" smtClean="0">
                <a:hlinkClick r:id="rId2"/>
              </a:rPr>
              <a:t>hsdrely@uw.edu</a:t>
            </a:r>
            <a:r>
              <a:rPr lang="en-US" sz="1800" dirty="0" smtClean="0"/>
              <a:t> </a:t>
            </a:r>
          </a:p>
          <a:p>
            <a:pPr marL="0" indent="0">
              <a:buClrTx/>
              <a:buNone/>
            </a:pPr>
            <a:endParaRPr lang="en-US" sz="1800" dirty="0"/>
          </a:p>
          <a:p>
            <a:pPr marL="0" indent="0">
              <a:buClrTx/>
              <a:buNone/>
            </a:pPr>
            <a:r>
              <a:rPr lang="en-US" sz="2400" b="1" dirty="0" smtClean="0"/>
              <a:t>Mid-December</a:t>
            </a:r>
          </a:p>
          <a:p>
            <a:r>
              <a:rPr lang="en-US" sz="1800" dirty="0" smtClean="0"/>
              <a:t>INSTRUCTION document</a:t>
            </a:r>
          </a:p>
          <a:p>
            <a:r>
              <a:rPr lang="en-US" sz="1800" dirty="0" smtClean="0"/>
              <a:t>Short online tutorial</a:t>
            </a:r>
          </a:p>
          <a:p>
            <a:r>
              <a:rPr lang="en-US" sz="1800" dirty="0" smtClean="0"/>
              <a:t>External IRB request form that is uploaded with Zipline request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i="1" dirty="0" smtClean="0"/>
              <a:t>a revision of current Request to use WIRB and Hutch</a:t>
            </a:r>
          </a:p>
          <a:p>
            <a:endParaRPr lang="en-US" sz="1800" dirty="0"/>
          </a:p>
          <a:p>
            <a:pPr marL="0" indent="0">
              <a:buClrTx/>
              <a:buNone/>
            </a:pPr>
            <a:r>
              <a:rPr lang="en-US" sz="2400" b="1" dirty="0" smtClean="0"/>
              <a:t>January 12, 2018</a:t>
            </a:r>
          </a:p>
          <a:p>
            <a:r>
              <a:rPr lang="en-US" sz="1800" dirty="0" smtClean="0"/>
              <a:t>Zipline software revision</a:t>
            </a:r>
          </a:p>
          <a:p>
            <a:r>
              <a:rPr lang="en-US" sz="1800" dirty="0" smtClean="0"/>
              <a:t>All changes are implemented</a:t>
            </a:r>
          </a:p>
          <a:p>
            <a:r>
              <a:rPr lang="en-US" sz="1800" dirty="0" smtClean="0"/>
              <a:t>Guidance re cooperative agreements</a:t>
            </a:r>
          </a:p>
          <a:p>
            <a:r>
              <a:rPr lang="en-US" sz="1800" dirty="0" smtClean="0"/>
              <a:t>External IRB webpage on the HSD site</a:t>
            </a:r>
          </a:p>
          <a:p>
            <a:pPr marL="0" indent="0">
              <a:buClrTx/>
              <a:buNone/>
            </a:pPr>
            <a:endParaRPr lang="en-US" sz="1800" u="sng" dirty="0"/>
          </a:p>
          <a:p>
            <a:pPr marL="0" indent="0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1800" u="sng" dirty="0"/>
          </a:p>
          <a:p>
            <a:pPr marL="0" indent="0">
              <a:buClrTx/>
              <a:buNone/>
            </a:pPr>
            <a:endParaRPr lang="en-US" sz="1800" u="sng" dirty="0" smtClean="0"/>
          </a:p>
          <a:p>
            <a:pPr marL="0" indent="0" algn="ctr">
              <a:buClrTx/>
              <a:buNone/>
            </a:pPr>
            <a:endParaRPr lang="en-US" sz="1800" u="sng" dirty="0"/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294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77000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38" y="2478387"/>
            <a:ext cx="1986937" cy="962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09" y="4876800"/>
            <a:ext cx="208547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899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92024" y="1640275"/>
            <a:ext cx="7910100" cy="15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 b="0" i="0" u="none" strike="noStrike" cap="none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NIH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 dirty="0">
                <a:latin typeface="Open Sans"/>
                <a:ea typeface="Open Sans"/>
                <a:cs typeface="Open Sans"/>
                <a:sym typeface="Open Sans"/>
              </a:rPr>
              <a:t>Certificate of Confidentiality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692029" y="4308048"/>
            <a:ext cx="6656729" cy="18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November MRAM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New NIH Certificate of Confidentiality Policy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659301" y="1736725"/>
            <a:ext cx="71640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152717" rtl="0">
              <a:lnSpc>
                <a:spcPct val="90000"/>
              </a:lnSpc>
              <a:spcBef>
                <a:spcPts val="0"/>
              </a:spcBef>
              <a:buClr>
                <a:srgbClr val="2F5597"/>
              </a:buClr>
              <a:buSzPct val="109318"/>
              <a:buFont typeface="Arial"/>
              <a:buNone/>
            </a:pPr>
            <a:r>
              <a:rPr lang="en-US" sz="2200" dirty="0"/>
              <a:t>Effective October 1, 2017:  </a:t>
            </a:r>
          </a:p>
          <a:p>
            <a:pPr marL="0" lvl="0" indent="-152717" rtl="0">
              <a:lnSpc>
                <a:spcPct val="90000"/>
              </a:lnSpc>
              <a:spcBef>
                <a:spcPts val="0"/>
              </a:spcBef>
              <a:buClr>
                <a:srgbClr val="2F5597"/>
              </a:buClr>
              <a:buSzPct val="109318"/>
              <a:buFont typeface="Arial"/>
              <a:buNone/>
            </a:pPr>
            <a:r>
              <a:rPr lang="en-US" sz="2200" dirty="0"/>
              <a:t>CoCs issued automatically for active NIH-funded project using identifiable, sensitive information (applies to all active research as of 12.13.16) 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endParaRPr sz="2000" dirty="0"/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endParaRPr sz="20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An institution/PI/entity cannot opt out of the protections and resulting requirements applied under a CoC.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20000"/>
              <a:buFont typeface="Merriweather Sans"/>
              <a:buNone/>
            </a:pPr>
            <a:endParaRPr sz="20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14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accent5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of Confidentiality - Purpose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59300" y="1310100"/>
            <a:ext cx="8196300" cy="484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 Certificate of Confidentiality (CoC) protects the privacy of individuals whose information is used as part of a project. 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endParaRPr sz="2000" dirty="0"/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It prevents the disclosure of </a:t>
            </a:r>
            <a:r>
              <a:rPr lang="en-US" sz="2000" b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identifiable, sensitive 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information: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As part of a Federal, State, local civil, criminal, administrative, legislative or other proceeding, or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To any other person not connected with the research.</a:t>
            </a:r>
          </a:p>
          <a:p>
            <a:pPr marL="0" marR="0" lvl="0" indent="-7858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24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248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7408333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Foreign Sponsor Agreement - Background:</a:t>
            </a:r>
          </a:p>
          <a:p>
            <a:pPr marL="0" indent="0">
              <a:buNone/>
            </a:pPr>
            <a:endParaRPr lang="en-US" sz="800" u="sng" dirty="0" smtClean="0"/>
          </a:p>
          <a:p>
            <a:r>
              <a:rPr lang="en-US" dirty="0" smtClean="0"/>
              <a:t>Over the last 4 years Internal Audit has completed 5 audits for units across UW campus related to requirements coming out of the European Union.</a:t>
            </a:r>
          </a:p>
          <a:p>
            <a:r>
              <a:rPr lang="en-US" dirty="0" smtClean="0"/>
              <a:t>Awards were flow thrus from EU to a European University</a:t>
            </a:r>
          </a:p>
          <a:p>
            <a:r>
              <a:rPr lang="en-US" dirty="0" smtClean="0"/>
              <a:t>All required 20-25% cost sharing</a:t>
            </a:r>
          </a:p>
          <a:p>
            <a:r>
              <a:rPr lang="en-US" dirty="0" smtClean="0"/>
              <a:t>Initially the audits were fairly straight forward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Audit Requirements in Foreign Sponsor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65156" y="852900"/>
            <a:ext cx="8184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93333"/>
              <a:buFont typeface="Arial"/>
              <a:buNone/>
            </a:pPr>
            <a:r>
              <a:rPr lang="en-US" dirty="0">
                <a:solidFill>
                  <a:srgbClr val="5A2781"/>
                </a:solidFill>
              </a:rPr>
              <a:t>What Does NIH Consider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93333"/>
              <a:buFont typeface="Arial"/>
              <a:buNone/>
            </a:pPr>
            <a:r>
              <a:rPr lang="en-US" dirty="0">
                <a:solidFill>
                  <a:srgbClr val="5A2781"/>
                </a:solidFill>
              </a:rPr>
              <a:t>Identifiable, Sensitive Information?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659300" y="1310100"/>
            <a:ext cx="8196300" cy="484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endParaRPr sz="16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 i="0" u="none" strike="noStrike" cap="none" dirty="0">
                <a:solidFill>
                  <a:srgbClr val="4B2E83"/>
                </a:solidFill>
              </a:rPr>
              <a:t>Information about an individual that is gathered or used during the course of biomedical, behavioral, clinical, or other research, where: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</a:pPr>
            <a:r>
              <a:rPr lang="en-US" sz="2000" i="0" u="none" strike="noStrike" cap="none" dirty="0">
                <a:solidFill>
                  <a:srgbClr val="4B2E83"/>
                </a:solidFill>
              </a:rPr>
              <a:t>An individual is </a:t>
            </a:r>
            <a:r>
              <a:rPr lang="en-US" sz="2000" b="1" i="0" u="none" strike="noStrike" cap="none" dirty="0">
                <a:solidFill>
                  <a:srgbClr val="4B2E83"/>
                </a:solidFill>
              </a:rPr>
              <a:t>identified</a:t>
            </a:r>
            <a:r>
              <a:rPr lang="en-US" sz="2000" i="0" u="none" strike="noStrike" cap="none" dirty="0">
                <a:solidFill>
                  <a:srgbClr val="4B2E83"/>
                </a:solidFill>
              </a:rPr>
              <a:t>; or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i="0" u="none" strike="noStrike" cap="none" dirty="0">
                <a:solidFill>
                  <a:srgbClr val="4B2E83"/>
                </a:solidFill>
              </a:rPr>
              <a:t>Collection or use of </a:t>
            </a:r>
            <a:r>
              <a:rPr lang="en-US" sz="2000" b="1" i="0" u="none" strike="noStrike" cap="none" dirty="0">
                <a:solidFill>
                  <a:srgbClr val="4B2E83"/>
                </a:solidFill>
              </a:rPr>
              <a:t>biospecimens that are identifiable </a:t>
            </a:r>
            <a:r>
              <a:rPr lang="en-US" sz="2000" i="0" u="none" strike="noStrike" cap="none" dirty="0">
                <a:solidFill>
                  <a:srgbClr val="4B2E83"/>
                </a:solidFill>
              </a:rPr>
              <a:t>to an individual or </a:t>
            </a:r>
            <a:r>
              <a:rPr lang="en-US" sz="2000" dirty="0"/>
              <a:t>when </a:t>
            </a:r>
            <a:r>
              <a:rPr lang="en-US" sz="2000" i="0" u="none" strike="noStrike" cap="none" dirty="0">
                <a:solidFill>
                  <a:srgbClr val="4B2E83"/>
                </a:solidFill>
              </a:rPr>
              <a:t>there is at least a very small risk, that some </a:t>
            </a:r>
            <a:r>
              <a:rPr lang="en-US" sz="2000" b="1" i="0" u="none" strike="noStrike" cap="none" dirty="0">
                <a:solidFill>
                  <a:srgbClr val="4B2E83"/>
                </a:solidFill>
              </a:rPr>
              <a:t>combination</a:t>
            </a:r>
            <a:r>
              <a:rPr lang="en-US" sz="2000" i="0" u="none" strike="noStrike" cap="none" dirty="0">
                <a:solidFill>
                  <a:srgbClr val="4B2E83"/>
                </a:solidFill>
              </a:rPr>
              <a:t> of the information, a request for the information, and other available data sources could be used </a:t>
            </a:r>
            <a:r>
              <a:rPr lang="en-US" sz="2000" b="1" i="0" u="none" strike="noStrike" cap="none" dirty="0">
                <a:solidFill>
                  <a:srgbClr val="4B2E83"/>
                </a:solidFill>
              </a:rPr>
              <a:t>to deduce the identity </a:t>
            </a:r>
            <a:r>
              <a:rPr lang="en-US" sz="2000" i="0" u="none" strike="noStrike" cap="none" dirty="0">
                <a:solidFill>
                  <a:srgbClr val="4B2E83"/>
                </a:solidFill>
              </a:rPr>
              <a:t>of an individual; or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</a:pPr>
            <a:r>
              <a:rPr lang="en-US" sz="2000" i="0" u="none" strike="noStrike" cap="none" dirty="0">
                <a:solidFill>
                  <a:srgbClr val="4B2E83"/>
                </a:solidFill>
              </a:rPr>
              <a:t>Generation of individual level </a:t>
            </a:r>
            <a:r>
              <a:rPr lang="en-US" sz="2000" b="1" i="0" u="none" strike="noStrike" cap="none" dirty="0">
                <a:solidFill>
                  <a:srgbClr val="4B2E83"/>
                </a:solidFill>
              </a:rPr>
              <a:t>human genomic data </a:t>
            </a:r>
            <a:r>
              <a:rPr lang="en-US" sz="2000" i="0" u="none" strike="noStrike" cap="none" dirty="0">
                <a:solidFill>
                  <a:srgbClr val="4B2E83"/>
                </a:solidFill>
              </a:rPr>
              <a:t>from biospecimens or the use of such data.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B2E83"/>
              </a:buClr>
              <a:buSzPct val="80000"/>
              <a:buFont typeface="Merriweather Sans"/>
              <a:buNone/>
            </a:pPr>
            <a:endParaRPr sz="2000" i="0" u="none" strike="noStrike" cap="none" dirty="0">
              <a:solidFill>
                <a:srgbClr val="000000"/>
              </a:solidFill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55000"/>
              <a:buFont typeface="Merriweather Sans"/>
              <a:buNone/>
            </a:pPr>
            <a:endParaRPr sz="2000" i="0" u="none" strike="noStrike" cap="none" dirty="0">
              <a:solidFill>
                <a:srgbClr val="000000"/>
              </a:solidFill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20000"/>
              <a:buFont typeface="Merriweather Sans"/>
              <a:buNone/>
            </a:pPr>
            <a:endParaRPr sz="2000" i="0" u="none" strike="noStrike" cap="none" dirty="0">
              <a:solidFill>
                <a:srgbClr val="4B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71756" y="890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CoC:  Exceptions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780450" y="1499701"/>
            <a:ext cx="7873800" cy="434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77777"/>
              <a:buFont typeface="Merriweather Sans"/>
              <a:buNone/>
            </a:pPr>
            <a:r>
              <a:rPr lang="en-US" sz="1800" dirty="0"/>
              <a:t>There are SOME Exceptions that allow disclosure of CoC protected information</a:t>
            </a:r>
          </a:p>
          <a:p>
            <a:pPr marL="0" marR="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77777"/>
              <a:buFont typeface="Merriweather Sans"/>
              <a:buNone/>
            </a:pPr>
            <a:endParaRPr sz="18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Required by Federal, State, or local laws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Made with the consent of individual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Made for purposes of other scientific research that is in compliance with applicable Federal regulations governing the protection of human subjects in research.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780450" y="992100"/>
            <a:ext cx="7583100" cy="5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114300">
              <a:lnSpc>
                <a:spcPct val="90000"/>
              </a:lnSpc>
              <a:buClr>
                <a:srgbClr val="4B2E83"/>
              </a:buClr>
              <a:buSzPct val="100000"/>
              <a:buFont typeface="Arial"/>
              <a:buNone/>
            </a:pPr>
            <a:r>
              <a:rPr lang="en-US" kern="0" dirty="0">
                <a:solidFill>
                  <a:srgbClr val="4B2E83"/>
                </a:solidFill>
                <a:cs typeface="Arial"/>
                <a:sym typeface="Arial"/>
              </a:rPr>
              <a:t>Disclosure</a:t>
            </a:r>
            <a:r>
              <a:rPr lang="en-US" kern="0" dirty="0">
                <a:solidFill>
                  <a:srgbClr val="4B2E83"/>
                </a:solidFill>
                <a:ea typeface="Arial"/>
                <a:cs typeface="Arial"/>
                <a:sym typeface="Arial"/>
              </a:rPr>
              <a:t> allowed even with a CoC in place</a:t>
            </a:r>
          </a:p>
        </p:txBody>
      </p:sp>
    </p:spTree>
    <p:extLst>
      <p:ext uri="{BB962C8B-B14F-4D97-AF65-F5344CB8AC3E}">
        <p14:creationId xmlns:p14="http://schemas.microsoft.com/office/powerpoint/2010/main" val="13279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577606" y="402885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Length of Time Protected 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2"/>
          </p:nvPr>
        </p:nvSpPr>
        <p:spPr>
          <a:xfrm>
            <a:off x="659304" y="1508125"/>
            <a:ext cx="8196300" cy="40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70000"/>
              <a:buFont typeface="Merriweather Sans"/>
              <a:buNone/>
            </a:pPr>
            <a:endParaRPr sz="20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r>
              <a:rPr lang="en-US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Sensitive, identifiable research information c</a:t>
            </a:r>
            <a:r>
              <a:rPr lang="en-US" dirty="0"/>
              <a:t>ollected when </a:t>
            </a:r>
            <a:r>
              <a:rPr lang="en-US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 Certificate is in effect, is </a:t>
            </a:r>
            <a:r>
              <a:rPr lang="en-US" b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protected </a:t>
            </a:r>
            <a:r>
              <a:rPr lang="en-US" b="1" i="1" u="none" strike="noStrike" cap="none" dirty="0">
                <a:solidFill>
                  <a:srgbClr val="4B2E83"/>
                </a:solidFill>
              </a:rPr>
              <a:t>permanently</a:t>
            </a:r>
            <a:r>
              <a:rPr lang="en-US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endParaRPr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r>
              <a:rPr lang="en-US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</a:t>
            </a:r>
            <a:r>
              <a:rPr lang="en-US" dirty="0"/>
              <a:t>s </a:t>
            </a:r>
            <a:r>
              <a:rPr lang="en-US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must apply for a CoC for continuity of protections </a:t>
            </a:r>
            <a:r>
              <a:rPr lang="en-US" b="1" dirty="0"/>
              <a:t>If </a:t>
            </a:r>
            <a:r>
              <a:rPr lang="en-US" dirty="0"/>
              <a:t>they are or will continue to collect data </a:t>
            </a:r>
            <a:r>
              <a:rPr lang="en-US" b="1" dirty="0"/>
              <a:t>after </a:t>
            </a:r>
            <a:r>
              <a:rPr lang="en-US" dirty="0"/>
              <a:t>NIH funding has ended. 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endParaRPr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r>
              <a:rPr lang="en-US" dirty="0"/>
              <a:t>No extension is necessary  if no more data will be collected and NIH funding has </a:t>
            </a:r>
            <a:r>
              <a:rPr lang="en-US" dirty="0" smtClean="0"/>
              <a:t>ended. </a:t>
            </a:r>
            <a:endParaRPr lang="en-US" dirty="0"/>
          </a:p>
          <a:p>
            <a: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1200" b="0" i="0" u="none" strike="noStrike" cap="none" dirty="0">
              <a:solidFill>
                <a:srgbClr val="5B5C5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24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167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71750" y="451849"/>
            <a:ext cx="8184600" cy="8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698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 dirty="0"/>
              <a:t>Principal Investigator (PI) CoC Responsibilities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659300" y="1591251"/>
            <a:ext cx="8196300" cy="461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dirty="0"/>
              <a:t>Treat ALL information about individuals involved in NIH funded research as if a CoC applies.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Modify </a:t>
            </a:r>
            <a:r>
              <a:rPr lang="en-US" sz="2000" dirty="0"/>
              <a:t>CoC, if the study is modified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dirty="0"/>
              <a:t>If the collection of data continues after the award, apply to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extend </a:t>
            </a:r>
            <a:r>
              <a:rPr lang="en-US" sz="2000" dirty="0"/>
              <a:t>the CoC protection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dirty="0"/>
              <a:t>Review &amp; follow guidance for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Sharing/Disclosing Information under a CoC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Use </a:t>
            </a:r>
            <a:r>
              <a:rPr lang="en-US" sz="2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UW CoC decision tree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for step by step determination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88888"/>
              <a:buFont typeface="Merriweather Sans"/>
              <a:buNone/>
            </a:pPr>
            <a:endParaRPr sz="1800" b="0" i="0" u="none" strike="noStrike" cap="none" dirty="0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88888"/>
              <a:buFont typeface="Merriweather Sans"/>
              <a:buNone/>
            </a:pPr>
            <a:r>
              <a:rPr lang="en-US" sz="18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 keeps a record of decision tree analysis in local project file</a:t>
            </a:r>
            <a:r>
              <a:rPr lang="en-US" sz="1800" dirty="0"/>
              <a:t>.</a:t>
            </a:r>
            <a:r>
              <a:rPr lang="en-US" sz="18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77777"/>
              <a:buFont typeface="Merriweather Sans"/>
              <a:buNone/>
            </a:pPr>
            <a:r>
              <a:rPr lang="en-US" sz="18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        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88888"/>
              <a:buFont typeface="Merriweather San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01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88888"/>
              <a:buFont typeface="Merriweather San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61111"/>
              <a:buFont typeface="Merriweather San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61111"/>
              <a:buFont typeface="Merriweather San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61111"/>
              <a:buFont typeface="Merriweather San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61111"/>
              <a:buFont typeface="Merriweather San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5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09600" y="279400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2"/>
          </p:nvPr>
        </p:nvSpPr>
        <p:spPr>
          <a:xfrm>
            <a:off x="609600" y="17864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dirty="0"/>
              <a:t>Make recipients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aware </a:t>
            </a:r>
            <a:r>
              <a:rPr lang="en-US" sz="2000" dirty="0"/>
              <a:t>that 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information being shared is protected </a:t>
            </a:r>
            <a:r>
              <a:rPr lang="en-US" sz="2000" dirty="0"/>
              <a:t>by CoC.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</a:pPr>
            <a:r>
              <a:rPr lang="en-US" sz="2000" dirty="0"/>
              <a:t>Use this </a:t>
            </a:r>
            <a:r>
              <a:rPr lang="en-US" sz="2000" u="sng" dirty="0">
                <a:solidFill>
                  <a:srgbClr val="4B2E83"/>
                </a:solidFill>
                <a:hlinkClick r:id="rId3"/>
              </a:rPr>
              <a:t>recommended language</a:t>
            </a:r>
            <a:r>
              <a:rPr lang="en-US" sz="2000" dirty="0"/>
              <a:t> in 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emails, within system</a:t>
            </a:r>
            <a:r>
              <a:rPr lang="en-US" sz="2000" dirty="0"/>
              <a:t>s 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housing the information, or </a:t>
            </a:r>
            <a:r>
              <a:rPr lang="en-US" sz="2000" dirty="0"/>
              <a:t>in any Data Use Agreements used for the protected information.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</a:pPr>
            <a:r>
              <a:rPr lang="en-US" sz="2000" dirty="0"/>
              <a:t>Obtain </a:t>
            </a:r>
            <a:r>
              <a:rPr lang="en-US" sz="2000" i="0" u="none" strike="noStrike" cap="none" dirty="0">
                <a:solidFill>
                  <a:srgbClr val="4B2E83"/>
                </a:solidFill>
              </a:rPr>
              <a:t>patient consent when required</a:t>
            </a:r>
            <a:r>
              <a:rPr lang="en-US" sz="2000" dirty="0"/>
              <a:t>.</a:t>
            </a:r>
          </a:p>
          <a:p>
            <a:pPr marL="3429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20000"/>
              <a:buFont typeface="Merriweather Sans"/>
              <a:buNone/>
            </a:pPr>
            <a:endParaRPr sz="2000" i="0" u="none" strike="noStrike" cap="none" dirty="0">
              <a:solidFill>
                <a:srgbClr val="4B2E83"/>
              </a:solidFill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762000" y="381000"/>
            <a:ext cx="8196300" cy="11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indent="-190500">
              <a:lnSpc>
                <a:spcPct val="90000"/>
              </a:lnSpc>
              <a:buClr>
                <a:srgbClr val="4B2E83"/>
              </a:buClr>
              <a:buSzPct val="107142"/>
              <a:buFont typeface="Arial"/>
              <a:buNone/>
            </a:pPr>
            <a:r>
              <a:rPr lang="en-US" sz="2800" kern="0" dirty="0">
                <a:solidFill>
                  <a:srgbClr val="4B2E83"/>
                </a:solidFill>
                <a:cs typeface="Arial"/>
                <a:sym typeface="Arial"/>
              </a:rPr>
              <a:t>Sharing Protected Information with </a:t>
            </a:r>
          </a:p>
          <a:p>
            <a:pPr indent="-190500">
              <a:lnSpc>
                <a:spcPct val="90000"/>
              </a:lnSpc>
              <a:buClr>
                <a:srgbClr val="4B2E83"/>
              </a:buClr>
              <a:buSzPct val="107142"/>
              <a:buFont typeface="Arial"/>
              <a:buNone/>
            </a:pPr>
            <a:r>
              <a:rPr lang="en-US" sz="2800" kern="0" dirty="0">
                <a:solidFill>
                  <a:srgbClr val="4B2E83"/>
                </a:solidFill>
                <a:cs typeface="Arial"/>
                <a:sym typeface="Arial"/>
              </a:rPr>
              <a:t>Eligible Recipients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672975" y="5676500"/>
            <a:ext cx="7341900" cy="8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b="1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  <a:p>
            <a:r>
              <a:rPr lang="en-US" sz="1600" u="sng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Sharing/Disclosing CoC Protected Information</a:t>
            </a:r>
          </a:p>
          <a:p>
            <a:r>
              <a:rPr lang="en-US" sz="1600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CoC Decision Tree: </a:t>
            </a:r>
            <a:r>
              <a:rPr lang="en-US" sz="1600" u="sng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Is my NIH research subject to a CoC?</a:t>
            </a:r>
          </a:p>
        </p:txBody>
      </p:sp>
    </p:spTree>
    <p:extLst>
      <p:ext uri="{BB962C8B-B14F-4D97-AF65-F5344CB8AC3E}">
        <p14:creationId xmlns:p14="http://schemas.microsoft.com/office/powerpoint/2010/main" val="1268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How HSD is helping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33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If you have a protocol in place, HSD helps you determine if the CoC applies.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HSD will let you know if you need to consent or </a:t>
            </a:r>
            <a:r>
              <a:rPr lang="en-US" dirty="0" smtClean="0"/>
              <a:t>re-consent </a:t>
            </a:r>
            <a:r>
              <a:rPr lang="en-US" dirty="0"/>
              <a:t>as necessary.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18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24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836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1470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dirty="0"/>
              <a:t>CoC </a:t>
            </a: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</a:p>
        </p:txBody>
      </p:sp>
      <p:pic>
        <p:nvPicPr>
          <p:cNvPr id="278" name="Shape 278" descr="Image result for d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123" y="966099"/>
            <a:ext cx="4102800" cy="2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 descr="Image result for captain amer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5425" y="1711722"/>
            <a:ext cx="2090495" cy="260279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3894425" y="675625"/>
            <a:ext cx="2090400" cy="395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body" idx="2"/>
          </p:nvPr>
        </p:nvSpPr>
        <p:spPr>
          <a:xfrm>
            <a:off x="303825" y="1531475"/>
            <a:ext cx="6149100" cy="395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1400"/>
              </a:spcBef>
              <a:buClr>
                <a:srgbClr val="000000"/>
              </a:buClr>
              <a:buSzPct val="45833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 dirty="0">
                <a:solidFill>
                  <a:schemeClr val="dk1"/>
                </a:solidFill>
                <a:hlinkClick r:id="rId5"/>
              </a:rPr>
              <a:t>21st Century Cures Act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 dirty="0">
                <a:solidFill>
                  <a:schemeClr val="dk1"/>
                </a:solidFill>
                <a:hlinkClick r:id="rId6"/>
              </a:rPr>
              <a:t>Is your project considered research?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 dirty="0">
                <a:solidFill>
                  <a:schemeClr val="dk1"/>
                </a:solidFill>
                <a:hlinkClick r:id="rId7"/>
              </a:rPr>
              <a:t>Does your research involve Human Subjects</a:t>
            </a:r>
            <a:r>
              <a:rPr lang="en-US" sz="1800" dirty="0">
                <a:solidFill>
                  <a:schemeClr val="dk1"/>
                </a:solidFill>
              </a:rPr>
              <a:t>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 dirty="0">
                <a:solidFill>
                  <a:schemeClr val="dk1"/>
                </a:solidFill>
                <a:hlinkClick r:id="rId8"/>
              </a:rPr>
              <a:t>Suggested Language</a:t>
            </a:r>
            <a:r>
              <a:rPr lang="en-US" sz="1800" dirty="0">
                <a:solidFill>
                  <a:schemeClr val="dk1"/>
                </a:solidFill>
              </a:rPr>
              <a:t> to use when sharing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Guidance: </a:t>
            </a:r>
            <a:r>
              <a:rPr lang="en-US" sz="1800" u="sng" dirty="0">
                <a:solidFill>
                  <a:schemeClr val="dk1"/>
                </a:solidFill>
                <a:hlinkClick r:id="rId9"/>
              </a:rPr>
              <a:t>Certificate of Confidentiality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 dirty="0">
                <a:solidFill>
                  <a:schemeClr val="dk1"/>
                </a:solidFill>
                <a:hlinkClick r:id="rId10"/>
              </a:rPr>
              <a:t>Apply, Extend, Modify a Certificate of Confidentiality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NIH: </a:t>
            </a:r>
            <a:r>
              <a:rPr lang="en-US" sz="1800" u="sng" dirty="0">
                <a:solidFill>
                  <a:schemeClr val="dk1"/>
                </a:solidFill>
                <a:hlinkClick r:id="rId11"/>
              </a:rPr>
              <a:t>NOT-OD-17-109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NIH: </a:t>
            </a:r>
            <a:r>
              <a:rPr lang="en-US" sz="1800" u="sng" dirty="0">
                <a:solidFill>
                  <a:schemeClr val="hlink"/>
                </a:solidFill>
                <a:hlinkClick r:id="rId12"/>
              </a:rPr>
              <a:t>CoC Kiosk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NIH: </a:t>
            </a:r>
            <a:r>
              <a:rPr lang="en-US" sz="1800" u="sng" dirty="0">
                <a:solidFill>
                  <a:schemeClr val="dk1"/>
                </a:solidFill>
                <a:hlinkClick r:id="rId13"/>
              </a:rPr>
              <a:t>CoC FAQs </a:t>
            </a:r>
          </a:p>
        </p:txBody>
      </p:sp>
    </p:spTree>
    <p:extLst>
      <p:ext uri="{BB962C8B-B14F-4D97-AF65-F5344CB8AC3E}">
        <p14:creationId xmlns:p14="http://schemas.microsoft.com/office/powerpoint/2010/main" val="9403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 b="0" i="0" u="none" strike="noStrike" cap="none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NIH </a:t>
            </a:r>
            <a:r>
              <a:rPr lang="en-US" sz="4250" dirty="0">
                <a:latin typeface="Open Sans"/>
                <a:ea typeface="Open Sans"/>
                <a:cs typeface="Open Sans"/>
                <a:sym typeface="Open Sans"/>
              </a:rPr>
              <a:t>FORMS-E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 dirty="0">
                <a:latin typeface="Open Sans"/>
                <a:ea typeface="Open Sans"/>
                <a:cs typeface="Open Sans"/>
                <a:sym typeface="Open Sans"/>
              </a:rPr>
              <a:t>Choose the Right Form!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November MRAM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Amanda Snyder 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7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66781" y="371510"/>
            <a:ext cx="8184599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F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ORMS</a:t>
            </a:r>
            <a:r>
              <a:rPr lang="en-US" sz="3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E: </a:t>
            </a: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Changes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2"/>
          </p:nvPr>
        </p:nvSpPr>
        <p:spPr>
          <a:xfrm>
            <a:off x="542775" y="1736725"/>
            <a:ext cx="84087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22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Mostly changes to human subjects and clinical trials data collection (more on that</a:t>
            </a:r>
            <a:r>
              <a:rPr lang="en-US" sz="2200" b="0" dirty="0"/>
              <a:t> later)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22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Consolidate</a:t>
            </a:r>
            <a:r>
              <a:rPr lang="en-US" sz="2200" b="0" dirty="0"/>
              <a:t>s</a:t>
            </a:r>
            <a:r>
              <a:rPr lang="en-US" sz="22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Clinical Trials &amp; Human Subjects info 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2200" b="1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NEW </a:t>
            </a:r>
            <a:r>
              <a:rPr lang="en-US" sz="22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PHS / CT Form Mandatory in MOST Application Packages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200" dirty="0"/>
              <a:t>MAKE SURE</a:t>
            </a:r>
            <a:r>
              <a:rPr lang="en-US" sz="2200" b="0" dirty="0"/>
              <a:t> you are using the correct application forms for your due date!!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200" b="0" dirty="0"/>
              <a:t>SAGE Grant Runner updates in December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721625" y="6225525"/>
            <a:ext cx="3732300" cy="88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26005C"/>
              </a:buClr>
              <a:buSzPct val="25000"/>
              <a:buFont typeface="Arial"/>
              <a:buNone/>
            </a:pPr>
            <a:r>
              <a:rPr lang="en-US" u="sng" kern="0" dirty="0">
                <a:solidFill>
                  <a:srgbClr val="26005C"/>
                </a:solidFill>
                <a:ea typeface="Arial"/>
                <a:cs typeface="Arial"/>
                <a:sym typeface="Arial"/>
                <a:hlinkClick r:id="rId3"/>
              </a:rPr>
              <a:t>NOT-OD-17-062</a:t>
            </a:r>
          </a:p>
        </p:txBody>
      </p:sp>
      <p:sp>
        <p:nvSpPr>
          <p:cNvPr id="295" name="Shape 295"/>
          <p:cNvSpPr/>
          <p:nvPr/>
        </p:nvSpPr>
        <p:spPr>
          <a:xfrm>
            <a:off x="3053300" y="5030250"/>
            <a:ext cx="5014500" cy="83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20000"/>
                </a:moveTo>
                <a:lnTo>
                  <a:pt x="119999" y="99999"/>
                </a:lnTo>
                <a:cubicBezTo>
                  <a:pt x="119999" y="111045"/>
                  <a:pt x="119229" y="119999"/>
                  <a:pt x="118278" y="119999"/>
                </a:cubicBezTo>
                <a:lnTo>
                  <a:pt x="0" y="119999"/>
                </a:lnTo>
                <a:lnTo>
                  <a:pt x="0" y="119999"/>
                </a:lnTo>
                <a:lnTo>
                  <a:pt x="0" y="0"/>
                </a:lnTo>
                <a:lnTo>
                  <a:pt x="0" y="0"/>
                </a:lnTo>
                <a:lnTo>
                  <a:pt x="118278" y="0"/>
                </a:lnTo>
                <a:cubicBezTo>
                  <a:pt x="119229" y="0"/>
                  <a:pt x="119999" y="8954"/>
                  <a:pt x="119999" y="20000"/>
                </a:cubicBezTo>
                <a:close/>
              </a:path>
            </a:pathLst>
          </a:custGeom>
          <a:solidFill>
            <a:srgbClr val="D4E2CE">
              <a:alpha val="89800"/>
            </a:srgbClr>
          </a:solidFill>
          <a:ln w="12700" cap="flat" cmpd="sng">
            <a:solidFill>
              <a:srgbClr val="D4E2CE">
                <a:alpha val="898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247650" tIns="160200" rIns="284025" bIns="160200" anchor="ctr" anchorCtr="0">
            <a:noAutofit/>
          </a:bodyPr>
          <a:lstStyle/>
          <a:p>
            <a:pPr marL="0" lvl="1" indent="-139700">
              <a:lnSpc>
                <a:spcPct val="90000"/>
              </a:lnSpc>
              <a:buClr>
                <a:srgbClr val="33006F"/>
              </a:buClr>
              <a:buSzPct val="110000"/>
            </a:pPr>
            <a:endParaRPr lang="en-US" sz="2000" kern="0" dirty="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 indent="-139700">
              <a:lnSpc>
                <a:spcPct val="90000"/>
              </a:lnSpc>
              <a:buClr>
                <a:srgbClr val="33006F"/>
              </a:buClr>
              <a:buSzPct val="110000"/>
            </a:pPr>
            <a:endParaRPr lang="en-US" sz="2000" kern="0" dirty="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 indent="-139700">
              <a:lnSpc>
                <a:spcPct val="90000"/>
              </a:lnSpc>
              <a:buClr>
                <a:srgbClr val="33006F"/>
              </a:buClr>
              <a:buSzPct val="110000"/>
            </a:pPr>
            <a:endParaRPr lang="en-US" sz="2000" kern="0" dirty="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 indent="-139700">
              <a:lnSpc>
                <a:spcPct val="90000"/>
              </a:lnSpc>
              <a:buClr>
                <a:srgbClr val="33006F"/>
              </a:buClr>
              <a:buSzPct val="110000"/>
            </a:pPr>
            <a:r>
              <a:rPr lang="en-US" sz="2000" kern="0" dirty="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       FORMS-E Application Packages </a:t>
            </a:r>
            <a:r>
              <a:rPr lang="en-US" sz="2000" b="1" kern="0" dirty="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</a:p>
        </p:txBody>
      </p:sp>
      <p:sp>
        <p:nvSpPr>
          <p:cNvPr id="296" name="Shape 296"/>
          <p:cNvSpPr/>
          <p:nvPr/>
        </p:nvSpPr>
        <p:spPr>
          <a:xfrm>
            <a:off x="542775" y="4953000"/>
            <a:ext cx="2664300" cy="99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cubicBezTo>
                  <a:pt x="0" y="8954"/>
                  <a:pt x="2702" y="0"/>
                  <a:pt x="6036" y="0"/>
                </a:cubicBezTo>
                <a:lnTo>
                  <a:pt x="113963" y="0"/>
                </a:lnTo>
                <a:cubicBezTo>
                  <a:pt x="117297" y="0"/>
                  <a:pt x="119999" y="8954"/>
                  <a:pt x="119999" y="20000"/>
                </a:cubicBezTo>
                <a:lnTo>
                  <a:pt x="119999" y="99999"/>
                </a:lnTo>
                <a:cubicBezTo>
                  <a:pt x="119999" y="111045"/>
                  <a:pt x="117297" y="120000"/>
                  <a:pt x="113963" y="120000"/>
                </a:cubicBezTo>
                <a:lnTo>
                  <a:pt x="6036" y="120000"/>
                </a:lnTo>
                <a:cubicBezTo>
                  <a:pt x="2702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7800" tIns="82075" rIns="127800" bIns="82075" anchor="ctr" anchorCtr="0">
            <a:noAutofit/>
          </a:bodyPr>
          <a:lstStyle/>
          <a:p>
            <a:pPr indent="-152400">
              <a:lnSpc>
                <a:spcPct val="90000"/>
              </a:lnSpc>
              <a:buClr>
                <a:srgbClr val="E8D3A2"/>
              </a:buClr>
              <a:buSzPct val="120000"/>
              <a:buFont typeface="Calibri"/>
              <a:buNone/>
            </a:pPr>
            <a:endParaRPr lang="en-US" sz="2000" kern="0" dirty="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>
              <a:lnSpc>
                <a:spcPct val="90000"/>
              </a:lnSpc>
              <a:buClr>
                <a:srgbClr val="E8D3A2"/>
              </a:buClr>
              <a:buSzPct val="120000"/>
              <a:buFont typeface="Calibri"/>
              <a:buNone/>
            </a:pPr>
            <a:endParaRPr lang="en-US" sz="2000" kern="0" dirty="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algn="ctr">
              <a:lnSpc>
                <a:spcPct val="90000"/>
              </a:lnSpc>
              <a:buClr>
                <a:srgbClr val="E8D3A2"/>
              </a:buClr>
              <a:buSzPct val="120000"/>
              <a:buFont typeface="Calibri"/>
              <a:buNone/>
            </a:pPr>
            <a:r>
              <a:rPr lang="en-US" sz="2000" kern="0" dirty="0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</a:t>
            </a:r>
          </a:p>
          <a:p>
            <a:pPr indent="-152400" algn="ctr">
              <a:lnSpc>
                <a:spcPct val="90000"/>
              </a:lnSpc>
              <a:buClr>
                <a:srgbClr val="E8D3A2"/>
              </a:buClr>
              <a:buSzPct val="120000"/>
              <a:buFont typeface="Calibri"/>
              <a:buNone/>
            </a:pPr>
            <a:r>
              <a:rPr lang="en-US" sz="2000" kern="0" dirty="0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Due Dates on or after </a:t>
            </a:r>
          </a:p>
          <a:p>
            <a:pPr indent="-152400" algn="ctr">
              <a:lnSpc>
                <a:spcPct val="90000"/>
              </a:lnSpc>
              <a:buClr>
                <a:srgbClr val="E8D3A2"/>
              </a:buClr>
              <a:buSzPct val="120000"/>
              <a:buFont typeface="Calibri"/>
              <a:buNone/>
            </a:pPr>
            <a:r>
              <a:rPr lang="en-US" sz="2000" kern="0" dirty="0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01.25.2018 </a:t>
            </a:r>
          </a:p>
        </p:txBody>
      </p:sp>
    </p:spTree>
    <p:extLst>
      <p:ext uri="{BB962C8B-B14F-4D97-AF65-F5344CB8AC3E}">
        <p14:creationId xmlns:p14="http://schemas.microsoft.com/office/powerpoint/2010/main" val="23235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NIH FORMS - E: Choose the Right FOA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4846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200" b="0" dirty="0"/>
              <a:t>F</a:t>
            </a:r>
            <a:r>
              <a:rPr lang="en-US" sz="2000" b="0" dirty="0"/>
              <a:t>OAs with STANDARD Due Dates: available for download 60 days before due dates.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b="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 b="0" dirty="0"/>
              <a:t>MUST use FORMS-E for all standard due dates on or after Jan 25, 2018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b="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 b="0" dirty="0"/>
              <a:t>Pay attention to </a:t>
            </a:r>
            <a:r>
              <a:rPr lang="en-US" sz="2000" dirty="0"/>
              <a:t>Related Notices</a:t>
            </a:r>
            <a:r>
              <a:rPr lang="en-US" sz="2000" b="0" dirty="0"/>
              <a:t> of FOAs for unique considerations.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b="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 b="0" dirty="0"/>
              <a:t>Check your FOA at least 30 days before due date for updates</a:t>
            </a:r>
            <a:r>
              <a:rPr lang="en-US" sz="2000" b="0" dirty="0">
                <a:solidFill>
                  <a:schemeClr val="dk1"/>
                </a:solidFill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b="0" dirty="0"/>
          </a:p>
          <a:p>
            <a:pPr marL="0" lvl="0" indent="0" rtl="0">
              <a:spcBef>
                <a:spcPts val="0"/>
              </a:spcBef>
              <a:buNone/>
            </a:pPr>
            <a:endParaRPr sz="2000" b="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 b="0" dirty="0"/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b="0" dirty="0"/>
          </a:p>
          <a:p>
            <a:pPr marL="0" lvl="0" indent="0">
              <a:spcBef>
                <a:spcPts val="0"/>
              </a:spcBef>
              <a:buNone/>
            </a:pPr>
            <a:endParaRPr sz="2000" b="0" dirty="0"/>
          </a:p>
        </p:txBody>
      </p:sp>
    </p:spTree>
    <p:extLst>
      <p:ext uri="{BB962C8B-B14F-4D97-AF65-F5344CB8AC3E}">
        <p14:creationId xmlns:p14="http://schemas.microsoft.com/office/powerpoint/2010/main" val="10364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Foreign Sponsor Agreement – Background (cont):</a:t>
            </a:r>
          </a:p>
          <a:p>
            <a:endParaRPr lang="en-US" dirty="0"/>
          </a:p>
          <a:p>
            <a:r>
              <a:rPr lang="en-US" dirty="0" smtClean="0"/>
              <a:t>Required approximately 100 hours of Internal Audit time</a:t>
            </a:r>
          </a:p>
          <a:p>
            <a:r>
              <a:rPr lang="en-US" dirty="0" smtClean="0"/>
              <a:t>Required grant administration time over a period </a:t>
            </a:r>
            <a:r>
              <a:rPr lang="en-US" dirty="0"/>
              <a:t>o</a:t>
            </a:r>
            <a:r>
              <a:rPr lang="en-US" dirty="0" smtClean="0"/>
              <a:t>f a few weeks</a:t>
            </a:r>
          </a:p>
          <a:p>
            <a:r>
              <a:rPr lang="en-US" b="1" dirty="0" smtClean="0"/>
              <a:t>Recent developments creating challenges and extending time to complete work.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Audit Requirements in Foreign Sponsor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Selecting the Right Form</a:t>
            </a:r>
          </a:p>
        </p:txBody>
      </p:sp>
      <p:graphicFrame>
        <p:nvGraphicFramePr>
          <p:cNvPr id="308" name="Shape 308"/>
          <p:cNvGraphicFramePr/>
          <p:nvPr/>
        </p:nvGraphicFramePr>
        <p:xfrm>
          <a:off x="588400" y="1975975"/>
          <a:ext cx="7670825" cy="3420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FORMS-D for applications...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FORMS E for applications...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025"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ct val="100000"/>
                        <a:buFont typeface="Open Sans"/>
                        <a:buChar char="●"/>
                      </a:pPr>
                      <a:r>
                        <a:rPr lang="en-US" sz="1800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due dates </a:t>
                      </a:r>
                      <a:r>
                        <a:rPr lang="en-US" sz="1800" b="1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or before 1.24.18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Open Sans"/>
                        <a:buChar char="●"/>
                      </a:pPr>
                      <a:r>
                        <a:rPr lang="en-US" sz="1800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 under </a:t>
                      </a:r>
                      <a:r>
                        <a:rPr lang="en-US" sz="18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NIH Late Policy</a:t>
                      </a:r>
                      <a:r>
                        <a:rPr lang="en-US" sz="1800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2-week window of consideration for due dates on or before 01.24.18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Open Sans"/>
                        <a:buChar char="●"/>
                      </a:pPr>
                      <a:r>
                        <a:rPr lang="en-US" sz="1800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 by 02.07.18 under NIH </a:t>
                      </a:r>
                      <a:r>
                        <a:rPr lang="en-US" sz="1800" u="sng" dirty="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Continuous Submission Policy</a:t>
                      </a:r>
                      <a:r>
                        <a:rPr lang="en-US" sz="1800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the 1.7.18 AIDS due date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US" sz="1800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due dates </a:t>
                      </a:r>
                      <a:r>
                        <a:rPr lang="en-US" sz="1800" b="1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or after 1.25.18</a:t>
                      </a:r>
                      <a:r>
                        <a:rPr lang="en-US" sz="1800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including:</a:t>
                      </a:r>
                    </a:p>
                    <a:p>
                      <a:pPr marL="457200" lvl="0" indent="-342900" rtl="0">
                        <a:spcBef>
                          <a:spcPts val="480"/>
                        </a:spcBef>
                        <a:buClr>
                          <a:srgbClr val="4B2E83"/>
                        </a:buClr>
                        <a:buSzPct val="100000"/>
                        <a:buFont typeface="Open Sans"/>
                        <a:buChar char="●"/>
                      </a:pPr>
                      <a:r>
                        <a:rPr lang="en-US" sz="1800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Those submitted early for due dates on or after 01.25.18</a:t>
                      </a:r>
                    </a:p>
                    <a:p>
                      <a:pPr marL="457200" lvl="0" indent="-342900" rtl="0">
                        <a:spcBef>
                          <a:spcPts val="480"/>
                        </a:spcBef>
                        <a:buClr>
                          <a:srgbClr val="4B2E83"/>
                        </a:buClr>
                        <a:buSzPct val="100000"/>
                        <a:buFont typeface="Open Sans"/>
                        <a:buChar char="●"/>
                      </a:pPr>
                      <a:r>
                        <a:rPr lang="en-US" sz="1800" dirty="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application types (New, Resubmission, Renewal, Revision)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4B2E8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1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FORMS-E Resources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Merriweather Sans"/>
              <a:buNone/>
            </a:pPr>
            <a:endParaRPr dirty="0"/>
          </a:p>
          <a:p>
            <a:pPr lvl="0" indent="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 b="0" u="sng" dirty="0">
                <a:solidFill>
                  <a:schemeClr val="accent5"/>
                </a:solidFill>
                <a:hlinkClick r:id="rId3"/>
              </a:rPr>
              <a:t>Annotated Form Sets</a:t>
            </a:r>
          </a:p>
          <a:p>
            <a:pPr lvl="0" indent="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 b="0" u="sng" dirty="0">
                <a:solidFill>
                  <a:schemeClr val="accent5"/>
                </a:solidFill>
                <a:hlinkClick r:id="rId4"/>
              </a:rPr>
              <a:t>High-level Summary of Form Changes in FORMS-E Application Packages</a:t>
            </a:r>
          </a:p>
          <a:p>
            <a:pPr lvl="0" indent="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 b="0" u="sng" dirty="0">
                <a:solidFill>
                  <a:schemeClr val="accent5"/>
                </a:solidFill>
                <a:hlinkClick r:id="rId5"/>
              </a:rPr>
              <a:t>Preview of FORMS-E Grant Application Form Changes</a:t>
            </a:r>
          </a:p>
          <a:p>
            <a:pPr marL="342900" lvl="0" indent="114300" rtl="0">
              <a:spcBef>
                <a:spcPts val="0"/>
              </a:spcBef>
              <a:buClr>
                <a:srgbClr val="4B2E83"/>
              </a:buClr>
              <a:buSzPct val="25000"/>
              <a:buFont typeface="Merriweather Sans"/>
              <a:buNone/>
            </a:pPr>
            <a:endParaRPr sz="2000" dirty="0"/>
          </a:p>
          <a:p>
            <a:pPr marL="0" lvl="0" indent="0">
              <a:spcBef>
                <a:spcPts val="0"/>
              </a:spcBef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1137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 b="0" i="0" u="none" strike="noStrike" cap="none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NIH </a:t>
            </a:r>
            <a:r>
              <a:rPr lang="en-US" sz="4250" dirty="0">
                <a:latin typeface="Open Sans"/>
                <a:ea typeface="Open Sans"/>
                <a:cs typeface="Open Sans"/>
                <a:sym typeface="Open Sans"/>
              </a:rPr>
              <a:t>Clinical Trial Stewardship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November MRAM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Rhodes, Amanda Snyder &amp; Karen Moe 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&amp; 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Human Subject Division</a:t>
            </a:r>
          </a:p>
        </p:txBody>
      </p:sp>
    </p:spTree>
    <p:extLst>
      <p:ext uri="{BB962C8B-B14F-4D97-AF65-F5344CB8AC3E}">
        <p14:creationId xmlns:p14="http://schemas.microsoft.com/office/powerpoint/2010/main" val="978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4723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698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 dirty="0"/>
              <a:t>All Research Involving Human Participants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2"/>
          </p:nvPr>
        </p:nvSpPr>
        <p:spPr>
          <a:xfrm>
            <a:off x="671750" y="1821400"/>
            <a:ext cx="81846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584200" indent="-342900">
              <a:lnSpc>
                <a:spcPct val="150000"/>
              </a:lnSpc>
              <a:spcBef>
                <a:spcPts val="0"/>
              </a:spcBef>
              <a:buSzPct val="91666"/>
            </a:pPr>
            <a:r>
              <a:rPr lang="en-US" b="0" dirty="0"/>
              <a:t>Certificates of Confidentiality for all NIH research </a:t>
            </a:r>
            <a:r>
              <a:rPr lang="en-US" b="0" dirty="0" smtClean="0"/>
              <a:t>that </a:t>
            </a:r>
            <a:r>
              <a:rPr lang="en-US" b="0" dirty="0"/>
              <a:t>uses “identifiable, sensitive information”</a:t>
            </a:r>
          </a:p>
          <a:p>
            <a:pPr marL="584200" indent="-342900">
              <a:lnSpc>
                <a:spcPct val="150000"/>
              </a:lnSpc>
              <a:spcBef>
                <a:spcPts val="0"/>
              </a:spcBef>
              <a:buSzPct val="91666"/>
            </a:pPr>
            <a:r>
              <a:rPr lang="en-US" b="0" dirty="0"/>
              <a:t>Use of a single Institutional Review Board (IRB) for multi-site </a:t>
            </a:r>
            <a:r>
              <a:rPr lang="en-US" b="0" dirty="0" smtClean="0"/>
              <a:t>studies</a:t>
            </a:r>
          </a:p>
          <a:p>
            <a:pPr marL="584200" indent="-342900">
              <a:lnSpc>
                <a:spcPct val="150000"/>
              </a:lnSpc>
              <a:spcBef>
                <a:spcPts val="0"/>
              </a:spcBef>
              <a:buSzPct val="91666"/>
            </a:pPr>
            <a:r>
              <a:rPr lang="en-US" b="0" dirty="0" smtClean="0"/>
              <a:t>New </a:t>
            </a:r>
            <a:r>
              <a:rPr lang="en-US" b="0" dirty="0"/>
              <a:t>forms to collect human subjects &amp; clinical trials  </a:t>
            </a:r>
            <a:r>
              <a:rPr lang="en-US" b="0" dirty="0" smtClean="0"/>
              <a:t>information</a:t>
            </a:r>
          </a:p>
          <a:p>
            <a:pPr marL="241300" lvl="0" indent="0">
              <a:lnSpc>
                <a:spcPct val="150000"/>
              </a:lnSpc>
              <a:spcBef>
                <a:spcPts val="0"/>
              </a:spcBef>
              <a:buSzPct val="91666"/>
              <a:buNone/>
            </a:pPr>
            <a:endParaRPr lang="en-US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984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4723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279400" rtl="0">
              <a:spcBef>
                <a:spcPts val="0"/>
              </a:spcBef>
              <a:buClr>
                <a:schemeClr val="dk1"/>
              </a:buClr>
              <a:buSzPct val="146666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Research That Meets the </a:t>
            </a:r>
          </a:p>
          <a:p>
            <a:pPr lvl="0" indent="-279400" rtl="0">
              <a:spcBef>
                <a:spcPts val="0"/>
              </a:spcBef>
              <a:buClr>
                <a:schemeClr val="dk1"/>
              </a:buClr>
              <a:buSzPct val="2200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NIH Definition of a Clinical Trial 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719675" y="1758250"/>
            <a:ext cx="8048100" cy="34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b="0" dirty="0"/>
              <a:t>Respond to Clinical trial-specific Funding Opportunity Announcements (FOAs)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b="0" dirty="0"/>
              <a:t>Registration and results reporting in ClinicalTrials.gov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b="0" dirty="0"/>
              <a:t>Training in Good Clinical Practice (GCP</a:t>
            </a:r>
            <a:r>
              <a:rPr lang="en-US" b="0" dirty="0" smtClean="0"/>
              <a:t>)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757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552450" y="26411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46666"/>
              <a:buFont typeface="Calibri"/>
              <a:buNone/>
            </a:pPr>
            <a:r>
              <a:rPr lang="en-US" sz="3000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NIH Might Consider Your Human Subjects Research a Clinical Trial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236100" y="5744125"/>
            <a:ext cx="93510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“yes” to ALL of these questions, your study is considered a clinical trial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2475" y="2458600"/>
            <a:ext cx="4872725" cy="26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412624" y="1762750"/>
            <a:ext cx="4995600" cy="313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kern="0" dirty="0">
                <a:solidFill>
                  <a:srgbClr val="4472C4"/>
                </a:solidFill>
                <a:latin typeface="Open Sans"/>
                <a:ea typeface="Open Sans"/>
                <a:cs typeface="Open Sans"/>
                <a:sym typeface="Open Sans"/>
              </a:rPr>
              <a:t>Does your study…</a:t>
            </a:r>
          </a:p>
          <a:p>
            <a:pPr marL="342900" indent="-330200">
              <a:spcBef>
                <a:spcPts val="900"/>
              </a:spcBef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-US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Involve one or more </a:t>
            </a:r>
            <a:r>
              <a:rPr lang="en-US" b="1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human subjects</a:t>
            </a:r>
            <a:r>
              <a:rPr lang="en-US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342900" indent="-330200">
              <a:spcBef>
                <a:spcPts val="900"/>
              </a:spcBef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-US" b="1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Prospectively assign</a:t>
            </a:r>
            <a:r>
              <a:rPr lang="en-US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human subject(s) to intervention(s)?</a:t>
            </a:r>
          </a:p>
          <a:p>
            <a:pPr marL="342900" indent="-330200">
              <a:spcBef>
                <a:spcPts val="900"/>
              </a:spcBef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-US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Evaluate the </a:t>
            </a:r>
            <a:r>
              <a:rPr lang="en-US" b="1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effect of intervention(s)</a:t>
            </a:r>
            <a:r>
              <a:rPr lang="en-US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on the human subject(s)? </a:t>
            </a:r>
          </a:p>
          <a:p>
            <a:pPr marL="342900" indent="-330200">
              <a:spcBef>
                <a:spcPts val="900"/>
              </a:spcBef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-US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Have a health-related </a:t>
            </a:r>
            <a:r>
              <a:rPr lang="en-US" b="1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biomedical or behavioral</a:t>
            </a:r>
            <a:r>
              <a:rPr lang="en-US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outcome? 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412625" y="6138325"/>
            <a:ext cx="6423000" cy="74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 NIH Decision Tree to help:  </a:t>
            </a:r>
            <a:r>
              <a:rPr lang="en-US" sz="1400" u="sng" kern="0" dirty="0">
                <a:solidFill>
                  <a:srgbClr val="0563C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https://grants.nih.gov/ct-decision/</a:t>
            </a:r>
            <a:r>
              <a:rPr lang="en-US" sz="1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46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Why This Is Important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2"/>
          </p:nvPr>
        </p:nvSpPr>
        <p:spPr>
          <a:xfrm>
            <a:off x="659300" y="1584325"/>
            <a:ext cx="81846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r>
              <a:rPr lang="en-US" sz="24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NIH considers </a:t>
            </a:r>
            <a:r>
              <a:rPr lang="en-US" b="0" dirty="0"/>
              <a:t>your research a </a:t>
            </a:r>
            <a:r>
              <a:rPr lang="en-US" sz="24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clinical trial (CT) the PI needs to: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b="0" dirty="0"/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Respond to a clinical trial-</a:t>
            </a:r>
            <a:r>
              <a:rPr lang="en-US" sz="2200" b="1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specific FOA</a:t>
            </a:r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b="0" dirty="0"/>
              <a:t>FORMS E - additional required </a:t>
            </a:r>
            <a:r>
              <a:rPr lang="en-US" sz="2200" dirty="0"/>
              <a:t>fields</a:t>
            </a:r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b="0" dirty="0"/>
              <a:t>Indicate where </a:t>
            </a:r>
            <a:r>
              <a:rPr lang="en-US" sz="2200" dirty="0"/>
              <a:t>single IRB </a:t>
            </a:r>
            <a:r>
              <a:rPr lang="en-US" sz="2200" b="0" dirty="0"/>
              <a:t>is (Not UW... )</a:t>
            </a:r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b="1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Register and report </a:t>
            </a:r>
            <a:r>
              <a:rPr lang="en-US" sz="22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 clinical trial in </a:t>
            </a:r>
            <a:r>
              <a:rPr lang="en-US" sz="2200" b="0" i="0" u="none" strike="noStrike" cap="none" dirty="0" smtClea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ClinicalTrials.gov</a:t>
            </a:r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dirty="0" smtClean="0"/>
              <a:t>Good </a:t>
            </a:r>
            <a:r>
              <a:rPr lang="en-US" sz="2200" dirty="0"/>
              <a:t>Clinical Practice (GCP) </a:t>
            </a:r>
            <a:r>
              <a:rPr lang="en-US" sz="2200" b="0" dirty="0"/>
              <a:t>Training Requirements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021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dirty="0"/>
              <a:t>Identifying the Right Funding Opportunity Announcement (FOA) is Key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838200" y="1600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buClr>
                <a:srgbClr val="33006F"/>
              </a:buClr>
              <a:buSzPct val="25000"/>
              <a:buFont typeface="Open Sans"/>
              <a:buNone/>
            </a:pPr>
            <a:r>
              <a:rPr lang="en-US" sz="28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All FOAs will be designated as one of the following in Section II of the FOA: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Noto Sans Symbols"/>
              <a:buChar char="✓"/>
            </a:pPr>
            <a:r>
              <a:rPr lang="en-US" sz="24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Clinical Trial Required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Noto Sans Symbols"/>
              <a:buChar char="✓"/>
            </a:pPr>
            <a:r>
              <a:rPr lang="en-US" sz="24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Clinical Trial Not Allowed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Noto Sans Symbols"/>
              <a:buChar char="✓"/>
            </a:pPr>
            <a:r>
              <a:rPr lang="en-US" sz="24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Clinical Trial Optional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Noto Sans Symbols"/>
              <a:buChar char="✓"/>
            </a:pPr>
            <a:r>
              <a:rPr lang="en-US" sz="24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 Independent Clinical Trials: *only for Career Development (K) &amp; Fellowship (F)</a:t>
            </a:r>
          </a:p>
          <a:p>
            <a:pPr marL="685800" lvl="1" indent="-2286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236550" y="5486400"/>
            <a:ext cx="8670900" cy="5055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Check your FOA at least 30 days before due date for updates</a:t>
            </a:r>
            <a:r>
              <a:rPr lang="en-US" sz="20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294150" y="5029200"/>
            <a:ext cx="8555700" cy="5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en-US" sz="2000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CT applications MUST be submitted to an FOA that </a:t>
            </a:r>
            <a:r>
              <a:rPr lang="en-US" sz="2000" b="1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allows </a:t>
            </a:r>
            <a:r>
              <a:rPr lang="en-US" sz="2000" kern="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8331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Confirming FOA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b="0" dirty="0"/>
              <a:t>It is the PI’s responsibility to decide if the project is a clinical trial as defined by NIH and to choose the appropriate FOA.</a:t>
            </a:r>
          </a:p>
          <a:p>
            <a:pPr marL="0" lvl="0" indent="0" rtl="0">
              <a:spcBef>
                <a:spcPts val="0"/>
              </a:spcBef>
              <a:buNone/>
            </a:pPr>
            <a:endParaRPr b="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0" dirty="0"/>
              <a:t>NIH validations are specific enough to check for required fields based on FOA selected and other responses within the proposal. </a:t>
            </a:r>
          </a:p>
          <a:p>
            <a:pPr marL="0" lvl="0" indent="0" rtl="0">
              <a:spcBef>
                <a:spcPts val="0"/>
              </a:spcBef>
              <a:buNone/>
            </a:pPr>
            <a:endParaRPr b="0" dirty="0"/>
          </a:p>
          <a:p>
            <a:pPr marL="0" lvl="0" indent="0" rtl="0">
              <a:spcBef>
                <a:spcPts val="0"/>
              </a:spcBef>
              <a:buNone/>
            </a:pPr>
            <a:endParaRPr b="0" dirty="0"/>
          </a:p>
          <a:p>
            <a:pPr marL="0" lvl="0" indent="0" rtl="0">
              <a:spcBef>
                <a:spcPts val="0"/>
              </a:spcBef>
              <a:buNone/>
            </a:pPr>
            <a:endParaRPr b="0" dirty="0"/>
          </a:p>
          <a:p>
            <a:pPr marL="0" lvl="0" indent="0" rtl="0">
              <a:spcBef>
                <a:spcPts val="0"/>
              </a:spcBef>
              <a:buNone/>
            </a:pPr>
            <a:endParaRPr b="0" dirty="0"/>
          </a:p>
          <a:p>
            <a:pPr marL="0" lvl="0" indent="0" rtl="0">
              <a:spcBef>
                <a:spcPts val="0"/>
              </a:spcBef>
              <a:buNone/>
            </a:pPr>
            <a:endParaRPr b="0" dirty="0"/>
          </a:p>
          <a:p>
            <a:pPr marL="0" lvl="0" indent="0">
              <a:spcBef>
                <a:spcPts val="0"/>
              </a:spcBef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8656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 descr="higlighting the following Human Subjects related fields -Are Human Subjects Involved? Yes/No - Is Project Exempt from Federal regulations? Yes/No - Exemption numbers 1-8 - Is IRB review Pending? Yes/No - Human Subject Assurance Number" title="R&amp;R Other Project Information f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14" y="178622"/>
            <a:ext cx="5755797" cy="71057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9" name="Shape 369" title="&quot;&quot;"/>
          <p:cNvSpPr/>
          <p:nvPr/>
        </p:nvSpPr>
        <p:spPr>
          <a:xfrm>
            <a:off x="217842" y="710005"/>
            <a:ext cx="3815100" cy="978900"/>
          </a:xfrm>
          <a:prstGeom prst="roundRect">
            <a:avLst>
              <a:gd name="adj" fmla="val 16667"/>
            </a:avLst>
          </a:prstGeom>
          <a:solidFill>
            <a:srgbClr val="FFFF00">
              <a:alpha val="9411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Shape 370" title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260" y="1927877"/>
            <a:ext cx="6668383" cy="9502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71" name="Shape 371" title="&quot;&quot;"/>
          <p:cNvSpPr/>
          <p:nvPr/>
        </p:nvSpPr>
        <p:spPr>
          <a:xfrm>
            <a:off x="1641549" y="4645286"/>
            <a:ext cx="5372100" cy="1731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Shape 372" title="&quot;&quot;"/>
          <p:cNvSpPr/>
          <p:nvPr/>
        </p:nvSpPr>
        <p:spPr>
          <a:xfrm>
            <a:off x="1746941" y="3056885"/>
            <a:ext cx="5727000" cy="1555200"/>
          </a:xfrm>
          <a:prstGeom prst="roundRect">
            <a:avLst>
              <a:gd name="adj" fmla="val 16667"/>
            </a:avLst>
          </a:prstGeom>
          <a:solidFill>
            <a:srgbClr val="FFFF00">
              <a:alpha val="9411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Shape 373" title="&quot;&quot;"/>
          <p:cNvSpPr/>
          <p:nvPr/>
        </p:nvSpPr>
        <p:spPr>
          <a:xfrm rot="10800000">
            <a:off x="7107049" y="5193826"/>
            <a:ext cx="734100" cy="63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5801600" y="260050"/>
            <a:ext cx="3351000" cy="22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PHS HS &amp; CT Form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HS=NO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Shape 375" title="&quot;&quot;"/>
          <p:cNvSpPr/>
          <p:nvPr/>
        </p:nvSpPr>
        <p:spPr>
          <a:xfrm>
            <a:off x="217842" y="710005"/>
            <a:ext cx="3815100" cy="978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20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Basic Audit Requirements:</a:t>
            </a:r>
          </a:p>
          <a:p>
            <a:pPr marL="0" indent="0">
              <a:buNone/>
            </a:pPr>
            <a:endParaRPr lang="en-US" sz="800" u="sng" dirty="0" smtClean="0"/>
          </a:p>
          <a:p>
            <a:r>
              <a:rPr lang="en-US" dirty="0" smtClean="0"/>
              <a:t>Audit required when costs exceed $375,000 EUR if projects period exceeds two years.</a:t>
            </a:r>
          </a:p>
          <a:p>
            <a:r>
              <a:rPr lang="en-US" dirty="0" smtClean="0"/>
              <a:t>Audit the costs claimed in the financial report provided to the </a:t>
            </a:r>
            <a:r>
              <a:rPr lang="en-US" dirty="0"/>
              <a:t>s</a:t>
            </a:r>
            <a:r>
              <a:rPr lang="en-US" dirty="0" smtClean="0"/>
              <a:t>ponsor.</a:t>
            </a:r>
          </a:p>
          <a:p>
            <a:r>
              <a:rPr lang="en-US" dirty="0" smtClean="0"/>
              <a:t>Verify and test a certain quantity of transactions</a:t>
            </a:r>
          </a:p>
          <a:p>
            <a:pPr lvl="1"/>
            <a:r>
              <a:rPr lang="en-US" sz="2400" dirty="0" smtClean="0"/>
              <a:t>Note they set a standard scope – much more specific than US Federal requirements.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 </a:t>
            </a:r>
            <a:r>
              <a:rPr lang="en-US" dirty="0" smtClean="0"/>
              <a:t>Requirements </a:t>
            </a:r>
            <a:r>
              <a:rPr lang="en-US" dirty="0"/>
              <a:t>in Foreign Sponsor Agreements</a:t>
            </a:r>
          </a:p>
        </p:txBody>
      </p:sp>
    </p:spTree>
    <p:extLst>
      <p:ext uri="{BB962C8B-B14F-4D97-AF65-F5344CB8AC3E}">
        <p14:creationId xmlns:p14="http://schemas.microsoft.com/office/powerpoint/2010/main" val="2074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 title="PHS Human Subjects and Clinical Trials Information f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373" y="57933"/>
            <a:ext cx="4746513" cy="6789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82" name="Shape 382" title="&quot;&quot;"/>
          <p:cNvSpPr/>
          <p:nvPr/>
        </p:nvSpPr>
        <p:spPr>
          <a:xfrm>
            <a:off x="4076129" y="661773"/>
            <a:ext cx="4274700" cy="1278300"/>
          </a:xfrm>
          <a:prstGeom prst="roundRect">
            <a:avLst>
              <a:gd name="adj" fmla="val 16667"/>
            </a:avLst>
          </a:prstGeom>
          <a:solidFill>
            <a:srgbClr val="FFFF00">
              <a:alpha val="9411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Shape 383" title="&quot;&quot;"/>
          <p:cNvSpPr/>
          <p:nvPr/>
        </p:nvSpPr>
        <p:spPr>
          <a:xfrm>
            <a:off x="3934373" y="4346089"/>
            <a:ext cx="4749600" cy="1129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Shape 384" title="&quot;&quot;"/>
          <p:cNvSpPr/>
          <p:nvPr/>
        </p:nvSpPr>
        <p:spPr>
          <a:xfrm>
            <a:off x="3382129" y="4701092"/>
            <a:ext cx="494700" cy="41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Shape 385" title="&quot;&quot;"/>
          <p:cNvSpPr/>
          <p:nvPr/>
        </p:nvSpPr>
        <p:spPr>
          <a:xfrm>
            <a:off x="3935714" y="5638801"/>
            <a:ext cx="4749600" cy="1129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Shape 386" title="&quot;&quot;"/>
          <p:cNvSpPr/>
          <p:nvPr/>
        </p:nvSpPr>
        <p:spPr>
          <a:xfrm>
            <a:off x="3383471" y="6015314"/>
            <a:ext cx="494700" cy="41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 dirty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429477" y="4653900"/>
            <a:ext cx="28941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33006F"/>
              </a:buClr>
              <a:buSzPct val="25000"/>
              <a:buFont typeface="Open Sans"/>
              <a:buNone/>
            </a:pPr>
            <a:r>
              <a:rPr lang="en-US" sz="24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Full Study Record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228599" y="5926875"/>
            <a:ext cx="33789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33006F"/>
              </a:buClr>
              <a:buSzPct val="25000"/>
              <a:buFont typeface="Open Sans"/>
              <a:buNone/>
            </a:pPr>
            <a:r>
              <a:rPr lang="en-US" sz="24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Delayed Onset Study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509300" y="1030175"/>
            <a:ext cx="3999600" cy="90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HS=YES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333426" y="2212350"/>
            <a:ext cx="3646500" cy="138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33006F"/>
              </a:buClr>
              <a:buSzPct val="25000"/>
              <a:buFont typeface="Open Sans"/>
              <a:buNone/>
            </a:pPr>
            <a:r>
              <a:rPr lang="en-US" sz="2400" b="1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…must </a:t>
            </a:r>
            <a:r>
              <a:rPr lang="en-US" sz="24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include at least one full or delayed onset study record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0" y="362725"/>
            <a:ext cx="3999600" cy="8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PHS HS &amp; CT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2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 descr="Capture study for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50" y="135300"/>
            <a:ext cx="6708050" cy="59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1063925" y="6304550"/>
            <a:ext cx="3194400" cy="4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u="sng" kern="0" dirty="0">
                <a:solidFill>
                  <a:srgbClr val="33006F"/>
                </a:solidFill>
                <a:cs typeface="Arial"/>
                <a:sym typeface="Arial"/>
                <a:hlinkClick r:id="rId4"/>
              </a:rPr>
              <a:t>Annotated Forms</a:t>
            </a:r>
          </a:p>
        </p:txBody>
      </p:sp>
    </p:spTree>
    <p:extLst>
      <p:ext uri="{BB962C8B-B14F-4D97-AF65-F5344CB8AC3E}">
        <p14:creationId xmlns:p14="http://schemas.microsoft.com/office/powerpoint/2010/main" val="36792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 dirty="0"/>
              <a:t>Another consideration at time of proposal...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838200" y="1905000"/>
            <a:ext cx="73515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In addition to selecting the appropriate FOA &amp; filling out required fields, the PI needs to be aware whether a single IRB is required. </a:t>
            </a:r>
          </a:p>
          <a:p>
            <a:pPr marL="685800" lvl="1" indent="-2286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7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NIH </a:t>
            </a:r>
            <a:r>
              <a:rPr lang="en-US" b="1" cap="none" dirty="0" smtClean="0"/>
              <a:t>Single IRB</a:t>
            </a:r>
            <a:r>
              <a:rPr lang="en-US" cap="none" dirty="0" smtClean="0"/>
              <a:t> Policy</a:t>
            </a:r>
            <a:br>
              <a:rPr lang="en-US" cap="none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Multi-site Clinical Trials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400" cap="none" dirty="0">
                <a:solidFill>
                  <a:schemeClr val="bg1"/>
                </a:solidFill>
              </a:rPr>
              <a:t>d</a:t>
            </a:r>
            <a:endParaRPr lang="en-US" sz="4800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Karen Moe, Director, UW Human Subjects Division  </a:t>
            </a:r>
            <a:r>
              <a:rPr lang="en-US" sz="2000" dirty="0" smtClean="0">
                <a:hlinkClick r:id="rId2"/>
              </a:rPr>
              <a:t>kemoe@uw.edu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MRAM November 16, 2017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19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10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Current practice </a:t>
            </a:r>
            <a:br>
              <a:rPr lang="en-US" sz="3600" b="1" dirty="0" smtClean="0"/>
            </a:br>
            <a:r>
              <a:rPr lang="en-US" sz="3600" dirty="0" smtClean="0"/>
              <a:t>Each site obtains its own IRB review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89989" y="1447800"/>
            <a:ext cx="7448273" cy="0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44827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702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NIH Single IRB Policy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3992563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400" b="1" dirty="0" smtClean="0"/>
              <a:t>Beginning January 25, 2018</a:t>
            </a:r>
          </a:p>
          <a:p>
            <a:pPr marL="0" indent="0">
              <a:buClrTx/>
              <a:buNone/>
            </a:pPr>
            <a:endParaRPr lang="en-US" sz="1800" b="1" dirty="0" smtClean="0"/>
          </a:p>
          <a:p>
            <a:pPr marL="0" indent="0">
              <a:buClrTx/>
              <a:buNone/>
            </a:pPr>
            <a:r>
              <a:rPr lang="en-US" sz="2400" dirty="0" smtClean="0"/>
              <a:t>All competing NIH grants for multi-site research must include </a:t>
            </a:r>
            <a:r>
              <a:rPr lang="en-US" sz="2400" b="1" dirty="0" smtClean="0"/>
              <a:t>a plan for using a Single IRB </a:t>
            </a:r>
            <a:r>
              <a:rPr lang="en-US" sz="2400" dirty="0" smtClean="0"/>
              <a:t>to review all domestic sites. </a:t>
            </a:r>
          </a:p>
          <a:p>
            <a:pPr marL="0" indent="0">
              <a:buClrTx/>
              <a:buNone/>
            </a:pPr>
            <a:r>
              <a:rPr lang="en-US" sz="1800" dirty="0" smtClean="0">
                <a:hlinkClick r:id="rId2"/>
              </a:rPr>
              <a:t>https://grants.nih.gov/policy/clinical-trials/single-irb-policy-multi-site-research.htm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More efficient overall study start-up</a:t>
            </a:r>
          </a:p>
          <a:p>
            <a:r>
              <a:rPr lang="en-US" sz="1800" dirty="0" smtClean="0"/>
              <a:t>Consistency of IRB review across sites</a:t>
            </a:r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3" name="Picture 4" descr="C:\Users\kemoe\Pictures\single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52400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94921"/>
            <a:ext cx="794545" cy="794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47" y="152400"/>
            <a:ext cx="330698" cy="65723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4423141"/>
            <a:ext cx="3581400" cy="154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868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2700" b="1" dirty="0" smtClean="0">
                <a:solidFill>
                  <a:srgbClr val="C00000"/>
                </a:solidFill>
              </a:rPr>
              <a:t>HSD Single IRB Website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600" dirty="0" smtClean="0">
                <a:hlinkClick r:id="rId2"/>
              </a:rPr>
              <a:t>https://www.washington.edu/research/hsd/single-irb/single-irb-plan-grant-applic</a:t>
            </a:r>
            <a:br>
              <a:rPr lang="en-US" sz="1600" dirty="0" smtClean="0">
                <a:hlinkClick r:id="rId2"/>
              </a:rPr>
            </a:br>
            <a:r>
              <a:rPr lang="en-US" sz="1600" dirty="0" smtClean="0">
                <a:hlinkClick r:id="rId2"/>
              </a:rPr>
              <a:t>ation/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3716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2255" y="623894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6" y="1905000"/>
            <a:ext cx="808638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9527"/>
            <a:ext cx="808638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05200"/>
            <a:ext cx="2700526" cy="23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92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Selecting the Single IRB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b="1" dirty="0" smtClean="0"/>
              <a:t>Essential points to know</a:t>
            </a:r>
          </a:p>
          <a:p>
            <a:pPr marL="0" indent="0">
              <a:buClrTx/>
              <a:buNone/>
            </a:pP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The UW IRB will not be able to serve as the single IRB</a:t>
            </a:r>
            <a:r>
              <a:rPr lang="en-US" sz="2800" dirty="0" smtClean="0"/>
              <a:t> for the next two years.   (capacity issues)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you are the lead or coordinating site:  HSD will help you identify an appropriate single IRB (e.g., another academic IRB or an independent IRB)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you are a participating site:  HSD must approve the single IRB being proposed by the lead site (letter of support)</a:t>
            </a:r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" y="6486525"/>
            <a:ext cx="9145424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349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		The Cost of a the Single IRB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b="1" dirty="0" smtClean="0"/>
              <a:t>Grants for the lead site or coordinating center</a:t>
            </a:r>
          </a:p>
          <a:p>
            <a:pPr marL="0" indent="0" algn="ctr">
              <a:buClrTx/>
              <a:buNone/>
            </a:pPr>
            <a:r>
              <a:rPr lang="en-US" sz="2800" b="1" i="1" dirty="0" smtClean="0"/>
              <a:t>Essential points to know</a:t>
            </a:r>
          </a:p>
          <a:p>
            <a:pPr marL="0" indent="0">
              <a:buClrTx/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Most IRBs (even at academic institutions) will charge fees for serving as a single IRB.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fees are the responsibility of the lead or coordinating site, and must be included in your grant budget.</a:t>
            </a:r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1293"/>
            <a:ext cx="1905000" cy="7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920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b="1" dirty="0" smtClean="0">
                <a:solidFill>
                  <a:srgbClr val="C00000"/>
                </a:solidFill>
              </a:rPr>
              <a:t>HSD Single IRB Website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600" dirty="0" smtClean="0">
                <a:hlinkClick r:id="rId2"/>
              </a:rPr>
              <a:t>https://www.washington.edu/research/hsd/single-irb/cost-single-irb-review/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3716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" y="6486525"/>
            <a:ext cx="913189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524000"/>
            <a:ext cx="5886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kemoe\Pictures\cost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55" y="2362200"/>
            <a:ext cx="2438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2255" y="623894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6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984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Basic Audit Requirements (cont.):</a:t>
            </a:r>
          </a:p>
          <a:p>
            <a:pPr marL="0" indent="0">
              <a:buNone/>
            </a:pPr>
            <a:endParaRPr lang="en-US" sz="800" u="sng" dirty="0" smtClean="0"/>
          </a:p>
          <a:p>
            <a:r>
              <a:rPr lang="en-US" dirty="0" smtClean="0"/>
              <a:t>Recalculate totals and verify Total Cost of Project including cost sharing.</a:t>
            </a:r>
          </a:p>
          <a:p>
            <a:r>
              <a:rPr lang="en-US" dirty="0" smtClean="0"/>
              <a:t>Verify accuracy for foreign exchange rates used.</a:t>
            </a:r>
          </a:p>
          <a:p>
            <a:r>
              <a:rPr lang="en-US" dirty="0" smtClean="0"/>
              <a:t>Require a Certified Public Accountant to “Certify” the accounts.</a:t>
            </a:r>
          </a:p>
          <a:p>
            <a:r>
              <a:rPr lang="en-US" dirty="0" smtClean="0"/>
              <a:t>Allow up to 2,500 EUR for audit costs.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 </a:t>
            </a:r>
            <a:r>
              <a:rPr lang="en-US" dirty="0" smtClean="0"/>
              <a:t>Requirements </a:t>
            </a:r>
            <a:r>
              <a:rPr lang="en-US" dirty="0"/>
              <a:t>in Foreign Sponsor Agreements</a:t>
            </a:r>
          </a:p>
        </p:txBody>
      </p:sp>
    </p:spTree>
    <p:extLst>
      <p:ext uri="{BB962C8B-B14F-4D97-AF65-F5344CB8AC3E}">
        <p14:creationId xmlns:p14="http://schemas.microsoft.com/office/powerpoint/2010/main" val="34490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</a:t>
            </a:r>
            <a:r>
              <a:rPr lang="en-US" sz="3600" b="1" dirty="0" smtClean="0">
                <a:solidFill>
                  <a:srgbClr val="C00000"/>
                </a:solidFill>
              </a:rPr>
              <a:t>esources &amp; Help from NIH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2200" b="1" dirty="0" smtClean="0"/>
              <a:t>Links at the bottom of the HSD Single IRB webpage</a:t>
            </a:r>
            <a:br>
              <a:rPr lang="en-US" sz="2200" b="1" dirty="0" smtClean="0"/>
            </a:br>
            <a:r>
              <a:rPr lang="en-US" sz="1800" dirty="0" smtClean="0">
                <a:hlinkClick r:id="rId2"/>
              </a:rPr>
              <a:t>https://www.washington.edu/research/hsd/single-irb/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5240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905000"/>
            <a:ext cx="74104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kemoe\Pictures\website 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237184" cy="10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42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Clinical Trial Registration and Results Reporting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400" cap="none" dirty="0">
                <a:solidFill>
                  <a:schemeClr val="bg1"/>
                </a:solidFill>
              </a:rPr>
              <a:t>d</a:t>
            </a:r>
            <a:endParaRPr lang="en-US" sz="4800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Karen Moe, Director, UW Human Subjects Division  </a:t>
            </a:r>
            <a:r>
              <a:rPr lang="en-US" sz="2000" dirty="0" smtClean="0">
                <a:hlinkClick r:id="rId2"/>
              </a:rPr>
              <a:t>kemoe@uw.edu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MRAM November 16, 2017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emoe\Pictures\clinical trial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170891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85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NIH Policy</a:t>
            </a:r>
            <a:br>
              <a:rPr lang="en-US" sz="3600" b="1" dirty="0" smtClean="0"/>
            </a:b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C00000"/>
                </a:solidFill>
              </a:rPr>
              <a:t>All clinical trials must: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373563"/>
          </a:xfrm>
        </p:spPr>
        <p:txBody>
          <a:bodyPr>
            <a:normAutofit fontScale="92500"/>
          </a:bodyPr>
          <a:lstStyle/>
          <a:p>
            <a:pPr>
              <a:buClrTx/>
              <a:buAutoNum type="arabicPeriod"/>
            </a:pPr>
            <a:r>
              <a:rPr lang="en-US" sz="2000" b="1" dirty="0" smtClean="0">
                <a:solidFill>
                  <a:srgbClr val="3333FF"/>
                </a:solidFill>
              </a:rPr>
              <a:t>Register trials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/>
              <a:t>at </a:t>
            </a:r>
            <a:r>
              <a:rPr lang="en-US" sz="2000" b="1" dirty="0" smtClean="0"/>
              <a:t>ClinicalTrials.gov</a:t>
            </a:r>
            <a:r>
              <a:rPr lang="en-US" sz="2000" dirty="0" smtClean="0"/>
              <a:t> by 3 weeks after the first subject is enrolled</a:t>
            </a:r>
          </a:p>
          <a:p>
            <a:pPr>
              <a:buClrTx/>
              <a:buAutoNum type="arabicPeriod"/>
            </a:pPr>
            <a:r>
              <a:rPr lang="en-US" sz="2000" b="1" dirty="0" smtClean="0">
                <a:solidFill>
                  <a:srgbClr val="3333FF"/>
                </a:solidFill>
              </a:rPr>
              <a:t>Inform subjects </a:t>
            </a:r>
            <a:r>
              <a:rPr lang="en-US" sz="2000" dirty="0" smtClean="0"/>
              <a:t>about the registration (required paragraph in consent form)</a:t>
            </a:r>
          </a:p>
          <a:p>
            <a:pPr>
              <a:buClrTx/>
              <a:buAutoNum type="arabicPeriod"/>
            </a:pPr>
            <a:r>
              <a:rPr lang="en-US" sz="2000" b="1" dirty="0" smtClean="0">
                <a:solidFill>
                  <a:srgbClr val="3333FF"/>
                </a:solidFill>
              </a:rPr>
              <a:t>Report study results </a:t>
            </a:r>
            <a:r>
              <a:rPr lang="en-US" sz="2000" dirty="0" smtClean="0"/>
              <a:t>at ClinicalTrials.gov within 1 year after study completion</a:t>
            </a:r>
          </a:p>
          <a:p>
            <a:pPr marL="0" indent="0">
              <a:buClrTx/>
              <a:buNone/>
            </a:pPr>
            <a:endParaRPr lang="en-US" sz="1800" dirty="0" smtClean="0"/>
          </a:p>
          <a:p>
            <a:pPr marL="0" indent="0">
              <a:buClrTx/>
              <a:buNone/>
            </a:pPr>
            <a:r>
              <a:rPr lang="en-US" sz="2200" b="1" dirty="0" smtClean="0"/>
              <a:t>Which clinical trials?</a:t>
            </a:r>
          </a:p>
          <a:p>
            <a:pPr marL="0" indent="0">
              <a:buClrTx/>
              <a:buNone/>
            </a:pPr>
            <a:r>
              <a:rPr lang="en-US" sz="1800" dirty="0" smtClean="0"/>
              <a:t>Clinical trials supported by NIH </a:t>
            </a:r>
            <a:r>
              <a:rPr lang="en-US" sz="1800" b="1" dirty="0" smtClean="0">
                <a:solidFill>
                  <a:srgbClr val="C00000"/>
                </a:solidFill>
              </a:rPr>
              <a:t>grants submitted on or after January 18, 2017</a:t>
            </a:r>
          </a:p>
          <a:p>
            <a:pPr marL="0" indent="0">
              <a:buClrTx/>
              <a:buNone/>
            </a:pPr>
            <a:endParaRPr lang="en-US" sz="1800" dirty="0"/>
          </a:p>
          <a:p>
            <a:pPr marL="0" indent="0">
              <a:buClrTx/>
              <a:buNone/>
            </a:pPr>
            <a:r>
              <a:rPr lang="en-US" sz="2200" b="1" dirty="0" smtClean="0"/>
              <a:t>Why?</a:t>
            </a:r>
          </a:p>
          <a:p>
            <a:r>
              <a:rPr lang="en-US" sz="1800" dirty="0" smtClean="0"/>
              <a:t>Promote broad, transparent, timely dissemination of trial results</a:t>
            </a:r>
          </a:p>
          <a:p>
            <a:r>
              <a:rPr lang="en-US" sz="1800" dirty="0" smtClean="0"/>
              <a:t>Avoid </a:t>
            </a:r>
            <a:r>
              <a:rPr lang="en-US" sz="1800" dirty="0" smtClean="0">
                <a:effectLst/>
              </a:rPr>
              <a:t>needlessly duplicating previously conducted trials </a:t>
            </a:r>
          </a:p>
          <a:p>
            <a:r>
              <a:rPr lang="en-US" sz="1800" dirty="0"/>
              <a:t>S</a:t>
            </a:r>
            <a:r>
              <a:rPr lang="en-US" sz="1800" dirty="0" smtClean="0">
                <a:effectLst/>
              </a:rPr>
              <a:t>tewardship of precious public resources, through robust database about  trials</a:t>
            </a:r>
          </a:p>
          <a:p>
            <a:r>
              <a:rPr lang="en-US" sz="1800" dirty="0"/>
              <a:t>R</a:t>
            </a:r>
            <a:r>
              <a:rPr lang="en-US" sz="1800" dirty="0" smtClean="0">
                <a:effectLst/>
              </a:rPr>
              <a:t>espect ethical obligations to participants who give their time and sometimes put themselves at risk for the sake of advancing science </a:t>
            </a:r>
          </a:p>
          <a:p>
            <a:pPr marL="0" indent="0">
              <a:buClrTx/>
              <a:buNone/>
            </a:pPr>
            <a:endParaRPr lang="en-US" sz="1800" dirty="0"/>
          </a:p>
          <a:p>
            <a:pPr marL="0" indent="0">
              <a:buClrTx/>
              <a:buNone/>
            </a:pPr>
            <a:endParaRPr lang="en-US" sz="1800" u="sng" dirty="0" smtClean="0"/>
          </a:p>
          <a:p>
            <a:pPr marL="0" indent="0" algn="ctr">
              <a:buClrTx/>
              <a:buNone/>
            </a:pPr>
            <a:endParaRPr lang="en-US" sz="1800" u="sng" dirty="0"/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447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304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How do you register a trial?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25963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sz="2800" b="1" dirty="0" smtClean="0"/>
              <a:t>Essential points to know</a:t>
            </a:r>
          </a:p>
          <a:p>
            <a:pPr marL="457200" indent="-457200">
              <a:buClrTx/>
              <a:buAutoNum type="arabicPeriod"/>
            </a:pPr>
            <a:r>
              <a:rPr lang="en-US" sz="2400" dirty="0" smtClean="0"/>
              <a:t>You must </a:t>
            </a:r>
            <a:r>
              <a:rPr lang="en-US" sz="2400" b="1" dirty="0" smtClean="0">
                <a:solidFill>
                  <a:srgbClr val="C00000"/>
                </a:solidFill>
              </a:rPr>
              <a:t>register through the UW’s organizational account </a:t>
            </a:r>
            <a:r>
              <a:rPr lang="en-US" sz="2400" dirty="0" smtClean="0"/>
              <a:t>at ClinicalTrials.gov. </a:t>
            </a:r>
          </a:p>
          <a:p>
            <a:pPr marL="457200" indent="-457200">
              <a:buClrTx/>
              <a:buAutoNum type="arabicPeriod"/>
            </a:pPr>
            <a:r>
              <a:rPr lang="en-US" sz="2400" dirty="0" smtClean="0"/>
              <a:t>HSD manages the UW account. </a:t>
            </a:r>
          </a:p>
          <a:p>
            <a:pPr marL="457200" indent="-457200">
              <a:buClrTx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/>
              <a:t>HSD Clinical Trials webpage</a:t>
            </a:r>
            <a:r>
              <a:rPr lang="en-US" sz="2400" dirty="0" smtClean="0"/>
              <a:t> has all the instructions, information, and tools you need for registration and results reporting.   </a:t>
            </a:r>
            <a:endParaRPr lang="en-US" sz="2400" dirty="0"/>
          </a:p>
          <a:p>
            <a:pPr marL="0" indent="0">
              <a:buClrTx/>
              <a:buNone/>
            </a:pPr>
            <a:endParaRPr lang="en-US" sz="1800" u="sng" dirty="0" smtClean="0"/>
          </a:p>
          <a:p>
            <a:pPr marL="0" indent="0" algn="ctr">
              <a:buClrTx/>
              <a:buNone/>
            </a:pPr>
            <a:endParaRPr lang="en-US" sz="1800" u="sng" dirty="0"/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2940" y="12192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78" y="4419600"/>
            <a:ext cx="238157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62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HSD Clinical Trials webpage</a:t>
            </a:r>
            <a:br>
              <a:rPr lang="en-US" sz="3600" b="1" dirty="0" smtClean="0"/>
            </a:br>
            <a:r>
              <a:rPr lang="en-US" sz="1600" dirty="0" smtClean="0">
                <a:hlinkClick r:id="rId2"/>
              </a:rPr>
              <a:t>https://www.washington.edu/research/hsd/clinical-trials/clinical-trials-registration-and-reporting/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2940" y="12192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88" y="1600200"/>
            <a:ext cx="61428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2144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How HSD is helping with this requirement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Required wording in the standard consent template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2800" b="1" dirty="0" smtClean="0"/>
              <a:t>Assess each new IRB application:  Is it a clinical trial?</a:t>
            </a:r>
          </a:p>
          <a:p>
            <a:r>
              <a:rPr lang="en-US" sz="2800" dirty="0" smtClean="0"/>
              <a:t>Before IRB review occurs</a:t>
            </a:r>
          </a:p>
          <a:p>
            <a:r>
              <a:rPr lang="en-US" sz="2800" dirty="0" smtClean="0"/>
              <a:t>Upload assessment into Zipline (CT.gov Checklist)</a:t>
            </a:r>
          </a:p>
          <a:p>
            <a:r>
              <a:rPr lang="en-US" sz="2800" dirty="0" smtClean="0"/>
              <a:t>Email to PI</a:t>
            </a:r>
          </a:p>
          <a:p>
            <a:r>
              <a:rPr lang="en-US" sz="2800" dirty="0" smtClean="0"/>
              <a:t>Make sure consent form is correct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2800" b="1" dirty="0" smtClean="0"/>
              <a:t>Guidance and problem-solving re registration</a:t>
            </a:r>
          </a:p>
          <a:p>
            <a:pPr marL="0" indent="0" algn="ctr">
              <a:buClrTx/>
              <a:buNone/>
            </a:pPr>
            <a:r>
              <a:rPr lang="en-US" sz="2800" b="1" dirty="0" smtClean="0">
                <a:hlinkClick r:id="rId2"/>
              </a:rPr>
              <a:t>hsdreprt@uw.edu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486525"/>
            <a:ext cx="9134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671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Resources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HSD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HSD staff:    </a:t>
            </a:r>
            <a:r>
              <a:rPr lang="en-US" sz="1400" dirty="0" smtClean="0">
                <a:hlinkClick r:id="rId2"/>
              </a:rPr>
              <a:t>hsdreprt@uw.edu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/>
              <a:t>HSD Clinical Trials webpage   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https://www.washington.edu/research/hsd/clinical-trials/clinical-trials-registration-and-reporting/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NIH</a:t>
            </a:r>
            <a:endParaRPr lang="en-US" sz="2800" b="1" dirty="0"/>
          </a:p>
          <a:p>
            <a:pPr marL="0" indent="0">
              <a:buNone/>
            </a:pPr>
            <a:r>
              <a:rPr lang="en-US" sz="1400" dirty="0" smtClean="0"/>
              <a:t>Webpage about the requirements and how to fulfill them</a:t>
            </a:r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https://grants.nih.gov/policy/clinical-trials/reporting/index.htm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b="1" dirty="0" smtClean="0"/>
              <a:t>ClinicalTrials.gov website and its Protocol Reporting System (PRS)</a:t>
            </a:r>
          </a:p>
          <a:p>
            <a:pPr marL="0" indent="0">
              <a:buNone/>
            </a:pPr>
            <a:r>
              <a:rPr lang="en-US" sz="1400" dirty="0" smtClean="0">
                <a:hlinkClick r:id="rId5"/>
              </a:rPr>
              <a:t>https://clinicaltrials.gov/ct2/manage-recs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7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emoe\Pictures\website 2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4269"/>
            <a:ext cx="838962" cy="6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329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190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NIH GCP Training Policy 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838200" y="1600200"/>
            <a:ext cx="81846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151516"/>
              </a:buClr>
              <a:buSzPct val="100000"/>
              <a:buFont typeface="Merriweather Sans"/>
              <a:buNone/>
            </a:pPr>
            <a:r>
              <a:rPr lang="en-US" sz="20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NIH-funded investigators and staff involved in clinical trials must be trained in Good Clinical Practice (GCP).</a:t>
            </a:r>
          </a:p>
          <a:p>
            <a:pPr>
              <a:buClr>
                <a:srgbClr val="151516"/>
              </a:buClr>
              <a:buSzPct val="100000"/>
              <a:buFont typeface="Merriweather Sans"/>
              <a:buNone/>
            </a:pPr>
            <a:endParaRPr sz="2000" kern="0" dirty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ct val="68750"/>
              <a:buFont typeface="Arial"/>
              <a:buNone/>
            </a:pPr>
            <a:r>
              <a:rPr lang="en-US" sz="16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Review </a:t>
            </a:r>
            <a:r>
              <a:rPr lang="en-US" sz="1600" u="sng" kern="0" dirty="0">
                <a:solidFill>
                  <a:srgbClr val="26005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NIH GCP Training</a:t>
            </a:r>
            <a:r>
              <a:rPr lang="en-US" sz="16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Information</a:t>
            </a:r>
          </a:p>
          <a:p>
            <a:pPr>
              <a:buClr>
                <a:srgbClr val="000000"/>
              </a:buClr>
              <a:buSzPct val="68750"/>
              <a:buFont typeface="Arial"/>
              <a:buNone/>
            </a:pPr>
            <a:endParaRPr sz="1600" kern="0" dirty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  <a:buClr>
                <a:srgbClr val="151516"/>
              </a:buClr>
              <a:buSzPct val="100000"/>
              <a:buFont typeface="Merriweather Sans"/>
              <a:buNone/>
            </a:pPr>
            <a:r>
              <a:rPr lang="en-US" sz="2000" b="1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Must</a:t>
            </a:r>
            <a:r>
              <a:rPr lang="en-US" sz="20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demonstrate completion &amp; </a:t>
            </a:r>
            <a:r>
              <a:rPr lang="en-US" sz="2000" b="1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retain</a:t>
            </a:r>
            <a:r>
              <a:rPr lang="en-US" sz="20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training documentation.</a:t>
            </a:r>
          </a:p>
          <a:p>
            <a:pPr>
              <a:spcBef>
                <a:spcPts val="40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sz="2000" kern="0" dirty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  <a:buClr>
                <a:srgbClr val="151516"/>
              </a:buClr>
              <a:buSzPct val="100000"/>
              <a:buFont typeface="Merriweather Sans"/>
              <a:buNone/>
            </a:pPr>
            <a:r>
              <a:rPr lang="en-US" sz="2000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GCP training should be refreshed at least every three years.</a:t>
            </a:r>
          </a:p>
          <a:p>
            <a:pPr>
              <a:spcBef>
                <a:spcPts val="400"/>
              </a:spcBef>
              <a:buClr>
                <a:srgbClr val="151516"/>
              </a:buClr>
              <a:buSzPct val="100000"/>
              <a:buFont typeface="Merriweather Sans"/>
              <a:buNone/>
            </a:pPr>
            <a:r>
              <a:rPr lang="en-US" sz="2000" u="sng" kern="0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NOT-OD-16-148</a:t>
            </a:r>
          </a:p>
          <a:p>
            <a:pPr lvl="1" indent="-127000">
              <a:spcBef>
                <a:spcPts val="400"/>
              </a:spcBef>
              <a:buClr>
                <a:srgbClr val="151516"/>
              </a:buClr>
              <a:buSzPct val="100000"/>
              <a:buFont typeface="Arial"/>
              <a:buNone/>
            </a:pPr>
            <a:endParaRPr sz="2000" kern="0" dirty="0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sz="2800" kern="0" dirty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2286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2847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190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PI/Department Responsibilities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823875" y="1657475"/>
            <a:ext cx="8184600" cy="48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61111"/>
              <a:buFont typeface="Arial"/>
              <a:buNone/>
            </a:pPr>
            <a:r>
              <a:rPr lang="en-US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Keep email receipt of training certification in </a:t>
            </a:r>
            <a:r>
              <a:rPr lang="en-US" b="1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department </a:t>
            </a:r>
            <a:r>
              <a:rPr lang="en-US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files.</a:t>
            </a:r>
          </a:p>
          <a:p>
            <a:pPr>
              <a:buClr>
                <a:srgbClr val="000000"/>
              </a:buClr>
              <a:buSzPct val="55000"/>
              <a:buFont typeface="Arial"/>
              <a:buNone/>
            </a:pPr>
            <a:endParaRPr sz="2000" kern="0" dirty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In Just-in-Time (JIT) materials, PI confirms training completion for personnel. </a:t>
            </a:r>
          </a:p>
          <a:p>
            <a:pPr>
              <a:spcBef>
                <a:spcPts val="400"/>
              </a:spcBef>
            </a:pPr>
            <a:endParaRPr kern="0" dirty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</a:pPr>
            <a:r>
              <a:rPr lang="en-US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RPPR stage: NIH indicated annual assurance will be made.  OSP will rely on eGC1 routing/approval that info. in RPPR is up to date.</a:t>
            </a:r>
          </a:p>
          <a:p>
            <a:pPr>
              <a:spcBef>
                <a:spcPts val="400"/>
              </a:spcBef>
            </a:pPr>
            <a:endParaRPr kern="0" dirty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</a:pPr>
            <a:endParaRPr kern="0" dirty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</a:pPr>
            <a:r>
              <a:rPr lang="en-US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Be prepared to respond to NIH GMS request for training confirmation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ct val="55000"/>
              <a:buFont typeface="Arial"/>
              <a:buNone/>
            </a:pPr>
            <a:endParaRPr sz="2000" kern="0" dirty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</a:pPr>
            <a:endParaRPr sz="2000" kern="0" dirty="0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2286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863250" y="5246975"/>
            <a:ext cx="8509500" cy="132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b="1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r>
              <a:rPr lang="en-US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r>
              <a:rPr lang="en-US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Request training completion report:</a:t>
            </a:r>
            <a:r>
              <a:rPr lang="en-US" kern="0" dirty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>
              <a:rPr lang="en-US" u="sng" kern="0" dirty="0">
                <a:solidFill>
                  <a:srgbClr val="26005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contact CITI</a:t>
            </a:r>
          </a:p>
          <a:p>
            <a:pPr>
              <a:spcBef>
                <a:spcPts val="400"/>
              </a:spcBef>
            </a:pPr>
            <a:r>
              <a:rPr lang="en-US" sz="1600" u="sng" kern="0" dirty="0">
                <a:solidFill>
                  <a:srgbClr val="26005C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HSD Required Training </a:t>
            </a:r>
          </a:p>
        </p:txBody>
      </p:sp>
    </p:spTree>
    <p:extLst>
      <p:ext uri="{BB962C8B-B14F-4D97-AF65-F5344CB8AC3E}">
        <p14:creationId xmlns:p14="http://schemas.microsoft.com/office/powerpoint/2010/main" val="4195389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2"/>
          </p:nvPr>
        </p:nvSpPr>
        <p:spPr>
          <a:xfrm>
            <a:off x="659300" y="1568400"/>
            <a:ext cx="8196300" cy="460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r>
              <a:rPr lang="en-US" sz="1700" b="1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Clinical Trials</a:t>
            </a:r>
            <a:r>
              <a:rPr lang="en-US" sz="17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  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Definition</a:t>
            </a:r>
            <a:r>
              <a:rPr lang="en-US" sz="17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of a CT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CT </a:t>
            </a: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Decision Tree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CT Training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Case Studies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Take a 10 min. tour of new Human Subjects /CT form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NOT-OD-17-043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700" dirty="0"/>
              <a:t>sIRB</a:t>
            </a:r>
          </a:p>
          <a:p>
            <a:pPr lvl="0" indent="247650" rtl="0">
              <a:lnSpc>
                <a:spcPct val="115000"/>
              </a:lnSpc>
              <a:spcBef>
                <a:spcPts val="0"/>
              </a:spcBef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dirty="0"/>
              <a:t>NIH </a:t>
            </a:r>
            <a:r>
              <a:rPr lang="en-US" sz="1700" b="0" u="sng" dirty="0">
                <a:solidFill>
                  <a:schemeClr val="hlink"/>
                </a:solidFill>
                <a:hlinkClick r:id="rId9"/>
              </a:rPr>
              <a:t>sIRB</a:t>
            </a:r>
          </a:p>
          <a:p>
            <a:pPr lvl="0" indent="247650" rtl="0">
              <a:lnSpc>
                <a:spcPct val="115000"/>
              </a:lnSpc>
              <a:spcBef>
                <a:spcPts val="0"/>
              </a:spcBef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dirty="0"/>
              <a:t>UW HSD: </a:t>
            </a:r>
            <a:r>
              <a:rPr lang="en-US" sz="1700" b="0" u="sng" dirty="0">
                <a:solidFill>
                  <a:schemeClr val="hlink"/>
                </a:solidFill>
                <a:hlinkClick r:id="rId10"/>
              </a:rPr>
              <a:t>sIRB Guidance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700" dirty="0"/>
              <a:t>CT.gov Registration &amp; Reporting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700" b="0" dirty="0"/>
              <a:t>UW HSD: </a:t>
            </a:r>
            <a:r>
              <a:rPr lang="en-US" sz="1700" b="0" u="sng" dirty="0">
                <a:solidFill>
                  <a:schemeClr val="hlink"/>
                </a:solidFill>
                <a:hlinkClick r:id="rId11"/>
              </a:rPr>
              <a:t>Clinical Trial Registration &amp; Reporting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700" dirty="0"/>
              <a:t>Good Clinical Practice (GCP)</a:t>
            </a:r>
          </a:p>
          <a:p>
            <a:pPr lvl="0" indent="247650" rtl="0">
              <a:lnSpc>
                <a:spcPct val="115000"/>
              </a:lnSpc>
              <a:spcBef>
                <a:spcPts val="0"/>
              </a:spcBef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dirty="0"/>
              <a:t>Review</a:t>
            </a:r>
            <a:r>
              <a:rPr lang="en-US" sz="1700" b="0" dirty="0">
                <a:solidFill>
                  <a:schemeClr val="dk1"/>
                </a:solidFill>
              </a:rPr>
              <a:t> </a:t>
            </a:r>
            <a:r>
              <a:rPr lang="en-US" sz="1700" b="0" u="sng" dirty="0">
                <a:solidFill>
                  <a:schemeClr val="accent5"/>
                </a:solidFill>
                <a:hlinkClick r:id="rId12"/>
              </a:rPr>
              <a:t>NIH GCP Training</a:t>
            </a:r>
            <a:r>
              <a:rPr lang="en-US" sz="1700" b="0" dirty="0">
                <a:solidFill>
                  <a:schemeClr val="dk1"/>
                </a:solidFill>
              </a:rPr>
              <a:t> Information</a:t>
            </a:r>
          </a:p>
          <a:p>
            <a:pPr lvl="0" indent="247650" rtl="0">
              <a:spcBef>
                <a:spcPts val="0"/>
              </a:spcBef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u="sng" dirty="0">
                <a:solidFill>
                  <a:schemeClr val="accent5"/>
                </a:solidFill>
                <a:hlinkClick r:id="rId13"/>
              </a:rPr>
              <a:t>HSD Required Training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1800" dirty="0"/>
          </a:p>
          <a:p>
            <a:pPr marL="34290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18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2260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484533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Recent Challenges:</a:t>
            </a:r>
          </a:p>
          <a:p>
            <a:pPr marL="0" indent="0">
              <a:buNone/>
            </a:pPr>
            <a:endParaRPr lang="en-US" sz="800" u="sng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EU terms and conditions require that ALL personnel costs be supported by time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heets.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hey have </a:t>
            </a:r>
            <a:r>
              <a:rPr lang="en-US" sz="2400" u="sng" dirty="0" smtClean="0">
                <a:solidFill>
                  <a:schemeClr val="tx1"/>
                </a:solidFill>
              </a:rPr>
              <a:t>refused</a:t>
            </a:r>
            <a:r>
              <a:rPr lang="en-US" sz="2400" dirty="0" smtClean="0">
                <a:solidFill>
                  <a:schemeClr val="tx1"/>
                </a:solidFill>
              </a:rPr>
              <a:t> to accept our certification reports.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Required the University to set productive hours/yr.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Units had to </a:t>
            </a:r>
            <a:r>
              <a:rPr lang="en-US" sz="2400" u="sng" dirty="0" smtClean="0">
                <a:solidFill>
                  <a:schemeClr val="tx1"/>
                </a:solidFill>
              </a:rPr>
              <a:t>create timesheets </a:t>
            </a:r>
            <a:r>
              <a:rPr lang="en-US" sz="2400" dirty="0" smtClean="0">
                <a:solidFill>
                  <a:schemeClr val="tx1"/>
                </a:solidFill>
              </a:rPr>
              <a:t>that matches effort reported.</a:t>
            </a: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u="sng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u="sng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 </a:t>
            </a:r>
            <a:r>
              <a:rPr lang="en-US" dirty="0" smtClean="0"/>
              <a:t>Requirements </a:t>
            </a:r>
            <a:r>
              <a:rPr lang="en-US" dirty="0"/>
              <a:t>in Foreign Sponsor Agreements</a:t>
            </a:r>
          </a:p>
        </p:txBody>
      </p:sp>
    </p:spTree>
    <p:extLst>
      <p:ext uri="{BB962C8B-B14F-4D97-AF65-F5344CB8AC3E}">
        <p14:creationId xmlns:p14="http://schemas.microsoft.com/office/powerpoint/2010/main" val="32470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484533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Recent Challenges (cont.):</a:t>
            </a:r>
          </a:p>
          <a:p>
            <a:pPr marL="0" indent="0">
              <a:buNone/>
            </a:pPr>
            <a:endParaRPr lang="en-US" sz="800" u="sng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Units needing the audits did not realize awards had audit clauses until near completion of budget/project period.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Internal Audit requested to complete the work within a very short time frame and without much notice.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Without audit report, EU sponsor will not release final payment on grant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and could request return of funds previously paid.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/>
            <a:endParaRPr lang="en-US" sz="1800" dirty="0" smtClean="0">
              <a:solidFill>
                <a:srgbClr val="000000"/>
              </a:solidFill>
            </a:endParaRP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u="sng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u="sng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 </a:t>
            </a:r>
            <a:r>
              <a:rPr lang="en-US" dirty="0" smtClean="0"/>
              <a:t>Requirements </a:t>
            </a:r>
            <a:r>
              <a:rPr lang="en-US" dirty="0"/>
              <a:t>in Foreign Sponsor Agreements</a:t>
            </a:r>
          </a:p>
        </p:txBody>
      </p:sp>
    </p:spTree>
    <p:extLst>
      <p:ext uri="{BB962C8B-B14F-4D97-AF65-F5344CB8AC3E}">
        <p14:creationId xmlns:p14="http://schemas.microsoft.com/office/powerpoint/2010/main" val="31495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484533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Next steps:</a:t>
            </a:r>
          </a:p>
          <a:p>
            <a:pPr marL="0" indent="0">
              <a:buNone/>
            </a:pPr>
            <a:endParaRPr lang="en-US" sz="800" u="sng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OSP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Identify awards with audit requirements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Alert PI/depts. of the requirement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Ask </a:t>
            </a:r>
            <a:r>
              <a:rPr lang="en-US" sz="2400" dirty="0">
                <a:solidFill>
                  <a:schemeClr val="tx1"/>
                </a:solidFill>
              </a:rPr>
              <a:t>department to include 2,500 </a:t>
            </a:r>
            <a:r>
              <a:rPr lang="en-US" sz="2400" dirty="0" smtClean="0">
                <a:solidFill>
                  <a:schemeClr val="tx1"/>
                </a:solidFill>
              </a:rPr>
              <a:t>EUR </a:t>
            </a:r>
            <a:r>
              <a:rPr lang="en-US" sz="2400" dirty="0">
                <a:solidFill>
                  <a:schemeClr val="tx1"/>
                </a:solidFill>
              </a:rPr>
              <a:t>in their budget for </a:t>
            </a:r>
            <a:r>
              <a:rPr lang="en-US" sz="2400" dirty="0" smtClean="0">
                <a:solidFill>
                  <a:schemeClr val="tx1"/>
                </a:solidFill>
              </a:rPr>
              <a:t>audit costs.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Alert Internal Audit of the audit requirement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u="sng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u="sng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 </a:t>
            </a:r>
            <a:r>
              <a:rPr lang="en-US" dirty="0" smtClean="0"/>
              <a:t>Requirements </a:t>
            </a:r>
            <a:r>
              <a:rPr lang="en-US" dirty="0"/>
              <a:t>in Foreign Sponsor Agreements</a:t>
            </a:r>
          </a:p>
        </p:txBody>
      </p:sp>
    </p:spTree>
    <p:extLst>
      <p:ext uri="{BB962C8B-B14F-4D97-AF65-F5344CB8AC3E}">
        <p14:creationId xmlns:p14="http://schemas.microsoft.com/office/powerpoint/2010/main" val="15211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493658"/>
      </a:accent1>
      <a:accent2>
        <a:srgbClr val="438086"/>
      </a:accent2>
      <a:accent3>
        <a:srgbClr val="934B2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B1852D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3682</Words>
  <Application>Microsoft Office PowerPoint</Application>
  <PresentationFormat>On-screen Show (4:3)</PresentationFormat>
  <Paragraphs>675</Paragraphs>
  <Slides>69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69</vt:i4>
      </vt:variant>
    </vt:vector>
  </HeadingPairs>
  <TitlesOfParts>
    <vt:vector size="93" baseType="lpstr">
      <vt:lpstr>Arial</vt:lpstr>
      <vt:lpstr>Calibri</vt:lpstr>
      <vt:lpstr>Calibri Light</vt:lpstr>
      <vt:lpstr>Candara</vt:lpstr>
      <vt:lpstr>Century Gothic</vt:lpstr>
      <vt:lpstr>Encode Sans Normal Black</vt:lpstr>
      <vt:lpstr>Lucida Grande</vt:lpstr>
      <vt:lpstr>Merriweather Sans</vt:lpstr>
      <vt:lpstr>Noto Sans Symbols</vt:lpstr>
      <vt:lpstr>Open Sans</vt:lpstr>
      <vt:lpstr>Open Sans Light</vt:lpstr>
      <vt:lpstr>Symbol</vt:lpstr>
      <vt:lpstr>Times New Roman</vt:lpstr>
      <vt:lpstr>Uni Sans Regular</vt:lpstr>
      <vt:lpstr>1_Office Theme</vt:lpstr>
      <vt:lpstr>Waveform</vt:lpstr>
      <vt:lpstr>Custom Design</vt:lpstr>
      <vt:lpstr>1_Custom Design</vt:lpstr>
      <vt:lpstr>Office Theme</vt:lpstr>
      <vt:lpstr>2_Custom Design</vt:lpstr>
      <vt:lpstr>3_Custom Design</vt:lpstr>
      <vt:lpstr>Simple Light</vt:lpstr>
      <vt:lpstr>4_Custom Design</vt:lpstr>
      <vt:lpstr>2_Office Theme</vt:lpstr>
      <vt:lpstr>PowerPoint Presentation</vt:lpstr>
      <vt:lpstr>Audit Requirements in Foreign Sponsor Agreements</vt:lpstr>
      <vt:lpstr>Audit Requirements in Foreign Sponsor Agreements</vt:lpstr>
      <vt:lpstr>Audit Requirements in Foreign Sponsor Agreements</vt:lpstr>
      <vt:lpstr>Audit Requirements in Foreign Sponsor Agreements</vt:lpstr>
      <vt:lpstr>Audit Requirements in Foreign Sponsor Agreements</vt:lpstr>
      <vt:lpstr>Audit Requirements in Foreign Sponsor Agreements</vt:lpstr>
      <vt:lpstr>Audit Requirements in Foreign Sponsor Agreements</vt:lpstr>
      <vt:lpstr>Audit Requirements in Foreign Sponsor Agreements</vt:lpstr>
      <vt:lpstr>Audit Requirements in Foreign Sponsor Agreements</vt:lpstr>
      <vt:lpstr>Audit Requirements in Foreign Sponsor Agreements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an External (non-UW) IRB Changes on January 12, 2018 d</vt:lpstr>
      <vt:lpstr>Some UW human subjects studies are reviewed by an external IRB instead of UW IRB </vt:lpstr>
      <vt:lpstr>Problems with current process </vt:lpstr>
      <vt:lpstr>Changes beginning January 12, 2018 </vt:lpstr>
      <vt:lpstr>Timeline and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NIH Might Consider Your Human Subjects Research a Clinical Trial</vt:lpstr>
      <vt:lpstr>PowerPoint Presentation</vt:lpstr>
      <vt:lpstr>PowerPoint Presentation</vt:lpstr>
      <vt:lpstr>PowerPoint Presentation</vt:lpstr>
      <vt:lpstr>PHS HS &amp; CT Form  When HS=NO </vt:lpstr>
      <vt:lpstr>WHEN HS=YES</vt:lpstr>
      <vt:lpstr>PowerPoint Presentation</vt:lpstr>
      <vt:lpstr>PowerPoint Presentation</vt:lpstr>
      <vt:lpstr>NIH Single IRB Policy for Multi-site Clinical Trials d</vt:lpstr>
      <vt:lpstr>Current practice  Each site obtains its own IRB review </vt:lpstr>
      <vt:lpstr>NIH Single IRB Policy </vt:lpstr>
      <vt:lpstr>HSD Single IRB Website https://www.washington.edu/research/hsd/single-irb/single-irb-plan-grant-applic ation/   </vt:lpstr>
      <vt:lpstr>Selecting the Single IRB </vt:lpstr>
      <vt:lpstr>  The Cost of a the Single IRB </vt:lpstr>
      <vt:lpstr>HSD Single IRB Website https://www.washington.edu/research/hsd/single-irb/cost-single-irb-review/   </vt:lpstr>
      <vt:lpstr>Resources &amp; Help from NIH Links at the bottom of the HSD Single IRB webpage https://www.washington.edu/research/hsd/single-irb/  </vt:lpstr>
      <vt:lpstr>Clinical Trial Registration and Results Reporting d</vt:lpstr>
      <vt:lpstr>NIH Policy   All clinical trials must: </vt:lpstr>
      <vt:lpstr>How do you register a trial? </vt:lpstr>
      <vt:lpstr>HSD Clinical Trials webpage https://www.washington.edu/research/hsd/clinical-trials/clinical-trials-registration-and-reporting/  </vt:lpstr>
      <vt:lpstr>How HSD is helping with this requirement </vt:lpstr>
      <vt:lpstr>Resources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Sallows</dc:creator>
  <cp:lastModifiedBy>SUSAN S. WILBANKS</cp:lastModifiedBy>
  <cp:revision>11</cp:revision>
  <cp:lastPrinted>2017-11-16T01:40:41Z</cp:lastPrinted>
  <dcterms:created xsi:type="dcterms:W3CDTF">2017-11-15T23:47:26Z</dcterms:created>
  <dcterms:modified xsi:type="dcterms:W3CDTF">2017-12-05T19:49:54Z</dcterms:modified>
</cp:coreProperties>
</file>