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60" r:id="rId4"/>
    <p:sldId id="261" r:id="rId5"/>
    <p:sldId id="270" r:id="rId6"/>
    <p:sldId id="262" r:id="rId7"/>
    <p:sldId id="271" r:id="rId8"/>
    <p:sldId id="268" r:id="rId9"/>
    <p:sldId id="272" r:id="rId10"/>
    <p:sldId id="263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Harris" initials="P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41" autoAdjust="0"/>
    <p:restoredTop sz="94334" autoAdjust="0"/>
  </p:normalViewPr>
  <p:slideViewPr>
    <p:cSldViewPr>
      <p:cViewPr varScale="1">
        <p:scale>
          <a:sx n="109" d="100"/>
          <a:sy n="109" d="100"/>
        </p:scale>
        <p:origin x="12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9F096-EAEA-4FFF-B9BD-356CE1A4E4C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BBCA-AF7C-40C1-AB94-7F1BBF8D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3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75CAF5F-D1CA-4DEE-87C3-1345CE9F61A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E5FD5AB-FDE5-45C6-8679-D669A6371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C2BE05-AC2C-4569-AA4B-60BA66F024A7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Audit Requirements in Foreign </a:t>
            </a:r>
            <a:r>
              <a:rPr lang="en-US" b="1" dirty="0"/>
              <a:t>S</a:t>
            </a:r>
            <a:r>
              <a:rPr lang="en-US" b="1" dirty="0" smtClean="0"/>
              <a:t>ponsor Agreements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MRAM  - </a:t>
            </a:r>
            <a:r>
              <a:rPr lang="en-US" smtClean="0"/>
              <a:t>November 16</a:t>
            </a:r>
            <a:r>
              <a:rPr lang="en-US" smtClean="0">
                <a:effectLst/>
              </a:rPr>
              <a:t>, 2017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Richard Cordova, Executive Director</a:t>
            </a:r>
          </a:p>
          <a:p>
            <a:r>
              <a:rPr lang="en-US" dirty="0" smtClean="0"/>
              <a:t>Internal Audit</a:t>
            </a:r>
          </a:p>
          <a:p>
            <a:r>
              <a:rPr lang="en-US" dirty="0" smtClean="0">
                <a:effectLst/>
              </a:rPr>
              <a:t>University </a:t>
            </a:r>
            <a:r>
              <a:rPr lang="en-US" i="1" dirty="0">
                <a:effectLst/>
              </a:rPr>
              <a:t>of</a:t>
            </a:r>
            <a:r>
              <a:rPr lang="en-US" dirty="0">
                <a:effectLst/>
              </a:rPr>
              <a:t> Washington 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83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Contacts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dirty="0"/>
              <a:t>Peter Harris, Senior Auditor, Internal Audit</a:t>
            </a:r>
          </a:p>
          <a:p>
            <a:pPr marL="0" indent="0">
              <a:buNone/>
            </a:pPr>
            <a:r>
              <a:rPr lang="en-US" dirty="0"/>
              <a:t>ph3@uw.edu     </a:t>
            </a:r>
            <a:r>
              <a:rPr lang="en-US" dirty="0" smtClean="0"/>
              <a:t>206.543.4028</a:t>
            </a:r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dirty="0"/>
              <a:t>Zenaida Shattuck, Associate Director, Internal Audit</a:t>
            </a:r>
          </a:p>
          <a:p>
            <a:pPr marL="0" indent="0">
              <a:buNone/>
            </a:pPr>
            <a:r>
              <a:rPr lang="en-US" dirty="0"/>
              <a:t>zshatt@uw.edu     206.543.4028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Carol Rhodes, Director</a:t>
            </a:r>
            <a:r>
              <a:rPr lang="en-US" dirty="0"/>
              <a:t>, </a:t>
            </a:r>
            <a:r>
              <a:rPr lang="en-US" dirty="0" smtClean="0"/>
              <a:t>Office of Sponsored Programs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carhodes@uw.edu     206.543.2139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Audit </a:t>
            </a:r>
            <a:r>
              <a:rPr lang="en-US" dirty="0" smtClean="0"/>
              <a:t>Requirements </a:t>
            </a:r>
            <a:r>
              <a:rPr lang="en-US" dirty="0"/>
              <a:t>in Foreign Sponsor Agreements</a:t>
            </a:r>
          </a:p>
        </p:txBody>
      </p:sp>
    </p:spTree>
    <p:extLst>
      <p:ext uri="{BB962C8B-B14F-4D97-AF65-F5344CB8AC3E}">
        <p14:creationId xmlns:p14="http://schemas.microsoft.com/office/powerpoint/2010/main" val="21248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7408333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Foreign Sponsor Agreement - Background:</a:t>
            </a:r>
          </a:p>
          <a:p>
            <a:pPr marL="0" indent="0">
              <a:buNone/>
            </a:pPr>
            <a:endParaRPr lang="en-US" sz="800" u="sng" dirty="0" smtClean="0"/>
          </a:p>
          <a:p>
            <a:r>
              <a:rPr lang="en-US" dirty="0" smtClean="0"/>
              <a:t>Over the last 4 years Internal Audit has completed 5 audits for units across UW campus related to requirements coming out of the European Union.</a:t>
            </a:r>
          </a:p>
          <a:p>
            <a:r>
              <a:rPr lang="en-US" dirty="0" smtClean="0"/>
              <a:t>Awards were flow thrus from EU to a European University</a:t>
            </a:r>
          </a:p>
          <a:p>
            <a:r>
              <a:rPr lang="en-US" dirty="0" smtClean="0"/>
              <a:t>All required 20-25% cost sharing</a:t>
            </a:r>
          </a:p>
          <a:p>
            <a:r>
              <a:rPr lang="en-US" dirty="0" smtClean="0"/>
              <a:t>Initially the audits were fairly straight forward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Audit Requirements in Foreign Sponsor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Foreign Sponsor Agreement – Background (</a:t>
            </a:r>
            <a:r>
              <a:rPr lang="en-US" u="sng" dirty="0" err="1" smtClean="0"/>
              <a:t>cont</a:t>
            </a:r>
            <a:r>
              <a:rPr lang="en-US" u="sng" dirty="0" smtClean="0"/>
              <a:t>):</a:t>
            </a:r>
          </a:p>
          <a:p>
            <a:endParaRPr lang="en-US" dirty="0"/>
          </a:p>
          <a:p>
            <a:r>
              <a:rPr lang="en-US" dirty="0" smtClean="0"/>
              <a:t>Required approximately 100 hours of Internal Audit time</a:t>
            </a:r>
          </a:p>
          <a:p>
            <a:r>
              <a:rPr lang="en-US" dirty="0" smtClean="0"/>
              <a:t>Required grant administration time over a period </a:t>
            </a:r>
            <a:r>
              <a:rPr lang="en-US" dirty="0"/>
              <a:t>o</a:t>
            </a:r>
            <a:r>
              <a:rPr lang="en-US" dirty="0" smtClean="0"/>
              <a:t>f a few weeks</a:t>
            </a:r>
          </a:p>
          <a:p>
            <a:r>
              <a:rPr lang="en-US" b="1" dirty="0" smtClean="0"/>
              <a:t>Recent developments creating challenges and extending time to complete work.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Audit Requirements in Foreign Sponsor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Basic Audit Requirements:</a:t>
            </a:r>
          </a:p>
          <a:p>
            <a:pPr marL="0" indent="0">
              <a:buNone/>
            </a:pPr>
            <a:endParaRPr lang="en-US" sz="800" u="sng" dirty="0" smtClean="0"/>
          </a:p>
          <a:p>
            <a:r>
              <a:rPr lang="en-US" dirty="0" smtClean="0"/>
              <a:t>Audit required when costs exceed $375,000 EUR if projects period exceeds two years.</a:t>
            </a:r>
          </a:p>
          <a:p>
            <a:r>
              <a:rPr lang="en-US" dirty="0" smtClean="0"/>
              <a:t>Audit the costs claimed in the financial report provided to the </a:t>
            </a:r>
            <a:r>
              <a:rPr lang="en-US" dirty="0"/>
              <a:t>s</a:t>
            </a:r>
            <a:r>
              <a:rPr lang="en-US" dirty="0" smtClean="0"/>
              <a:t>ponsor.</a:t>
            </a:r>
          </a:p>
          <a:p>
            <a:r>
              <a:rPr lang="en-US" dirty="0" smtClean="0"/>
              <a:t>Verify and test a certain quantity of transactions</a:t>
            </a:r>
          </a:p>
          <a:p>
            <a:pPr lvl="1"/>
            <a:r>
              <a:rPr lang="en-US" sz="2400" dirty="0" smtClean="0"/>
              <a:t>Note they set a standard scope – much more specific than US Federal requirements.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Audit </a:t>
            </a:r>
            <a:r>
              <a:rPr lang="en-US" dirty="0" smtClean="0"/>
              <a:t>Requirements </a:t>
            </a:r>
            <a:r>
              <a:rPr lang="en-US" dirty="0"/>
              <a:t>in Foreign Sponsor Agreements</a:t>
            </a:r>
          </a:p>
        </p:txBody>
      </p:sp>
    </p:spTree>
    <p:extLst>
      <p:ext uri="{BB962C8B-B14F-4D97-AF65-F5344CB8AC3E}">
        <p14:creationId xmlns:p14="http://schemas.microsoft.com/office/powerpoint/2010/main" val="20685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Basic Audit Requirements (cont.):</a:t>
            </a:r>
          </a:p>
          <a:p>
            <a:pPr marL="0" indent="0">
              <a:buNone/>
            </a:pPr>
            <a:endParaRPr lang="en-US" sz="800" u="sng" dirty="0" smtClean="0"/>
          </a:p>
          <a:p>
            <a:r>
              <a:rPr lang="en-US" dirty="0" smtClean="0"/>
              <a:t>Recalculate totals and verify Total Cost of Project including cost sharing.</a:t>
            </a:r>
          </a:p>
          <a:p>
            <a:r>
              <a:rPr lang="en-US" dirty="0" smtClean="0"/>
              <a:t>Verify accuracy for foreign exchange rates used.</a:t>
            </a:r>
          </a:p>
          <a:p>
            <a:r>
              <a:rPr lang="en-US" dirty="0" smtClean="0"/>
              <a:t>Require a Certified Public Accountant to “Certify” the accounts.</a:t>
            </a:r>
          </a:p>
          <a:p>
            <a:r>
              <a:rPr lang="en-US" dirty="0" smtClean="0"/>
              <a:t>Allow up to 2,500 EUR for audit costs.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Audit </a:t>
            </a:r>
            <a:r>
              <a:rPr lang="en-US" dirty="0" smtClean="0"/>
              <a:t>Requirements </a:t>
            </a:r>
            <a:r>
              <a:rPr lang="en-US" dirty="0"/>
              <a:t>in Foreign Sponsor Agreements</a:t>
            </a:r>
          </a:p>
        </p:txBody>
      </p:sp>
    </p:spTree>
    <p:extLst>
      <p:ext uri="{BB962C8B-B14F-4D97-AF65-F5344CB8AC3E}">
        <p14:creationId xmlns:p14="http://schemas.microsoft.com/office/powerpoint/2010/main" val="35280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0"/>
            <a:ext cx="7484533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Recent Challenges:</a:t>
            </a:r>
          </a:p>
          <a:p>
            <a:pPr marL="0" indent="0">
              <a:buNone/>
            </a:pPr>
            <a:endParaRPr lang="en-US" sz="800" u="sng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EU terms and conditions require that ALL personnel costs be supported by time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heets.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hey have </a:t>
            </a:r>
            <a:r>
              <a:rPr lang="en-US" sz="2400" u="sng" dirty="0" smtClean="0">
                <a:solidFill>
                  <a:schemeClr val="tx1"/>
                </a:solidFill>
              </a:rPr>
              <a:t>refused</a:t>
            </a:r>
            <a:r>
              <a:rPr lang="en-US" sz="2400" dirty="0" smtClean="0">
                <a:solidFill>
                  <a:schemeClr val="tx1"/>
                </a:solidFill>
              </a:rPr>
              <a:t> to accept our certification reports.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Required the University to set productive hours/yr.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Units had to </a:t>
            </a:r>
            <a:r>
              <a:rPr lang="en-US" sz="2400" u="sng" dirty="0" smtClean="0">
                <a:solidFill>
                  <a:schemeClr val="tx1"/>
                </a:solidFill>
              </a:rPr>
              <a:t>create timesheets </a:t>
            </a:r>
            <a:r>
              <a:rPr lang="en-US" sz="2400" dirty="0" smtClean="0">
                <a:solidFill>
                  <a:schemeClr val="tx1"/>
                </a:solidFill>
              </a:rPr>
              <a:t>that matches effort reported.</a:t>
            </a:r>
          </a:p>
          <a:p>
            <a:pPr lvl="1"/>
            <a:endParaRPr lang="en-US" sz="2400" dirty="0" smtClean="0">
              <a:solidFill>
                <a:srgbClr val="000000"/>
              </a:solidFill>
            </a:endParaRPr>
          </a:p>
          <a:p>
            <a:pPr lvl="1"/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u="sng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800" u="sng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Audit </a:t>
            </a:r>
            <a:r>
              <a:rPr lang="en-US" dirty="0" smtClean="0"/>
              <a:t>Requirements </a:t>
            </a:r>
            <a:r>
              <a:rPr lang="en-US" dirty="0"/>
              <a:t>in Foreign Sponsor Agreements</a:t>
            </a:r>
          </a:p>
        </p:txBody>
      </p:sp>
    </p:spTree>
    <p:extLst>
      <p:ext uri="{BB962C8B-B14F-4D97-AF65-F5344CB8AC3E}">
        <p14:creationId xmlns:p14="http://schemas.microsoft.com/office/powerpoint/2010/main" val="1909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0"/>
            <a:ext cx="7484533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Recent Challenges (cont.):</a:t>
            </a:r>
          </a:p>
          <a:p>
            <a:pPr marL="0" indent="0">
              <a:buNone/>
            </a:pPr>
            <a:endParaRPr lang="en-US" sz="800" u="sng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Units needing the audits did not realize awards had audit clauses until near completion of budget/project period.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Internal Audit requested to complete the work within a very short time frame and without much notice.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Without audit report, EU sponsor will not release final payment on grant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and could request return of funds previously paid.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sz="1800" dirty="0" smtClean="0">
              <a:solidFill>
                <a:srgbClr val="000000"/>
              </a:solidFill>
            </a:endParaRPr>
          </a:p>
          <a:p>
            <a:pPr lvl="1"/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u="sng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800" u="sng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Audit </a:t>
            </a:r>
            <a:r>
              <a:rPr lang="en-US" dirty="0" smtClean="0"/>
              <a:t>Requirements </a:t>
            </a:r>
            <a:r>
              <a:rPr lang="en-US" dirty="0"/>
              <a:t>in Foreign Sponsor Agreements</a:t>
            </a:r>
          </a:p>
        </p:txBody>
      </p:sp>
    </p:spTree>
    <p:extLst>
      <p:ext uri="{BB962C8B-B14F-4D97-AF65-F5344CB8AC3E}">
        <p14:creationId xmlns:p14="http://schemas.microsoft.com/office/powerpoint/2010/main" val="31246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0"/>
            <a:ext cx="7484533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Next steps:</a:t>
            </a:r>
          </a:p>
          <a:p>
            <a:pPr marL="0" indent="0">
              <a:buNone/>
            </a:pPr>
            <a:endParaRPr lang="en-US" sz="800" u="sng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OSP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Identify awards with audit requirements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Alert PI/depts. of the requirement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Ask </a:t>
            </a:r>
            <a:r>
              <a:rPr lang="en-US" sz="2400" dirty="0">
                <a:solidFill>
                  <a:schemeClr val="tx1"/>
                </a:solidFill>
              </a:rPr>
              <a:t>department to include 2,500 </a:t>
            </a:r>
            <a:r>
              <a:rPr lang="en-US" sz="2400" dirty="0" smtClean="0">
                <a:solidFill>
                  <a:schemeClr val="tx1"/>
                </a:solidFill>
              </a:rPr>
              <a:t>EUR </a:t>
            </a:r>
            <a:r>
              <a:rPr lang="en-US" sz="2400" dirty="0">
                <a:solidFill>
                  <a:schemeClr val="tx1"/>
                </a:solidFill>
              </a:rPr>
              <a:t>in their budget for </a:t>
            </a:r>
            <a:r>
              <a:rPr lang="en-US" sz="2400" dirty="0" smtClean="0">
                <a:solidFill>
                  <a:schemeClr val="tx1"/>
                </a:solidFill>
              </a:rPr>
              <a:t>audit costs.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Alert Internal Audit of the audit requirement</a:t>
            </a:r>
          </a:p>
          <a:p>
            <a:pPr lvl="1"/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u="sng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800" u="sng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Audit </a:t>
            </a:r>
            <a:r>
              <a:rPr lang="en-US" dirty="0" smtClean="0"/>
              <a:t>Requirements </a:t>
            </a:r>
            <a:r>
              <a:rPr lang="en-US" dirty="0"/>
              <a:t>in Foreign Sponsor Agreements</a:t>
            </a:r>
          </a:p>
        </p:txBody>
      </p:sp>
    </p:spTree>
    <p:extLst>
      <p:ext uri="{BB962C8B-B14F-4D97-AF65-F5344CB8AC3E}">
        <p14:creationId xmlns:p14="http://schemas.microsoft.com/office/powerpoint/2010/main" val="30383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0"/>
            <a:ext cx="7484533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Next steps (cont.):</a:t>
            </a:r>
          </a:p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Internal Audit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Provide units with checklist on expectations for the audit so they can prepare records and reduce audit time at the end of the project.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Units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Notify Internal Audit at the start of the grant of the audit requirement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Plan, Plan, Plan – please keep OSP/IA informed of progress and give IA plenty of notice before end of the budget/project period.</a:t>
            </a:r>
          </a:p>
          <a:p>
            <a:pPr lvl="1"/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u="sng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800" u="sng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Audit </a:t>
            </a:r>
            <a:r>
              <a:rPr lang="en-US" dirty="0" smtClean="0"/>
              <a:t>Requirements </a:t>
            </a:r>
            <a:r>
              <a:rPr lang="en-US" dirty="0"/>
              <a:t>in Foreign Sponsor Agreements</a:t>
            </a:r>
          </a:p>
        </p:txBody>
      </p:sp>
    </p:spTree>
    <p:extLst>
      <p:ext uri="{BB962C8B-B14F-4D97-AF65-F5344CB8AC3E}">
        <p14:creationId xmlns:p14="http://schemas.microsoft.com/office/powerpoint/2010/main" val="14481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493658"/>
      </a:accent1>
      <a:accent2>
        <a:srgbClr val="438086"/>
      </a:accent2>
      <a:accent3>
        <a:srgbClr val="934B21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B1852D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1711</TotalTime>
  <Words>519</Words>
  <Application>Microsoft Office PowerPoint</Application>
  <PresentationFormat>On-screen Show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Candara</vt:lpstr>
      <vt:lpstr>Symbol</vt:lpstr>
      <vt:lpstr>Waveform</vt:lpstr>
      <vt:lpstr>Audit Requirements in Foreign Sponsor Agreements</vt:lpstr>
      <vt:lpstr>Audit Requirements in Foreign Sponsor Agreements</vt:lpstr>
      <vt:lpstr>Audit Requirements in Foreign Sponsor Agreements</vt:lpstr>
      <vt:lpstr>Audit Requirements in Foreign Sponsor Agreements</vt:lpstr>
      <vt:lpstr>Audit Requirements in Foreign Sponsor Agreements</vt:lpstr>
      <vt:lpstr>Audit Requirements in Foreign Sponsor Agreements</vt:lpstr>
      <vt:lpstr>Audit Requirements in Foreign Sponsor Agreements</vt:lpstr>
      <vt:lpstr>Audit Requirements in Foreign Sponsor Agreements</vt:lpstr>
      <vt:lpstr>Audit Requirements in Foreign Sponsor Agreements</vt:lpstr>
      <vt:lpstr>Audit Requirements in Foreign Sponsor Agreements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  Demo</dc:title>
  <dc:creator>dwentz</dc:creator>
  <cp:lastModifiedBy>SUSAN S. WILBANKS</cp:lastModifiedBy>
  <cp:revision>79</cp:revision>
  <cp:lastPrinted>2013-05-02T18:32:47Z</cp:lastPrinted>
  <dcterms:created xsi:type="dcterms:W3CDTF">2013-04-30T15:46:09Z</dcterms:created>
  <dcterms:modified xsi:type="dcterms:W3CDTF">2017-12-05T19:50:55Z</dcterms:modified>
</cp:coreProperties>
</file>