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handoutMasterIdLst>
    <p:handoutMasterId r:id="rId8"/>
  </p:handoutMasterIdLst>
  <p:sldIdLst>
    <p:sldId id="256" r:id="rId2"/>
    <p:sldId id="319" r:id="rId3"/>
    <p:sldId id="331" r:id="rId4"/>
    <p:sldId id="330" r:id="rId5"/>
    <p:sldId id="326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  <a:srgbClr val="5371B5"/>
    <a:srgbClr val="6600FF"/>
    <a:srgbClr val="000000"/>
    <a:srgbClr val="CC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A1A7E-0EAC-4CAF-9C43-EDBA020E0C03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8853-3FF2-40EB-A71F-921C645FC15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3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F6D29B-5E83-4D8B-AC92-6DB75D7A6179}" type="datetimeFigureOut">
              <a:rPr lang="en-US" smtClean="0"/>
              <a:t>12/5/2017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F7399A-5775-4640-9825-93B49F2FA6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26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18B79-D559-4E23-A7EE-4BE04F476A51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7644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DDD-891B-45CF-AADC-2E567046B755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864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9FB81-4D0E-43F3-9620-64049C1D6AC3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36409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F0677-FA87-4D3A-8437-ECF499CBA76B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0052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0D01C-6D5C-4FAF-A445-C22DCFFFF31F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1879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1D430-1E3E-40DC-9E8F-7912CA952196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2131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0F2E7-D1F9-49B8-A9BA-7F938791B80F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3579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12FA-B56A-47C8-B3C4-A3891156C83D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5019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15B2A-9CB5-4050-AFF0-8137FC1D0BA7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7006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7F93-9EA4-4691-AF16-847B6D29DD02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3833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8335-E69C-42C7-9E19-CDA54AB628A2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2479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A5C50-EA0D-44EC-A708-2E72C20FEB90}" type="datetime1">
              <a:rPr lang="en-US" smtClean="0"/>
              <a:t>12/5/2017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3278-1DBB-44AD-9CA3-DC0D0B11A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emoe@uw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sdinfo@uw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sdinfo@uw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sdrely@uw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mailto:hsdinfo@uw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sdrely@uw.ed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mailto:hsdinfo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971799"/>
          </a:xfrm>
        </p:spPr>
        <p:txBody>
          <a:bodyPr>
            <a:normAutofit/>
          </a:bodyPr>
          <a:lstStyle/>
          <a:p>
            <a:r>
              <a:rPr lang="en-US" b="1" dirty="0" smtClean="0"/>
              <a:t>Using an External (non-UW) IRB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Changes on January 12, 2018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US" sz="2400" cap="none" dirty="0">
                <a:solidFill>
                  <a:schemeClr val="bg1"/>
                </a:solidFill>
              </a:rPr>
              <a:t>d</a:t>
            </a:r>
            <a:endParaRPr lang="en-US" sz="4800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878" y="5486400"/>
            <a:ext cx="6400800" cy="685800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Karen Moe, Director, UW Human Subjects Division   </a:t>
            </a:r>
            <a:r>
              <a:rPr lang="en-US" sz="2000" dirty="0" smtClean="0">
                <a:hlinkClick r:id="rId2"/>
              </a:rPr>
              <a:t>kemoe@uw.edu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MRAM November 16, 2017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1</a:t>
            </a:fld>
            <a:endParaRPr lang="en-US" dirty="0"/>
          </a:p>
        </p:txBody>
      </p:sp>
      <p:pic>
        <p:nvPicPr>
          <p:cNvPr id="1026" name="Picture 2" descr="C:\Users\kemoe\Pictures\coming soon 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28" y="2971800"/>
            <a:ext cx="57340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7174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1229008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3333FF"/>
                </a:solidFill>
              </a:rPr>
              <a:t>Some UW human subjects studies are reviewed by an external IRB instead of UW IRB 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449763"/>
          </a:xfrm>
        </p:spPr>
        <p:txBody>
          <a:bodyPr>
            <a:normAutofit/>
          </a:bodyPr>
          <a:lstStyle/>
          <a:p>
            <a:pPr marL="0" indent="0" algn="ctr">
              <a:buClrTx/>
              <a:buNone/>
            </a:pPr>
            <a:r>
              <a:rPr lang="en-US" b="1" dirty="0" smtClean="0"/>
              <a:t>Why?</a:t>
            </a:r>
          </a:p>
          <a:p>
            <a:pPr marL="0" indent="0" algn="ctr">
              <a:buClrTx/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sz="2400" b="1" dirty="0" smtClean="0"/>
              <a:t>Expertise</a:t>
            </a:r>
          </a:p>
          <a:p>
            <a:r>
              <a:rPr lang="en-US" sz="1800" dirty="0" smtClean="0"/>
              <a:t>Industry clinical trials go to an independent IRB (WIRB)</a:t>
            </a:r>
          </a:p>
          <a:p>
            <a:r>
              <a:rPr lang="en-US" sz="1800" dirty="0" smtClean="0"/>
              <a:t>Oncology trials go to the Hutch IRB</a:t>
            </a:r>
          </a:p>
          <a:p>
            <a:pPr marL="0" indent="0">
              <a:buNone/>
            </a:pPr>
            <a:r>
              <a:rPr lang="en-US" sz="2400" b="1" dirty="0" smtClean="0"/>
              <a:t>Collaborative studies</a:t>
            </a:r>
            <a:r>
              <a:rPr lang="en-US" sz="1800" b="1" dirty="0" smtClean="0"/>
              <a:t>:  </a:t>
            </a:r>
            <a:r>
              <a:rPr lang="en-US" sz="2400" b="1" dirty="0" smtClean="0"/>
              <a:t>Eliminate duplicate IRB review</a:t>
            </a:r>
          </a:p>
          <a:p>
            <a:r>
              <a:rPr lang="en-US" sz="1800" dirty="0" smtClean="0"/>
              <a:t>Example:  generic cooperative agreements with Seattle Childrens for studies that involve investigators at both institutions</a:t>
            </a:r>
          </a:p>
          <a:p>
            <a:r>
              <a:rPr lang="en-US" sz="1800" dirty="0" smtClean="0"/>
              <a:t>Example:  study-specific agreement to rely on another IRB </a:t>
            </a:r>
          </a:p>
          <a:p>
            <a:pPr marL="0" indent="0">
              <a:buNone/>
            </a:pPr>
            <a:r>
              <a:rPr lang="en-US" sz="2400" b="1" dirty="0" smtClean="0"/>
              <a:t>Single IRB requirement</a:t>
            </a:r>
          </a:p>
          <a:p>
            <a:r>
              <a:rPr lang="en-US" sz="1800" dirty="0" smtClean="0"/>
              <a:t>NIH requirement for a single IRB to review all sites in a multi-site clinical trial</a:t>
            </a:r>
            <a:endParaRPr lang="en-US" sz="1800" u="sng" dirty="0" smtClean="0"/>
          </a:p>
          <a:p>
            <a:pPr marL="0" indent="0" algn="ctr">
              <a:buClrTx/>
              <a:buNone/>
            </a:pPr>
            <a:endParaRPr lang="en-US" sz="1800" u="sng" dirty="0"/>
          </a:p>
          <a:p>
            <a:pPr marL="0" indent="0" algn="ctr">
              <a:buClrTx/>
              <a:buNone/>
            </a:pPr>
            <a:endParaRPr lang="en-US" sz="1800" u="sng" dirty="0" smtClean="0"/>
          </a:p>
          <a:p>
            <a:pPr marL="0" indent="0">
              <a:buClrTx/>
              <a:buNone/>
            </a:pPr>
            <a:endParaRPr lang="en-US" sz="2800" b="1" dirty="0"/>
          </a:p>
          <a:p>
            <a:pPr marL="0" indent="0">
              <a:buClrTx/>
              <a:buNone/>
            </a:pPr>
            <a:endParaRPr lang="en-US" sz="2800" b="1" dirty="0" smtClean="0"/>
          </a:p>
          <a:p>
            <a:pPr marL="0" indent="0">
              <a:buClrTx/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2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1524000"/>
            <a:ext cx="7696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UW_HumanSubjectsD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84045"/>
            <a:ext cx="10429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13764" y="623894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3"/>
              </a:rPr>
              <a:t>hsdinfo@uw.edu</a:t>
            </a:r>
          </a:p>
          <a:p>
            <a:r>
              <a:rPr lang="en-US" sz="1200" dirty="0" smtClean="0"/>
              <a:t>www. washington.edu/research/hsd/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14634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</a:rPr>
              <a:t>Problems with current process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602163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en-US" sz="2400" b="1" dirty="0" smtClean="0"/>
              <a:t>Existing cooperative agreements</a:t>
            </a:r>
          </a:p>
          <a:p>
            <a:r>
              <a:rPr lang="en-US" sz="1800" dirty="0" smtClean="0"/>
              <a:t>Which IRB should do the review?   Not clear</a:t>
            </a:r>
          </a:p>
          <a:p>
            <a:r>
              <a:rPr lang="en-US" sz="1800" dirty="0" smtClean="0"/>
              <a:t>Leads to significant delays while IRB offices work this out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ClrTx/>
              <a:buNone/>
            </a:pPr>
            <a:r>
              <a:rPr lang="en-US" sz="2400" b="1" dirty="0" smtClean="0"/>
              <a:t>No clear process or single point of contact</a:t>
            </a:r>
          </a:p>
          <a:p>
            <a:pPr marL="0" indent="0">
              <a:buClrTx/>
              <a:buNone/>
            </a:pPr>
            <a:r>
              <a:rPr lang="en-US" sz="1800" dirty="0" smtClean="0"/>
              <a:t>For requesting the use of an external IRB &amp; establishing the agreement between the IRBs</a:t>
            </a:r>
          </a:p>
          <a:p>
            <a:pPr marL="0" indent="0">
              <a:buClrTx/>
              <a:buNone/>
            </a:pPr>
            <a:endParaRPr lang="en-US" sz="1000" dirty="0" smtClean="0"/>
          </a:p>
          <a:p>
            <a:pPr marL="0" indent="0">
              <a:buClrTx/>
              <a:buNone/>
            </a:pPr>
            <a:r>
              <a:rPr lang="en-US" sz="2400" b="1" dirty="0" smtClean="0"/>
              <a:t>Inefficient process</a:t>
            </a:r>
          </a:p>
          <a:p>
            <a:pPr marL="0" indent="0">
              <a:buClrTx/>
              <a:buNone/>
            </a:pPr>
            <a:r>
              <a:rPr lang="en-US" sz="1800" dirty="0" smtClean="0"/>
              <a:t>Not prepared to handle the pending increased workload due to NIH Single IRB policy</a:t>
            </a:r>
          </a:p>
          <a:p>
            <a:pPr marL="0" indent="0">
              <a:buClrTx/>
              <a:buNone/>
            </a:pPr>
            <a:endParaRPr lang="en-US" sz="1000" dirty="0" smtClean="0"/>
          </a:p>
          <a:p>
            <a:pPr marL="0" indent="0">
              <a:buClrTx/>
              <a:buNone/>
            </a:pPr>
            <a:r>
              <a:rPr lang="en-US" sz="2400" b="1" dirty="0" smtClean="0"/>
              <a:t>Changing federal expectations &amp; compliance requirements</a:t>
            </a:r>
          </a:p>
          <a:p>
            <a:pPr marL="0" indent="0">
              <a:buClrTx/>
              <a:buNone/>
            </a:pPr>
            <a:r>
              <a:rPr lang="en-US" sz="1800" dirty="0" smtClean="0"/>
              <a:t>Documentation and tracking of review arrangements</a:t>
            </a:r>
            <a:endParaRPr lang="en-US" sz="1800" dirty="0"/>
          </a:p>
          <a:p>
            <a:pPr marL="0" indent="0">
              <a:buClrTx/>
              <a:buNone/>
            </a:pPr>
            <a:endParaRPr lang="en-US" sz="1800" u="sng" dirty="0" smtClean="0"/>
          </a:p>
          <a:p>
            <a:pPr marL="0" indent="0" algn="ctr">
              <a:buClrTx/>
              <a:buNone/>
            </a:pPr>
            <a:endParaRPr lang="en-US" sz="1800" u="sng" dirty="0"/>
          </a:p>
          <a:p>
            <a:pPr marL="0" indent="0" algn="ctr">
              <a:buClrTx/>
              <a:buNone/>
            </a:pPr>
            <a:endParaRPr lang="en-US" sz="1800" u="sng" dirty="0" smtClean="0"/>
          </a:p>
          <a:p>
            <a:pPr marL="0" indent="0">
              <a:buClrTx/>
              <a:buNone/>
            </a:pPr>
            <a:endParaRPr lang="en-US" sz="2800" b="1" dirty="0"/>
          </a:p>
          <a:p>
            <a:pPr marL="0" indent="0">
              <a:buClrTx/>
              <a:buNone/>
            </a:pPr>
            <a:endParaRPr lang="en-US" sz="2800" b="1" dirty="0" smtClean="0"/>
          </a:p>
          <a:p>
            <a:pPr marL="0" indent="0">
              <a:buClrTx/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1219200"/>
            <a:ext cx="7696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UW_HumanSubjectsDi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84045"/>
            <a:ext cx="10429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13764" y="623894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3"/>
              </a:rPr>
              <a:t>hsdinfo@uw.edu</a:t>
            </a:r>
          </a:p>
          <a:p>
            <a:r>
              <a:rPr lang="en-US" sz="1200" dirty="0" smtClean="0"/>
              <a:t>www. washington.edu/research/hsd/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514" y="1371600"/>
            <a:ext cx="24003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0997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3333FF"/>
                </a:solidFill>
              </a:rPr>
              <a:t>Changes beginning January 12, 2018</a:t>
            </a:r>
            <a:r>
              <a:rPr lang="en-US" sz="2800" dirty="0" smtClean="0">
                <a:solidFill>
                  <a:srgbClr val="3333FF"/>
                </a:solidFill>
              </a:rPr>
              <a:t/>
            </a:r>
            <a:br>
              <a:rPr lang="en-US" sz="2800" dirty="0" smtClean="0">
                <a:solidFill>
                  <a:srgbClr val="3333FF"/>
                </a:solidFill>
              </a:rPr>
            </a:br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Use Zipline for </a:t>
            </a:r>
            <a:r>
              <a:rPr lang="en-US" sz="2000" b="1" dirty="0" smtClean="0">
                <a:solidFill>
                  <a:srgbClr val="FF0000"/>
                </a:solidFill>
              </a:rPr>
              <a:t>all </a:t>
            </a:r>
            <a:r>
              <a:rPr lang="en-US" sz="2000" b="1" dirty="0" smtClean="0"/>
              <a:t>requests to use an external </a:t>
            </a:r>
            <a:r>
              <a:rPr lang="en-US" sz="1800" b="1" dirty="0" smtClean="0"/>
              <a:t>IRB </a:t>
            </a:r>
          </a:p>
          <a:p>
            <a:r>
              <a:rPr lang="en-US" sz="1800" dirty="0" smtClean="0"/>
              <a:t>Already doing this for reviews by WIRB and Hutch IRB</a:t>
            </a:r>
          </a:p>
          <a:p>
            <a:r>
              <a:rPr lang="en-US" sz="1800" dirty="0" smtClean="0"/>
              <a:t>A single process for all external IRBs</a:t>
            </a:r>
          </a:p>
          <a:p>
            <a:r>
              <a:rPr lang="en-US" sz="1800" dirty="0" smtClean="0"/>
              <a:t>Includes reviews under cooperative agreements </a:t>
            </a:r>
            <a:r>
              <a:rPr lang="en-US" sz="1200" i="1" dirty="0" smtClean="0"/>
              <a:t>(Seattle Childrens, Kaiser/Group Health, Benaroya)</a:t>
            </a:r>
            <a:endParaRPr lang="en-US" sz="1800" i="1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b="1" dirty="0" smtClean="0"/>
              <a:t>Single point of contact and larger HSD team</a:t>
            </a:r>
          </a:p>
          <a:p>
            <a:pPr marL="0" indent="0">
              <a:buNone/>
            </a:pPr>
            <a:r>
              <a:rPr lang="en-US" sz="1800" dirty="0" smtClean="0"/>
              <a:t>HSD reliance team   </a:t>
            </a:r>
            <a:r>
              <a:rPr lang="en-US" sz="1800" dirty="0" smtClean="0">
                <a:hlinkClick r:id="rId2"/>
              </a:rPr>
              <a:t>hsdrely@uw.edu</a:t>
            </a:r>
            <a:endParaRPr lang="en-US" sz="1800" dirty="0" smtClean="0"/>
          </a:p>
          <a:p>
            <a:pPr lvl="1"/>
            <a:r>
              <a:rPr lang="en-US" sz="1200" dirty="0" smtClean="0"/>
              <a:t>Adrienne Meyer, Assistant Director for Researcher Support</a:t>
            </a:r>
          </a:p>
          <a:p>
            <a:pPr lvl="1"/>
            <a:r>
              <a:rPr lang="en-US" sz="1200" dirty="0" smtClean="0"/>
              <a:t>Elizabeth Falsberg, Bailey Bodell, Johanna Salmonson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b="1" dirty="0" smtClean="0"/>
              <a:t>Must provide external IRB with HSD authorization for review</a:t>
            </a:r>
          </a:p>
          <a:p>
            <a:r>
              <a:rPr lang="en-US" sz="1800" dirty="0" smtClean="0"/>
              <a:t>Already doing this for WIRB and Hutch IRB</a:t>
            </a:r>
          </a:p>
          <a:p>
            <a:r>
              <a:rPr lang="en-US" sz="1800" dirty="0" smtClean="0"/>
              <a:t>Obtain it through the Zipline request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ClrTx/>
              <a:buNone/>
            </a:pPr>
            <a:r>
              <a:rPr lang="en-US" sz="2000" b="1" dirty="0" smtClean="0"/>
              <a:t>Cooperative agreements:  Guidance about which IRB to use</a:t>
            </a:r>
            <a:endParaRPr lang="en-US" sz="2000" b="1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u="sng" dirty="0" smtClean="0"/>
          </a:p>
          <a:p>
            <a:pPr marL="0" indent="0" algn="ctr">
              <a:buClrTx/>
              <a:buNone/>
            </a:pPr>
            <a:endParaRPr lang="en-US" sz="1800" u="sng" dirty="0"/>
          </a:p>
          <a:p>
            <a:pPr marL="0" indent="0" algn="ctr">
              <a:buClrTx/>
              <a:buNone/>
            </a:pPr>
            <a:endParaRPr lang="en-US" sz="1800" u="sng" dirty="0" smtClean="0"/>
          </a:p>
          <a:p>
            <a:pPr marL="0" indent="0">
              <a:buClrTx/>
              <a:buNone/>
            </a:pPr>
            <a:endParaRPr lang="en-US" sz="2800" b="1" dirty="0"/>
          </a:p>
          <a:p>
            <a:pPr marL="0" indent="0">
              <a:buClrTx/>
              <a:buNone/>
            </a:pPr>
            <a:endParaRPr lang="en-US" sz="2800" b="1" dirty="0" smtClean="0"/>
          </a:p>
          <a:p>
            <a:pPr marL="0" indent="0">
              <a:buClrTx/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72528" y="990600"/>
            <a:ext cx="7696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UW_HumanSubjectsD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84045"/>
            <a:ext cx="10429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13764" y="623894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4"/>
              </a:rPr>
              <a:t>hsdinfo@uw.edu</a:t>
            </a:r>
          </a:p>
          <a:p>
            <a:r>
              <a:rPr lang="en-US" sz="1200" dirty="0" smtClean="0"/>
              <a:t>www. washington.edu/research/hsd/</a:t>
            </a:r>
            <a:endParaRPr lang="en-US" sz="1200" dirty="0"/>
          </a:p>
        </p:txBody>
      </p:sp>
      <p:pic>
        <p:nvPicPr>
          <p:cNvPr id="9" name="Picture 3" descr="C:\Users\kemoe\Pictures\telephoning2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1047750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6487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3333FF"/>
                </a:solidFill>
              </a:rPr>
              <a:t>Timeline and Resources</a:t>
            </a:r>
            <a:endParaRPr lang="en-US" sz="3600" dirty="0">
              <a:solidFill>
                <a:srgbClr val="3333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754563"/>
          </a:xfrm>
        </p:spPr>
        <p:txBody>
          <a:bodyPr>
            <a:normAutofit lnSpcReduction="10000"/>
          </a:bodyPr>
          <a:lstStyle/>
          <a:p>
            <a:pPr marL="0" indent="0">
              <a:buClrTx/>
              <a:buNone/>
            </a:pPr>
            <a:r>
              <a:rPr lang="en-US" sz="2400" b="1" dirty="0" smtClean="0"/>
              <a:t>Now</a:t>
            </a:r>
          </a:p>
          <a:p>
            <a:pPr marL="0" indent="0">
              <a:buClrTx/>
              <a:buNone/>
            </a:pPr>
            <a:r>
              <a:rPr lang="en-US" sz="1800" dirty="0" smtClean="0"/>
              <a:t>HSD Reliance Team available for help and problem-solving        </a:t>
            </a:r>
            <a:r>
              <a:rPr lang="en-US" sz="1800" dirty="0" smtClean="0">
                <a:hlinkClick r:id="rId2"/>
              </a:rPr>
              <a:t>hsdrely@uw.edu</a:t>
            </a:r>
            <a:r>
              <a:rPr lang="en-US" sz="1800" dirty="0" smtClean="0"/>
              <a:t> </a:t>
            </a:r>
          </a:p>
          <a:p>
            <a:pPr marL="0" indent="0">
              <a:buClrTx/>
              <a:buNone/>
            </a:pPr>
            <a:endParaRPr lang="en-US" sz="1800" dirty="0"/>
          </a:p>
          <a:p>
            <a:pPr marL="0" indent="0">
              <a:buClrTx/>
              <a:buNone/>
            </a:pPr>
            <a:r>
              <a:rPr lang="en-US" sz="2400" b="1" dirty="0" smtClean="0"/>
              <a:t>Mid-December</a:t>
            </a:r>
          </a:p>
          <a:p>
            <a:r>
              <a:rPr lang="en-US" sz="1800" dirty="0" smtClean="0"/>
              <a:t>INSTRUCTION document</a:t>
            </a:r>
          </a:p>
          <a:p>
            <a:r>
              <a:rPr lang="en-US" sz="1800" dirty="0" smtClean="0"/>
              <a:t>Short online tutorial</a:t>
            </a:r>
          </a:p>
          <a:p>
            <a:r>
              <a:rPr lang="en-US" sz="1800" dirty="0" smtClean="0"/>
              <a:t>External IRB request form that is uploaded with Zipline request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800" i="1" dirty="0" smtClean="0"/>
              <a:t>a revision of current Request to use WIRB and Hutch</a:t>
            </a:r>
          </a:p>
          <a:p>
            <a:endParaRPr lang="en-US" sz="1800" dirty="0"/>
          </a:p>
          <a:p>
            <a:pPr marL="0" indent="0">
              <a:buClrTx/>
              <a:buNone/>
            </a:pPr>
            <a:r>
              <a:rPr lang="en-US" sz="2400" b="1" dirty="0" smtClean="0"/>
              <a:t>January 12, 2018</a:t>
            </a:r>
          </a:p>
          <a:p>
            <a:r>
              <a:rPr lang="en-US" sz="1800" dirty="0" smtClean="0"/>
              <a:t>Zipline software revision</a:t>
            </a:r>
          </a:p>
          <a:p>
            <a:r>
              <a:rPr lang="en-US" sz="1800" dirty="0" smtClean="0"/>
              <a:t>All changes are implemented</a:t>
            </a:r>
          </a:p>
          <a:p>
            <a:r>
              <a:rPr lang="en-US" sz="1800" dirty="0" smtClean="0"/>
              <a:t>Guidance re cooperative agreements</a:t>
            </a:r>
          </a:p>
          <a:p>
            <a:r>
              <a:rPr lang="en-US" sz="1800" dirty="0" smtClean="0"/>
              <a:t>External IRB webpage on the HSD site</a:t>
            </a:r>
          </a:p>
          <a:p>
            <a:pPr marL="0" indent="0">
              <a:buClrTx/>
              <a:buNone/>
            </a:pPr>
            <a:endParaRPr lang="en-US" sz="1800" u="sng" dirty="0"/>
          </a:p>
          <a:p>
            <a:pPr marL="0" indent="0">
              <a:buClrTx/>
              <a:buNone/>
            </a:pPr>
            <a:endParaRPr lang="en-US" sz="1800" u="sng" dirty="0" smtClean="0"/>
          </a:p>
          <a:p>
            <a:pPr marL="0" indent="0">
              <a:buClrTx/>
              <a:buNone/>
            </a:pPr>
            <a:endParaRPr lang="en-US" sz="1800" u="sng" dirty="0"/>
          </a:p>
          <a:p>
            <a:pPr marL="0" indent="0">
              <a:buClrTx/>
              <a:buNone/>
            </a:pPr>
            <a:endParaRPr lang="en-US" sz="1800" u="sng" dirty="0" smtClean="0"/>
          </a:p>
          <a:p>
            <a:pPr marL="0" indent="0" algn="ctr">
              <a:buClrTx/>
              <a:buNone/>
            </a:pPr>
            <a:endParaRPr lang="en-US" sz="1800" u="sng" dirty="0"/>
          </a:p>
          <a:p>
            <a:pPr marL="0" indent="0" algn="ctr">
              <a:buClrTx/>
              <a:buNone/>
            </a:pPr>
            <a:endParaRPr lang="en-US" sz="1800" u="sng" dirty="0" smtClean="0"/>
          </a:p>
          <a:p>
            <a:pPr marL="0" indent="0">
              <a:buClrTx/>
              <a:buNone/>
            </a:pPr>
            <a:endParaRPr lang="en-US" sz="2800" b="1" dirty="0"/>
          </a:p>
          <a:p>
            <a:pPr marL="0" indent="0">
              <a:buClrTx/>
              <a:buNone/>
            </a:pPr>
            <a:endParaRPr lang="en-US" sz="2800" b="1" dirty="0" smtClean="0"/>
          </a:p>
          <a:p>
            <a:pPr marL="0" indent="0">
              <a:buClrTx/>
              <a:buNone/>
            </a:pP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3278-1DBB-44AD-9CA3-DC0D0B11AE2C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72940" y="1066800"/>
            <a:ext cx="76962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UW_HumanSubjectsD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84045"/>
            <a:ext cx="104298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13764" y="6238949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4"/>
              </a:rPr>
              <a:t>hsdinfo@uw.edu</a:t>
            </a:r>
          </a:p>
          <a:p>
            <a:r>
              <a:rPr lang="en-US" sz="1200" dirty="0" smtClean="0"/>
              <a:t>www. washington.edu/research/hsd/</a:t>
            </a:r>
            <a:endParaRPr lang="en-US" sz="1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738" y="2478387"/>
            <a:ext cx="1986937" cy="9626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509" y="4876800"/>
            <a:ext cx="208547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6146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346</Words>
  <Application>Microsoft Office PowerPoint</Application>
  <PresentationFormat>On-screen Show (4:3)</PresentationFormat>
  <Paragraphs>90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Using an External (non-UW) IRB Changes on January 12, 2018 d</vt:lpstr>
      <vt:lpstr>Some UW human subjects studies are reviewed by an external IRB instead of UW IRB </vt:lpstr>
      <vt:lpstr>Problems with current process </vt:lpstr>
      <vt:lpstr>Changes beginning January 12, 2018 </vt:lpstr>
      <vt:lpstr>Timeline and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kemoe</dc:creator>
  <cp:lastModifiedBy>SUSAN S. WILBANKS</cp:lastModifiedBy>
  <cp:revision>141</cp:revision>
  <cp:lastPrinted>2017-04-15T15:34:46Z</cp:lastPrinted>
  <dcterms:created xsi:type="dcterms:W3CDTF">2017-04-05T22:15:54Z</dcterms:created>
  <dcterms:modified xsi:type="dcterms:W3CDTF">2017-12-05T19:52:28Z</dcterms:modified>
</cp:coreProperties>
</file>