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6" r:id="rId3"/>
    <p:sldMasterId id="214748366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  <p: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D622-C556-404E-BB5B-1E6BC963231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426B-4DA2-44F2-8790-D09A24BAA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NIH flow-through funding or projects partially funded by NIH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1600"/>
              </a:spcBef>
              <a:buClr>
                <a:srgbClr val="4B2E83"/>
              </a:buClr>
              <a:buSzPct val="171428"/>
              <a:buFont typeface="Merriweather Sans"/>
              <a:buChar char="&gt;"/>
            </a:pPr>
            <a:r>
              <a:rPr lang="en-US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Subawards Team is using similar language in outgoing subawards, when it applies.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36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123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87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8333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8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753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Shape 16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385" cy="11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25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Shape 16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318" cy="67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04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7" name="Shape 17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318" cy="67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13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7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5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pPr indent="-88900"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DF21-945A-40D5-9ED5-0A299853778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E4A9-0F4B-4440-914C-E5C0C7E7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34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78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63500" algn="r">
              <a:buClr>
                <a:srgbClr val="595959"/>
              </a:buClr>
              <a:buSzPct val="100000"/>
              <a:buFont typeface="Arial"/>
              <a:buNone/>
            </a:pPr>
            <a:fld id="{00000000-1234-1234-1234-123412341234}" type="slidenum">
              <a:rPr lang="en-US" sz="1000" ker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indent="-63500" algn="r">
                <a:buClr>
                  <a:srgbClr val="595959"/>
                </a:buClr>
                <a:buSzPct val="100000"/>
                <a:buFont typeface="Arial"/>
                <a:buNone/>
              </a:pPr>
              <a:t>‹#›</a:t>
            </a:fld>
            <a:endParaRPr lang="en-US" sz="1000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039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myresearch-lifecycle/manage/compliance-requirements-non-financial/information-privacy-and-security/#share-under-coc-language" TargetMode="External"/><Relationship Id="rId13" Type="http://schemas.openxmlformats.org/officeDocument/2006/relationships/hyperlink" Target="https://humansubjects.nih.gov/coc/faqs#definitions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washington.edu/research/hsd/do-i-need-irb-review/does-your-research-involve-human-subjects/" TargetMode="External"/><Relationship Id="rId12" Type="http://schemas.openxmlformats.org/officeDocument/2006/relationships/hyperlink" Target="https://humansubjects.nih.gov/coc/inde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washington.edu/research/hsd/do-i-need-irb-review/is-your-project-considered-research/" TargetMode="External"/><Relationship Id="rId11" Type="http://schemas.openxmlformats.org/officeDocument/2006/relationships/hyperlink" Target="https://grants.nih.gov/grants/guide/notice-files/NOT-OD-17-109.html" TargetMode="External"/><Relationship Id="rId5" Type="http://schemas.openxmlformats.org/officeDocument/2006/relationships/hyperlink" Target="https://www.fda.gov/RegulatoryInformation/LawsEnforcedbyFDA/SignificantAmendmentstotheFDCAct/21stCenturyCuresAct/default.htm" TargetMode="External"/><Relationship Id="rId10" Type="http://schemas.openxmlformats.org/officeDocument/2006/relationships/hyperlink" Target="https://www.washington.edu/research/policies/sop-certificate-of-confidentiality-apply-for-extend-modify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washington.edu/research/policies/guidance-certificate-confidential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sop-certificate-of-confidentiality-apply-for-extend-modif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washington.edu/research/protected/coc-decision-tree/" TargetMode="External"/><Relationship Id="rId4" Type="http://schemas.openxmlformats.org/officeDocument/2006/relationships/hyperlink" Target="https://www.washington.edu/research/myresearch-lifecycle/manage/compliance-requirements-non-financial/information-privacy-and-security/#sharing-under-c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compliance-requirements-non-financial/information-privacy-and-security/#share-under-coc-langu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washington.edu/research/protected/coc-decision-tree/" TargetMode="External"/><Relationship Id="rId4" Type="http://schemas.openxmlformats.org/officeDocument/2006/relationships/hyperlink" Target="https://www.washington.edu/research/myresearch-lifecycle/manage/compliance-requirements-non-financial/information-privacy-and-security/#sharing-under-co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92024" y="1640275"/>
            <a:ext cx="79101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NIH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Certificate of Confidentiality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92029" y="4308048"/>
            <a:ext cx="6656729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MRAM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6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1470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/>
              <a:t>CoC </a:t>
            </a: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pic>
        <p:nvPicPr>
          <p:cNvPr id="278" name="Shape 278" descr="Image result for 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123" y="966099"/>
            <a:ext cx="4102800" cy="2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Image result for captain amer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5425" y="1711722"/>
            <a:ext cx="2090495" cy="260279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3894425" y="675625"/>
            <a:ext cx="2090400" cy="395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303825" y="1531475"/>
            <a:ext cx="6149100" cy="39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1400"/>
              </a:spcBef>
              <a:buClr>
                <a:srgbClr val="000000"/>
              </a:buClr>
              <a:buSzPct val="45833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>
                <a:solidFill>
                  <a:schemeClr val="dk1"/>
                </a:solidFill>
                <a:hlinkClick r:id="rId5"/>
              </a:rPr>
              <a:t>21st Century Cures Act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>
                <a:solidFill>
                  <a:schemeClr val="dk1"/>
                </a:solidFill>
                <a:hlinkClick r:id="rId6"/>
              </a:rPr>
              <a:t>Is your project considered research?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>
                <a:solidFill>
                  <a:schemeClr val="dk1"/>
                </a:solidFill>
                <a:hlinkClick r:id="rId7"/>
              </a:rPr>
              <a:t>Does your research involve Human Subjects</a:t>
            </a:r>
            <a:r>
              <a:rPr lang="en-US" sz="1800">
                <a:solidFill>
                  <a:schemeClr val="dk1"/>
                </a:solidFill>
              </a:rPr>
              <a:t>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>
                <a:solidFill>
                  <a:schemeClr val="dk1"/>
                </a:solidFill>
                <a:hlinkClick r:id="rId8"/>
              </a:rPr>
              <a:t>Suggested Language</a:t>
            </a:r>
            <a:r>
              <a:rPr lang="en-US" sz="1800">
                <a:solidFill>
                  <a:schemeClr val="dk1"/>
                </a:solidFill>
              </a:rPr>
              <a:t> to use when sharing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Guidance: </a:t>
            </a:r>
            <a:r>
              <a:rPr lang="en-US" sz="1800" u="sng">
                <a:solidFill>
                  <a:schemeClr val="dk1"/>
                </a:solidFill>
                <a:hlinkClick r:id="rId9"/>
              </a:rPr>
              <a:t>Certificate of Confidentiality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u="sng">
                <a:solidFill>
                  <a:schemeClr val="dk1"/>
                </a:solidFill>
                <a:hlinkClick r:id="rId10"/>
              </a:rPr>
              <a:t>Apply, Extend, Modify a Certificate of Confidentiality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NIH: </a:t>
            </a:r>
            <a:r>
              <a:rPr lang="en-US" sz="1800" u="sng">
                <a:solidFill>
                  <a:schemeClr val="dk1"/>
                </a:solidFill>
                <a:hlinkClick r:id="rId11"/>
              </a:rPr>
              <a:t>NOT-OD-17-109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NIH: </a:t>
            </a:r>
            <a:r>
              <a:rPr lang="en-US" sz="1800" u="sng">
                <a:solidFill>
                  <a:schemeClr val="hlink"/>
                </a:solidFill>
                <a:hlinkClick r:id="rId12"/>
              </a:rPr>
              <a:t>CoC Kiosk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NIH: </a:t>
            </a:r>
            <a:r>
              <a:rPr lang="en-US" sz="1800" u="sng">
                <a:solidFill>
                  <a:schemeClr val="dk1"/>
                </a:solidFill>
                <a:hlinkClick r:id="rId13"/>
              </a:rPr>
              <a:t>CoC FAQs </a:t>
            </a:r>
          </a:p>
        </p:txBody>
      </p:sp>
    </p:spTree>
    <p:extLst>
      <p:ext uri="{BB962C8B-B14F-4D97-AF65-F5344CB8AC3E}">
        <p14:creationId xmlns:p14="http://schemas.microsoft.com/office/powerpoint/2010/main" val="21147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NIH Certificate of Confidentiality Policy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659301" y="1736725"/>
            <a:ext cx="71640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717" rtl="0">
              <a:lnSpc>
                <a:spcPct val="90000"/>
              </a:lnSpc>
              <a:spcBef>
                <a:spcPts val="0"/>
              </a:spcBef>
              <a:buClr>
                <a:srgbClr val="2F5597"/>
              </a:buClr>
              <a:buSzPct val="109318"/>
              <a:buFont typeface="Arial"/>
              <a:buNone/>
            </a:pPr>
            <a:r>
              <a:rPr lang="en-US" sz="2200"/>
              <a:t>Effective October 1, 2017:  </a:t>
            </a:r>
          </a:p>
          <a:p>
            <a:pPr marL="0" lvl="0" indent="-152717" rtl="0">
              <a:lnSpc>
                <a:spcPct val="90000"/>
              </a:lnSpc>
              <a:spcBef>
                <a:spcPts val="0"/>
              </a:spcBef>
              <a:buClr>
                <a:srgbClr val="2F5597"/>
              </a:buClr>
              <a:buSzPct val="109318"/>
              <a:buFont typeface="Arial"/>
              <a:buNone/>
            </a:pPr>
            <a:r>
              <a:rPr lang="en-US" sz="2200"/>
              <a:t>CoCs issued automatically for active NIH-funded project using identifiable, sensitive information (applies to all active research as of 12.13.16)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/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 institution/PI/entity cannot opt out of the protections and resulting requirements applied under a CoC.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289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of Confidentiality - Purpose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59300" y="1310100"/>
            <a:ext cx="8196300" cy="48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Certificate of Confidentiality (CoC) protects the privacy of individuals whose information is used as part of a project.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endParaRPr sz="2000"/>
          </a:p>
          <a:p>
            <a:pPr marL="0" marR="0" lvl="0" indent="-11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900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It prevents the disclosure of </a:t>
            </a:r>
            <a:r>
              <a:rPr lang="en-US" sz="2000" b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identifiable, sensitive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As part of a Federal, State, local civil, criminal, administrative, legislative or other proceeding,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any other person not connected with the research.</a:t>
            </a:r>
          </a:p>
          <a:p>
            <a:pPr marL="0" marR="0" lvl="0" indent="-7858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946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65156" y="852900"/>
            <a:ext cx="8184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3333"/>
              <a:buFont typeface="Arial"/>
              <a:buNone/>
            </a:pPr>
            <a:r>
              <a:rPr lang="en-US">
                <a:solidFill>
                  <a:srgbClr val="5A2781"/>
                </a:solidFill>
              </a:rPr>
              <a:t>What Does NIH Consider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93333"/>
              <a:buFont typeface="Arial"/>
              <a:buNone/>
            </a:pPr>
            <a:r>
              <a:rPr lang="en-US">
                <a:solidFill>
                  <a:srgbClr val="5A2781"/>
                </a:solidFill>
              </a:rPr>
              <a:t>Identifiable, Sensitive Information?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659300" y="1310100"/>
            <a:ext cx="8196300" cy="48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endParaRPr sz="16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i="0" u="none" strike="noStrike" cap="none">
                <a:solidFill>
                  <a:srgbClr val="4B2E83"/>
                </a:solidFill>
              </a:rPr>
              <a:t>Information about an individual that is gathered or used during the course of biomedical, behavioral, clinical, or other research, where: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</a:pPr>
            <a:r>
              <a:rPr lang="en-US" sz="2000" i="0" u="none" strike="noStrike" cap="none">
                <a:solidFill>
                  <a:srgbClr val="4B2E83"/>
                </a:solidFill>
              </a:rPr>
              <a:t>An individual is </a:t>
            </a:r>
            <a:r>
              <a:rPr lang="en-US" sz="2000" b="1" i="0" u="none" strike="noStrike" cap="none">
                <a:solidFill>
                  <a:srgbClr val="4B2E83"/>
                </a:solidFill>
              </a:rPr>
              <a:t>identified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;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i="0" u="none" strike="noStrike" cap="none">
                <a:solidFill>
                  <a:srgbClr val="4B2E83"/>
                </a:solidFill>
              </a:rPr>
              <a:t>Collection or use of </a:t>
            </a:r>
            <a:r>
              <a:rPr lang="en-US" sz="2000" b="1" i="0" u="none" strike="noStrike" cap="none">
                <a:solidFill>
                  <a:srgbClr val="4B2E83"/>
                </a:solidFill>
              </a:rPr>
              <a:t>biospecimens that are identifiable 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to an individual or </a:t>
            </a:r>
            <a:r>
              <a:rPr lang="en-US" sz="2000"/>
              <a:t>when 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there is at least a very small risk, that some </a:t>
            </a:r>
            <a:r>
              <a:rPr lang="en-US" sz="2000" b="1" i="0" u="none" strike="noStrike" cap="none">
                <a:solidFill>
                  <a:srgbClr val="4B2E83"/>
                </a:solidFill>
              </a:rPr>
              <a:t>combination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 of the information, a request for the information, and other available data sources could be used </a:t>
            </a:r>
            <a:r>
              <a:rPr lang="en-US" sz="2000" b="1" i="0" u="none" strike="noStrike" cap="none">
                <a:solidFill>
                  <a:srgbClr val="4B2E83"/>
                </a:solidFill>
              </a:rPr>
              <a:t>to deduce the identity 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of an individual; or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</a:pPr>
            <a:r>
              <a:rPr lang="en-US" sz="2000" i="0" u="none" strike="noStrike" cap="none">
                <a:solidFill>
                  <a:srgbClr val="4B2E83"/>
                </a:solidFill>
              </a:rPr>
              <a:t>Generation of individual level </a:t>
            </a:r>
            <a:r>
              <a:rPr lang="en-US" sz="2000" b="1" i="0" u="none" strike="noStrike" cap="none">
                <a:solidFill>
                  <a:srgbClr val="4B2E83"/>
                </a:solidFill>
              </a:rPr>
              <a:t>human genomic data </a:t>
            </a:r>
            <a:r>
              <a:rPr lang="en-US" sz="2000" i="0" u="none" strike="noStrike" cap="none">
                <a:solidFill>
                  <a:srgbClr val="4B2E83"/>
                </a:solidFill>
              </a:rPr>
              <a:t>from biospecimens or the use of such data.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B2E83"/>
              </a:buClr>
              <a:buSzPct val="80000"/>
              <a:buFont typeface="Merriweather Sans"/>
              <a:buNone/>
            </a:pP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55000"/>
              <a:buFont typeface="Merriweather Sans"/>
              <a:buNone/>
            </a:pP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i="0" u="none" strike="noStrike" cap="none">
              <a:solidFill>
                <a:srgbClr val="4B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9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1756" y="890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CoC:  Exceptions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780450" y="1499701"/>
            <a:ext cx="7873800" cy="43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r>
              <a:rPr lang="en-US" sz="1800"/>
              <a:t>There are SOME Exceptions that allow disclosure of CoC protected information</a:t>
            </a:r>
          </a:p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Required by Federal, State, or local laws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Made with the consent of individual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Made for purposes of other scientific research that is in compliance with applicable Federal regulations governing the protection of human subjects in research.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80450" y="992100"/>
            <a:ext cx="7583100" cy="5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14300">
              <a:lnSpc>
                <a:spcPct val="90000"/>
              </a:lnSpc>
              <a:buClr>
                <a:srgbClr val="4B2E83"/>
              </a:buClr>
              <a:buSzPct val="100000"/>
              <a:buFont typeface="Arial"/>
              <a:buNone/>
            </a:pPr>
            <a:r>
              <a:rPr lang="en-US" kern="0">
                <a:solidFill>
                  <a:srgbClr val="4B2E83"/>
                </a:solidFill>
                <a:cs typeface="Arial"/>
                <a:sym typeface="Arial"/>
              </a:rPr>
              <a:t>Disclosure</a:t>
            </a:r>
            <a:r>
              <a:rPr lang="en-US" kern="0">
                <a:solidFill>
                  <a:srgbClr val="4B2E83"/>
                </a:solidFill>
                <a:ea typeface="Arial"/>
                <a:cs typeface="Arial"/>
                <a:sym typeface="Arial"/>
              </a:rPr>
              <a:t> allowed even with a CoC in place</a:t>
            </a:r>
          </a:p>
        </p:txBody>
      </p:sp>
    </p:spTree>
    <p:extLst>
      <p:ext uri="{BB962C8B-B14F-4D97-AF65-F5344CB8AC3E}">
        <p14:creationId xmlns:p14="http://schemas.microsoft.com/office/powerpoint/2010/main" val="244913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577606" y="402885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Length of Time Protected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659304" y="1508125"/>
            <a:ext cx="8196300" cy="40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0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Sensitive, identifiable research information c</a:t>
            </a:r>
            <a:r>
              <a:rPr lang="en-US"/>
              <a:t>ollected when </a:t>
            </a:r>
            <a:r>
              <a:rPr lang="en-US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Certificate is in effect, is </a:t>
            </a:r>
            <a:r>
              <a:rPr lang="en-US" b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protected </a:t>
            </a:r>
            <a:r>
              <a:rPr lang="en-US" b="1" i="1" u="none" strike="noStrike" cap="none">
                <a:solidFill>
                  <a:srgbClr val="4B2E83"/>
                </a:solidFill>
              </a:rPr>
              <a:t>permanently</a:t>
            </a:r>
            <a:r>
              <a:rPr lang="en-US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endParaRPr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</a:t>
            </a:r>
            <a:r>
              <a:rPr lang="en-US"/>
              <a:t>s </a:t>
            </a:r>
            <a:r>
              <a:rPr lang="en-US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must apply for a CoC for continuity of protections </a:t>
            </a:r>
            <a:r>
              <a:rPr lang="en-US" b="1"/>
              <a:t>If </a:t>
            </a:r>
            <a:r>
              <a:rPr lang="en-US"/>
              <a:t>they are or will continue to collect data </a:t>
            </a:r>
            <a:r>
              <a:rPr lang="en-US" b="1"/>
              <a:t>after </a:t>
            </a:r>
            <a:r>
              <a:rPr lang="en-US"/>
              <a:t>NIH funding has ended.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endParaRPr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66666"/>
              <a:buFont typeface="Merriweather Sans"/>
              <a:buNone/>
            </a:pPr>
            <a:r>
              <a:rPr lang="en-US"/>
              <a:t>No extension is necessary  if no more data will be collected and NIH funding has eneded. 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200" b="0" i="0" u="none" strike="noStrike" cap="none">
              <a:solidFill>
                <a:srgbClr val="5B5C5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91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71750" y="451849"/>
            <a:ext cx="8184600" cy="8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698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/>
              <a:t>Principal Investigator (PI) CoC Responsibilities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659300" y="1591251"/>
            <a:ext cx="8196300" cy="461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Treat ALL information about individuals involved in NIH funded research as if a CoC applies.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Modify </a:t>
            </a:r>
            <a:r>
              <a:rPr lang="en-US" sz="2000"/>
              <a:t>CoC, if the study is modified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If the collection of data continues after the award, apply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extend </a:t>
            </a:r>
            <a:r>
              <a:rPr lang="en-US" sz="2000"/>
              <a:t>the CoC protection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Review &amp; follow guidance for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Sharing/Disclosing Information under a CoC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UW CoC decision tree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for step by step determination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keeps a record of decision tree analysis in local project file</a:t>
            </a:r>
            <a:r>
              <a:rPr lang="en-US" sz="1800"/>
              <a:t>.</a:t>
            </a: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77777"/>
              <a:buFont typeface="Merriweather Sans"/>
              <a:buNone/>
            </a:pPr>
            <a:r>
              <a:rPr lang="en-US"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</a:p>
          <a:p>
            <a:pPr marL="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88888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61111"/>
              <a:buFont typeface="Merriweather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54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09600" y="279400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609600" y="17864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/>
              <a:t>Make recipients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aware </a:t>
            </a:r>
            <a:r>
              <a:rPr lang="en-US" sz="2000" dirty="0"/>
              <a:t>that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 being shared is protected </a:t>
            </a:r>
            <a:r>
              <a:rPr lang="en-US" sz="2000" dirty="0"/>
              <a:t>by CoC.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</a:pPr>
            <a:r>
              <a:rPr lang="en-US" sz="2000" dirty="0"/>
              <a:t>Use this </a:t>
            </a:r>
            <a:r>
              <a:rPr lang="en-US" sz="2000" u="sng" dirty="0">
                <a:solidFill>
                  <a:srgbClr val="4B2E83"/>
                </a:solidFill>
                <a:hlinkClick r:id="rId3"/>
              </a:rPr>
              <a:t>recommended language</a:t>
            </a:r>
            <a:r>
              <a:rPr lang="en-US" sz="2000" dirty="0"/>
              <a:t> in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emails, within system</a:t>
            </a:r>
            <a:r>
              <a:rPr lang="en-US" sz="2000" dirty="0"/>
              <a:t>s </a:t>
            </a:r>
            <a:r>
              <a:rPr lang="en-US" sz="20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housing the information, or </a:t>
            </a:r>
            <a:r>
              <a:rPr lang="en-US" sz="2000" dirty="0"/>
              <a:t>in any Data Use Agreements used for the protected information.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marR="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</a:pPr>
            <a:r>
              <a:rPr lang="en-US" sz="2000" dirty="0"/>
              <a:t>Obtain </a:t>
            </a:r>
            <a:r>
              <a:rPr lang="en-US" sz="2000" i="0" u="none" strike="noStrike" cap="none" dirty="0">
                <a:solidFill>
                  <a:srgbClr val="4B2E83"/>
                </a:solidFill>
              </a:rPr>
              <a:t>patient consent when required</a:t>
            </a:r>
            <a:r>
              <a:rPr lang="en-US" sz="2000" dirty="0"/>
              <a:t>.</a:t>
            </a:r>
          </a:p>
          <a:p>
            <a:pPr marL="3429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20000"/>
              <a:buFont typeface="Merriweather Sans"/>
              <a:buNone/>
            </a:pPr>
            <a:endParaRPr sz="2000" i="0" u="none" strike="noStrike" cap="none" dirty="0">
              <a:solidFill>
                <a:srgbClr val="4B2E83"/>
              </a:solidFill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62000" y="381000"/>
            <a:ext cx="8196300" cy="11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indent="-190500">
              <a:lnSpc>
                <a:spcPct val="90000"/>
              </a:lnSpc>
              <a:buClr>
                <a:srgbClr val="4B2E83"/>
              </a:buClr>
              <a:buSzPct val="107142"/>
              <a:buFont typeface="Arial"/>
              <a:buNone/>
            </a:pPr>
            <a:r>
              <a:rPr lang="en-US" sz="2800" kern="0">
                <a:solidFill>
                  <a:srgbClr val="4B2E83"/>
                </a:solidFill>
                <a:cs typeface="Arial"/>
                <a:sym typeface="Arial"/>
              </a:rPr>
              <a:t>Sharing Protected Information with </a:t>
            </a:r>
          </a:p>
          <a:p>
            <a:pPr indent="-190500">
              <a:lnSpc>
                <a:spcPct val="90000"/>
              </a:lnSpc>
              <a:buClr>
                <a:srgbClr val="4B2E83"/>
              </a:buClr>
              <a:buSzPct val="107142"/>
              <a:buFont typeface="Arial"/>
              <a:buNone/>
            </a:pPr>
            <a:r>
              <a:rPr lang="en-US" sz="2800" kern="0">
                <a:solidFill>
                  <a:srgbClr val="4B2E83"/>
                </a:solidFill>
                <a:cs typeface="Arial"/>
                <a:sym typeface="Arial"/>
              </a:rPr>
              <a:t>Eligible Recipients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72975" y="5676500"/>
            <a:ext cx="73419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  <a:p>
            <a:r>
              <a:rPr lang="en-US" sz="1600" u="sng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Sharing/Disclosing CoC Protected Information</a:t>
            </a:r>
          </a:p>
          <a:p>
            <a:r>
              <a:rPr lang="en-US" sz="1600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CoC Decision Tree: </a:t>
            </a:r>
            <a:r>
              <a:rPr lang="en-US" sz="1600" u="sng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Is my NIH research subject to a CoC?</a:t>
            </a:r>
          </a:p>
        </p:txBody>
      </p:sp>
    </p:spTree>
    <p:extLst>
      <p:ext uri="{BB962C8B-B14F-4D97-AF65-F5344CB8AC3E}">
        <p14:creationId xmlns:p14="http://schemas.microsoft.com/office/powerpoint/2010/main" val="126950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71756" y="371511"/>
            <a:ext cx="8184600" cy="9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How HSD is helping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33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you have a protocol in place, HSD helps you determine if the CoC applies.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HSD will let you know if you need to consent or reconsent as necessary.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478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625</Words>
  <Application>Microsoft Office PowerPoint</Application>
  <PresentationFormat>On-screen Show (4:3)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Open Sans Light</vt:lpstr>
      <vt:lpstr>Century Gothic</vt:lpstr>
      <vt:lpstr>Open Sans</vt:lpstr>
      <vt:lpstr>Merriweather Sans</vt:lpstr>
      <vt:lpstr>Arial</vt:lpstr>
      <vt:lpstr>Office Theme</vt:lpstr>
      <vt:lpstr>Custom Design</vt:lpstr>
      <vt:lpstr>1_Custom Design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1</cp:revision>
  <dcterms:created xsi:type="dcterms:W3CDTF">2017-11-15T21:30:42Z</dcterms:created>
  <dcterms:modified xsi:type="dcterms:W3CDTF">2017-12-05T19:52:51Z</dcterms:modified>
</cp:coreProperties>
</file>