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6" r:id="rId2"/>
  </p:sldMasterIdLst>
  <p:notesMasterIdLst>
    <p:notesMasterId r:id="rId8"/>
  </p:notesMasterIdLst>
  <p:sldIdLst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A2D337-2F80-4AC5-A6E1-FEA6F621037A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CD399-00FE-4F7D-92E4-152C525EE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18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Amanda</a:t>
            </a:r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Parent announcements for administrative supplements and post award administrative actions (successor-in-interest and change of institution applications) do not have set due dates and, consequently, will follow a different timeline than other parent announcements. 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480"/>
              </a:spcBef>
              <a:buNone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There are some less common FOAs being reissued ON January 25th such as PA-16-285 Change of Grantee Organization (Type 7 Parent). </a:t>
            </a:r>
          </a:p>
          <a:p>
            <a:pPr lvl="0" rtl="0">
              <a:spcBef>
                <a:spcPts val="480"/>
              </a:spcBef>
              <a:buNone/>
            </a:pPr>
            <a:endParaRPr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lvl="0" rtl="0">
              <a:spcBef>
                <a:spcPts val="480"/>
              </a:spcBef>
              <a:buNone/>
            </a:pPr>
            <a:r>
              <a:rPr lang="en-US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Applications started on or after 1.25.18 MUST use the new FOAs and  FORMS-E application. Current FOAs for the above, expire on 2.25.18.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Late Policy = Extenuating Circumstances, rarely applies; Continuous Submission = PIs who are especially active Peer Reviewers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Shape 4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5" name="Shape 45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6" cy="112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3612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0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54447" y="6355844"/>
            <a:ext cx="218313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3333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kern="0"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820886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3333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kern="0"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kern="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888888"/>
                </a:buClr>
                <a:buSzPct val="25000"/>
                <a:buFont typeface="Century Gothic"/>
                <a:buNone/>
              </a:pPr>
              <a:t>‹#›</a:t>
            </a:fld>
            <a:endParaRPr lang="en-US" sz="1050" kern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503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54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bg>
      <p:bgPr>
        <a:solidFill>
          <a:srgbClr val="4B2E83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58333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1" name="Shape 6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998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50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SzPct val="77777"/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SzPct val="77777"/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SzPct val="77777"/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SzPct val="77777"/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SzPct val="77777"/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SzPct val="77777"/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SzPct val="77777"/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SzPct val="77777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514350" y="2194560"/>
            <a:ext cx="8115300" cy="4024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3905386" y="6355845"/>
            <a:ext cx="218313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3333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kern="0"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300413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3333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kern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kern="0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pPr algn="r">
                <a:buClr>
                  <a:srgbClr val="888888"/>
                </a:buClr>
                <a:buSzPct val="25000"/>
                <a:buFont typeface="Century Gothic"/>
                <a:buNone/>
              </a:pPr>
              <a:t>‹#›</a:t>
            </a:fld>
            <a:endParaRPr lang="en-US" sz="1050" kern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51168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2" name="Shape 72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Shape 7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04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ct val="58333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7" name="Shape 77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066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3" name="Shape 83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6" cy="1127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6234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29161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647193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17-062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due-dates-and-submission-policies/submission-policies.htm#la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grants.nih.gov/grants/peer/continuous_submission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how-to-apply-application-guide/resources/annotated-form-sets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grants.nih.gov/grants/ElectronicReceipt/files/Preview_of_FORMS-E_form_updates.pdf" TargetMode="External"/><Relationship Id="rId4" Type="http://schemas.openxmlformats.org/officeDocument/2006/relationships/hyperlink" Target="https://grants.nih.gov/grants/funding/high-level_summary_of_form_changes-FORMS-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692029" y="1640263"/>
            <a:ext cx="6972300" cy="159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NIH </a:t>
            </a: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FORMS-E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>
                <a:latin typeface="Open Sans"/>
                <a:ea typeface="Open Sans"/>
                <a:cs typeface="Open Sans"/>
                <a:sym typeface="Open Sans"/>
              </a:rPr>
              <a:t>Choose the Right Form!</a:t>
            </a:r>
          </a:p>
        </p:txBody>
      </p:sp>
      <p:sp>
        <p:nvSpPr>
          <p:cNvPr id="287" name="Shape 287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November MRAM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Amanda Snyder 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2000" ker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27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766781" y="371510"/>
            <a:ext cx="8184599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NIH F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ORMS</a:t>
            </a: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E: </a:t>
            </a:r>
            <a:r>
              <a:rPr lang="en-US"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2"/>
          </p:nvPr>
        </p:nvSpPr>
        <p:spPr>
          <a:xfrm>
            <a:off x="542775" y="1736725"/>
            <a:ext cx="84087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Open Sans"/>
            </a:pPr>
            <a:r>
              <a:rPr lang="en-US" sz="22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Mostly changes to human subjects and clinical trials data collection (more on that</a:t>
            </a:r>
            <a:r>
              <a:rPr lang="en-US" sz="2200" b="0" dirty="0"/>
              <a:t> later)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Open Sans"/>
            </a:pPr>
            <a:r>
              <a:rPr lang="en-US" sz="22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Consolidate</a:t>
            </a:r>
            <a:r>
              <a:rPr lang="en-US" sz="2200" b="0" dirty="0"/>
              <a:t>s</a:t>
            </a:r>
            <a:r>
              <a:rPr lang="en-US" sz="22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Clinical Trials &amp; Human Subjects info 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Open Sans"/>
            </a:pPr>
            <a:r>
              <a:rPr lang="en-US" sz="2200" b="1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NEW </a:t>
            </a:r>
            <a:r>
              <a:rPr lang="en-US" sz="2200" b="0" i="0" u="none" strike="noStrike" cap="none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PHS / CT Form Mandatory in MOST Application Packages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200" dirty="0"/>
              <a:t>MAKE SURE</a:t>
            </a:r>
            <a:r>
              <a:rPr lang="en-US" sz="2200" b="0" dirty="0"/>
              <a:t> you are using the correct application forms for your due date!!</a:t>
            </a:r>
          </a:p>
          <a:p>
            <a:pPr marL="457200" marR="0" lvl="0" indent="-3683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2200" b="0" dirty="0"/>
              <a:t>SAGE Grant Runner updates in December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endParaRPr sz="2000" b="0" i="0" u="none" strike="noStrike" cap="none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94" name="Shape 294"/>
          <p:cNvSpPr txBox="1"/>
          <p:nvPr/>
        </p:nvSpPr>
        <p:spPr>
          <a:xfrm>
            <a:off x="721625" y="6225525"/>
            <a:ext cx="3732300" cy="885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>
              <a:buClr>
                <a:srgbClr val="26005C"/>
              </a:buClr>
              <a:buSzPct val="25000"/>
              <a:buFont typeface="Arial"/>
              <a:buNone/>
            </a:pPr>
            <a:r>
              <a:rPr lang="en-US" u="sng" kern="0">
                <a:solidFill>
                  <a:srgbClr val="26005C"/>
                </a:solidFill>
                <a:ea typeface="Arial"/>
                <a:cs typeface="Arial"/>
                <a:sym typeface="Arial"/>
                <a:hlinkClick r:id="rId3"/>
              </a:rPr>
              <a:t>NOT-OD-17-062</a:t>
            </a:r>
          </a:p>
        </p:txBody>
      </p:sp>
      <p:sp>
        <p:nvSpPr>
          <p:cNvPr id="295" name="Shape 295"/>
          <p:cNvSpPr/>
          <p:nvPr/>
        </p:nvSpPr>
        <p:spPr>
          <a:xfrm>
            <a:off x="3053300" y="5381925"/>
            <a:ext cx="5014500" cy="83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9999" y="20000"/>
                </a:moveTo>
                <a:lnTo>
                  <a:pt x="119999" y="99999"/>
                </a:lnTo>
                <a:cubicBezTo>
                  <a:pt x="119999" y="111045"/>
                  <a:pt x="119229" y="119999"/>
                  <a:pt x="118278" y="119999"/>
                </a:cubicBezTo>
                <a:lnTo>
                  <a:pt x="0" y="119999"/>
                </a:lnTo>
                <a:lnTo>
                  <a:pt x="0" y="119999"/>
                </a:lnTo>
                <a:lnTo>
                  <a:pt x="0" y="0"/>
                </a:lnTo>
                <a:lnTo>
                  <a:pt x="0" y="0"/>
                </a:lnTo>
                <a:lnTo>
                  <a:pt x="118278" y="0"/>
                </a:lnTo>
                <a:cubicBezTo>
                  <a:pt x="119229" y="0"/>
                  <a:pt x="119999" y="8954"/>
                  <a:pt x="119999" y="20000"/>
                </a:cubicBezTo>
                <a:close/>
              </a:path>
            </a:pathLst>
          </a:custGeom>
          <a:solidFill>
            <a:srgbClr val="D4E2CE">
              <a:alpha val="89800"/>
            </a:srgbClr>
          </a:solidFill>
          <a:ln w="12700" cap="flat" cmpd="sng">
            <a:solidFill>
              <a:srgbClr val="D4E2CE">
                <a:alpha val="89800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247650" tIns="160200" rIns="284025" bIns="160200" anchor="ctr" anchorCtr="0">
            <a:noAutofit/>
          </a:bodyPr>
          <a:lstStyle/>
          <a:p>
            <a:pPr marL="0" lvl="1" indent="-139700">
              <a:lnSpc>
                <a:spcPct val="90000"/>
              </a:lnSpc>
              <a:buClr>
                <a:srgbClr val="33006F"/>
              </a:buClr>
              <a:buSzPct val="110000"/>
            </a:pPr>
            <a:endParaRPr lang="en-US" sz="2000" kern="0" dirty="0">
              <a:solidFill>
                <a:srgbClr val="33006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1" indent="-139700">
              <a:lnSpc>
                <a:spcPct val="90000"/>
              </a:lnSpc>
              <a:buClr>
                <a:srgbClr val="33006F"/>
              </a:buClr>
              <a:buSzPct val="110000"/>
            </a:pPr>
            <a:endParaRPr lang="en-US" sz="2000" kern="0" dirty="0">
              <a:solidFill>
                <a:srgbClr val="33006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1" indent="-139700">
              <a:lnSpc>
                <a:spcPct val="90000"/>
              </a:lnSpc>
              <a:buClr>
                <a:srgbClr val="33006F"/>
              </a:buClr>
              <a:buSzPct val="110000"/>
            </a:pPr>
            <a:endParaRPr lang="en-US" sz="2000" kern="0" dirty="0">
              <a:solidFill>
                <a:srgbClr val="33006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1" indent="-139700">
              <a:lnSpc>
                <a:spcPct val="90000"/>
              </a:lnSpc>
              <a:buClr>
                <a:srgbClr val="33006F"/>
              </a:buClr>
              <a:buSzPct val="110000"/>
            </a:pPr>
            <a:r>
              <a:rPr lang="en-US" sz="2000" kern="0" dirty="0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       FORMS-E Application Packages </a:t>
            </a:r>
            <a:r>
              <a:rPr lang="en-US" sz="2000" b="1" kern="0" dirty="0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rPr>
              <a:t>REQUIRED</a:t>
            </a:r>
          </a:p>
        </p:txBody>
      </p:sp>
      <p:sp>
        <p:nvSpPr>
          <p:cNvPr id="296" name="Shape 296"/>
          <p:cNvSpPr/>
          <p:nvPr/>
        </p:nvSpPr>
        <p:spPr>
          <a:xfrm>
            <a:off x="542775" y="5304675"/>
            <a:ext cx="2664300" cy="994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20000"/>
                </a:moveTo>
                <a:cubicBezTo>
                  <a:pt x="0" y="8954"/>
                  <a:pt x="2702" y="0"/>
                  <a:pt x="6036" y="0"/>
                </a:cubicBezTo>
                <a:lnTo>
                  <a:pt x="113963" y="0"/>
                </a:lnTo>
                <a:cubicBezTo>
                  <a:pt x="117297" y="0"/>
                  <a:pt x="119999" y="8954"/>
                  <a:pt x="119999" y="20000"/>
                </a:cubicBezTo>
                <a:lnTo>
                  <a:pt x="119999" y="99999"/>
                </a:lnTo>
                <a:cubicBezTo>
                  <a:pt x="119999" y="111045"/>
                  <a:pt x="117297" y="120000"/>
                  <a:pt x="113963" y="120000"/>
                </a:cubicBezTo>
                <a:lnTo>
                  <a:pt x="6036" y="120000"/>
                </a:lnTo>
                <a:cubicBezTo>
                  <a:pt x="2702" y="120000"/>
                  <a:pt x="0" y="111045"/>
                  <a:pt x="0" y="99999"/>
                </a:cubicBezTo>
                <a:lnTo>
                  <a:pt x="0" y="20000"/>
                </a:ln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127800" tIns="82075" rIns="127800" bIns="82075" anchor="ctr" anchorCtr="0">
            <a:noAutofit/>
          </a:bodyPr>
          <a:lstStyle/>
          <a:p>
            <a:pPr indent="-152400">
              <a:lnSpc>
                <a:spcPct val="90000"/>
              </a:lnSpc>
              <a:buClr>
                <a:srgbClr val="E8D3A2"/>
              </a:buClr>
              <a:buSzPct val="120000"/>
              <a:buFont typeface="Calibri"/>
              <a:buNone/>
            </a:pPr>
            <a:endParaRPr lang="en-US" sz="2000" kern="0" dirty="0">
              <a:solidFill>
                <a:srgbClr val="E8D3A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>
              <a:lnSpc>
                <a:spcPct val="90000"/>
              </a:lnSpc>
              <a:buClr>
                <a:srgbClr val="E8D3A2"/>
              </a:buClr>
              <a:buSzPct val="120000"/>
              <a:buFont typeface="Calibri"/>
              <a:buNone/>
            </a:pPr>
            <a:endParaRPr lang="en-US" sz="2000" kern="0" dirty="0">
              <a:solidFill>
                <a:srgbClr val="E8D3A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52400" algn="ctr">
              <a:lnSpc>
                <a:spcPct val="90000"/>
              </a:lnSpc>
              <a:buClr>
                <a:srgbClr val="E8D3A2"/>
              </a:buClr>
              <a:buSzPct val="120000"/>
              <a:buFont typeface="Calibri"/>
              <a:buNone/>
            </a:pPr>
            <a:r>
              <a:rPr lang="en-US" sz="2000" kern="0" dirty="0">
                <a:solidFill>
                  <a:srgbClr val="E8D3A2"/>
                </a:solidFill>
                <a:latin typeface="Calibri"/>
                <a:ea typeface="Calibri"/>
                <a:cs typeface="Calibri"/>
                <a:sym typeface="Calibri"/>
              </a:rPr>
              <a:t>	                                           </a:t>
            </a:r>
          </a:p>
          <a:p>
            <a:pPr indent="-152400" algn="ctr">
              <a:lnSpc>
                <a:spcPct val="90000"/>
              </a:lnSpc>
              <a:buClr>
                <a:srgbClr val="E8D3A2"/>
              </a:buClr>
              <a:buSzPct val="120000"/>
              <a:buFont typeface="Calibri"/>
              <a:buNone/>
            </a:pPr>
            <a:r>
              <a:rPr lang="en-US" sz="2000" kern="0" dirty="0">
                <a:solidFill>
                  <a:srgbClr val="E8D3A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   Due Dates on or after </a:t>
            </a:r>
          </a:p>
          <a:p>
            <a:pPr indent="-152400" algn="ctr">
              <a:lnSpc>
                <a:spcPct val="90000"/>
              </a:lnSpc>
              <a:buClr>
                <a:srgbClr val="E8D3A2"/>
              </a:buClr>
              <a:buSzPct val="120000"/>
              <a:buFont typeface="Calibri"/>
              <a:buNone/>
            </a:pPr>
            <a:r>
              <a:rPr lang="en-US" sz="2000" kern="0" dirty="0">
                <a:solidFill>
                  <a:srgbClr val="E8D3A2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     01.25.2018 </a:t>
            </a:r>
          </a:p>
        </p:txBody>
      </p:sp>
    </p:spTree>
    <p:extLst>
      <p:ext uri="{BB962C8B-B14F-4D97-AF65-F5344CB8AC3E}">
        <p14:creationId xmlns:p14="http://schemas.microsoft.com/office/powerpoint/2010/main" val="307603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NIH FORMS - E: Choose the Right FOA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2"/>
          </p:nvPr>
        </p:nvSpPr>
        <p:spPr>
          <a:xfrm>
            <a:off x="659300" y="1736725"/>
            <a:ext cx="8484600" cy="40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200" b="0"/>
              <a:t>F</a:t>
            </a:r>
            <a:r>
              <a:rPr lang="en-US" sz="2000" b="0"/>
              <a:t>OAs with STANDARD Due Dates: available for download 60 days before due dates.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000" b="0"/>
              <a:t>MUST use FORMS-E for all standard due dates on or after Jan 25, 2018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000" b="0"/>
              <a:t>Pay attention to </a:t>
            </a:r>
            <a:r>
              <a:rPr lang="en-US" sz="2000"/>
              <a:t>Related Notices</a:t>
            </a:r>
            <a:r>
              <a:rPr lang="en-US" sz="2000" b="0"/>
              <a:t> of FOAs for unique considerations.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000" b="0"/>
              <a:t>Check your FOA at least 30 days before due date for updates</a:t>
            </a:r>
            <a:r>
              <a:rPr lang="en-US" sz="2000" b="0">
                <a:solidFill>
                  <a:schemeClr val="dk1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000" b="0"/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/>
          </a:p>
          <a:p>
            <a:pPr marL="0" lvl="0" indent="0">
              <a:spcBef>
                <a:spcPts val="0"/>
              </a:spcBef>
              <a:buNone/>
            </a:pPr>
            <a:endParaRPr sz="2000" b="0"/>
          </a:p>
        </p:txBody>
      </p:sp>
    </p:spTree>
    <p:extLst>
      <p:ext uri="{BB962C8B-B14F-4D97-AF65-F5344CB8AC3E}">
        <p14:creationId xmlns:p14="http://schemas.microsoft.com/office/powerpoint/2010/main" val="1033187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Selecting the Right Form</a:t>
            </a:r>
          </a:p>
        </p:txBody>
      </p:sp>
      <p:graphicFrame>
        <p:nvGraphicFramePr>
          <p:cNvPr id="308" name="Shape 308"/>
          <p:cNvGraphicFramePr/>
          <p:nvPr/>
        </p:nvGraphicFramePr>
        <p:xfrm>
          <a:off x="588400" y="1975975"/>
          <a:ext cx="7670825" cy="342022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81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5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Use FORMS-D for applications...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Use FORMS E for applications...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025">
                <a:tc>
                  <a:txBody>
                    <a:bodyPr/>
                    <a:lstStyle/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Clr>
                          <a:srgbClr val="4B2E83"/>
                        </a:buClr>
                        <a:buSzPct val="1000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With due dates </a:t>
                      </a:r>
                      <a:r>
                        <a:rPr lang="en-US" sz="1800" b="1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 or before 1.24.18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Submitted under </a:t>
                      </a:r>
                      <a:r>
                        <a:rPr lang="en-US" sz="1800" u="sng">
                          <a:solidFill>
                            <a:schemeClr val="hlink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3"/>
                        </a:rPr>
                        <a:t>NIH Late Policy</a:t>
                      </a: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2-week window of consideration for due dates on or before 01.24.18</a:t>
                      </a:r>
                    </a:p>
                    <a:p>
                      <a:pPr marL="4572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1000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Submitted by 02.07.18 under NIH </a:t>
                      </a:r>
                      <a:r>
                        <a:rPr lang="en-US" sz="1800" u="sng">
                          <a:solidFill>
                            <a:schemeClr val="accent5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  <a:hlinkClick r:id="rId4"/>
                        </a:rPr>
                        <a:t>Continuous Submission Policy</a:t>
                      </a: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 for the 1.7.18 AIDS due date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480"/>
                        </a:spcBef>
                        <a:buNone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With due dates </a:t>
                      </a:r>
                      <a:r>
                        <a:rPr lang="en-US" sz="1800" b="1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on or after 1.25.18</a:t>
                      </a: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, including:</a:t>
                      </a:r>
                    </a:p>
                    <a:p>
                      <a:pPr marL="457200" lvl="0" indent="-342900" rtl="0">
                        <a:spcBef>
                          <a:spcPts val="480"/>
                        </a:spcBef>
                        <a:buClr>
                          <a:srgbClr val="4B2E83"/>
                        </a:buClr>
                        <a:buSzPct val="1000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Those submitted early for due dates on or after 01.25.18</a:t>
                      </a:r>
                    </a:p>
                    <a:p>
                      <a:pPr marL="457200" lvl="0" indent="-342900" rtl="0">
                        <a:spcBef>
                          <a:spcPts val="480"/>
                        </a:spcBef>
                        <a:buClr>
                          <a:srgbClr val="4B2E83"/>
                        </a:buClr>
                        <a:buSzPct val="100000"/>
                        <a:buFont typeface="Open Sans"/>
                        <a:buChar char="●"/>
                      </a:pPr>
                      <a:r>
                        <a:rPr lang="en-US" sz="1800">
                          <a:solidFill>
                            <a:srgbClr val="4B2E83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All application types (New, Resubmission, Renewal, Revision)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8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rgbClr val="4B2E83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06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FORMS-E Resources</a:t>
            </a:r>
          </a:p>
        </p:txBody>
      </p:sp>
      <p:sp>
        <p:nvSpPr>
          <p:cNvPr id="314" name="Shape 314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endParaRPr/>
          </a:p>
          <a:p>
            <a:pPr lvl="0" indent="228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000" b="0" u="sng">
                <a:solidFill>
                  <a:schemeClr val="accent5"/>
                </a:solidFill>
                <a:hlinkClick r:id="rId3"/>
              </a:rPr>
              <a:t>Annotated Form Sets</a:t>
            </a:r>
          </a:p>
          <a:p>
            <a:pPr lvl="0" indent="228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000" b="0" u="sng">
                <a:solidFill>
                  <a:schemeClr val="accent5"/>
                </a:solidFill>
                <a:hlinkClick r:id="rId4"/>
              </a:rPr>
              <a:t>High-level Summary of Form Changes in FORMS-E Application Packages</a:t>
            </a:r>
          </a:p>
          <a:p>
            <a:pPr lvl="0" indent="2286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en-US" sz="2000" b="0" u="sng">
                <a:solidFill>
                  <a:schemeClr val="accent5"/>
                </a:solidFill>
                <a:hlinkClick r:id="rId5"/>
              </a:rPr>
              <a:t>Preview of FORMS-E Grant Application Form Changes</a:t>
            </a:r>
          </a:p>
          <a:p>
            <a:pPr marL="342900" lvl="0" indent="114300" rtl="0">
              <a:spcBef>
                <a:spcPts val="0"/>
              </a:spcBef>
              <a:buClr>
                <a:srgbClr val="4B2E83"/>
              </a:buClr>
              <a:buSzPct val="25000"/>
              <a:buFont typeface="Merriweather Sans"/>
              <a:buNone/>
            </a:pPr>
            <a:endParaRPr sz="2000"/>
          </a:p>
          <a:p>
            <a:pPr marL="0" lvl="0" indent="0">
              <a:spcBef>
                <a:spcPts val="0"/>
              </a:spcBef>
              <a:buNone/>
            </a:pPr>
            <a:endParaRPr b="0"/>
          </a:p>
        </p:txBody>
      </p:sp>
    </p:spTree>
    <p:extLst>
      <p:ext uri="{BB962C8B-B14F-4D97-AF65-F5344CB8AC3E}">
        <p14:creationId xmlns:p14="http://schemas.microsoft.com/office/powerpoint/2010/main" val="367979359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Century Gothic</vt:lpstr>
      <vt:lpstr>Merriweather Sans</vt:lpstr>
      <vt:lpstr>Open Sans</vt:lpstr>
      <vt:lpstr>Open Sans Light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SUSAN S. WILBANKS</cp:lastModifiedBy>
  <cp:revision>1</cp:revision>
  <dcterms:created xsi:type="dcterms:W3CDTF">2017-11-15T21:41:46Z</dcterms:created>
  <dcterms:modified xsi:type="dcterms:W3CDTF">2017-12-05T19:53:15Z</dcterms:modified>
</cp:coreProperties>
</file>