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0" r:id="rId3"/>
    <p:sldMasterId id="2147483682" r:id="rId4"/>
    <p:sldMasterId id="2147483694" r:id="rId5"/>
  </p:sldMasterIdLst>
  <p:notesMasterIdLst>
    <p:notesMasterId r:id="rId34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0" r:id="rId25"/>
    <p:sldId id="291" r:id="rId26"/>
    <p:sldId id="292" r:id="rId27"/>
    <p:sldId id="293" r:id="rId28"/>
    <p:sldId id="294" r:id="rId29"/>
    <p:sldId id="295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1ED1E-80DE-41AD-90A5-00C70160F0B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C1F11-D15C-48AD-BAB7-9DBCAEC5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7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Amanda - HS - Yes &amp; CT - even more fields to fill out.</a:t>
            </a: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Study Level Forms - speak to how much more work maybe do this on the web if we have it 5 pages - 1) Basic Study Info, 2) Study Population Characteristics (with Inclusion Enrollment), 3) Protection &amp; Monitoring Plan, 4) Protocol Synopsis, 5) Other CT attachments. NIH is moving towards having a link between ASSIST and CT.gov to pull in info from CT.gov (using a valid NCT number). 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325" tIns="45650" rIns="91325" bIns="45650" anchor="b" anchorCtr="0">
            <a:noAutofit/>
          </a:bodyPr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  <a:buFont typeface="Calibri"/>
                <a:buNone/>
              </a:pPr>
              <a:t>10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Amanda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Carol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Carol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Amanda : </a:t>
            </a:r>
            <a:r>
              <a:rPr lang="en-US" sz="1200"/>
              <a:t>NIH Reforms &amp; Initiatives to Enhance Stewardship of Research Involving Human Subjects, issued a notice fall of last year and have been implementing changes for about a year now.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Amanda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Amanda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4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Amanda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Amanda - certain types of FOAs will not include the PHS/CT form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Amanda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325" tIns="45650" rIns="91325" bIns="45650" anchor="b" anchorCtr="0">
            <a:noAutofit/>
          </a:bodyPr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  <a:buFont typeface="Calibri"/>
                <a:buNone/>
              </a:pPr>
              <a:t>8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Amanda - HS - Yes &amp; CT - even more fields to fill out. 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325" tIns="45650" rIns="91325" bIns="45650" anchor="b" anchorCtr="0">
            <a:noAutofit/>
          </a:bodyPr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  <a:buFont typeface="Calibri"/>
                <a:buNone/>
              </a:pPr>
              <a:t>9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Shape 45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6" cy="112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6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67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46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4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Open Sans"/>
              <a:buChar char="•"/>
              <a:defRPr sz="2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2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70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03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883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949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92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614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569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02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SzPct val="77777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77777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77777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77777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77777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77777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77777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77777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3333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kern="0"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3333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kern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entury Gothic"/>
              <a:buNone/>
            </a:pPr>
            <a:fld id="{00000000-1234-1234-1234-123412341234}" type="slidenum">
              <a:rPr lang="en-US" sz="1050" kern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888888"/>
                </a:buClr>
                <a:buSzPct val="25000"/>
                <a:buFont typeface="Century Gothic"/>
                <a:buNone/>
              </a:pPr>
              <a:t>‹#›</a:t>
            </a:fld>
            <a:endParaRPr lang="en-US" sz="1050" kern="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0027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B79-D559-4E23-A7EE-4BE04F476A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42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0677-FA87-4D3A-8437-ECF499CBA7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028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D01C-6D5C-4FAF-A445-C22DCFFFF3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979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D430-1E3E-40DC-9E8F-7912CA9521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255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F2E7-D1F9-49B8-A9BA-7F938791B8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202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12FA-B56A-47C8-B3C4-A3891156C8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824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5B2A-9CB5-4050-AFF0-8137FC1D0B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313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F93-9EA4-4691-AF16-847B6D29DD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151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335-E69C-42C7-9E19-CDA54AB628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769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EDDD-891B-45CF-AADC-2E567046B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542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38200" marR="0" lvl="1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573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76400" marR="0" lvl="3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95500" marR="0" lvl="4" indent="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303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FB81-4D0E-43F3-9620-64049C1D6A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7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B79-D559-4E23-A7EE-4BE04F476A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900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0677-FA87-4D3A-8437-ECF499CBA7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351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D01C-6D5C-4FAF-A445-C22DCFFFF3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751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D430-1E3E-40DC-9E8F-7912CA9521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093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F2E7-D1F9-49B8-A9BA-7F938791B8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300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12FA-B56A-47C8-B3C4-A3891156C8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987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5B2A-9CB5-4050-AFF0-8137FC1D0B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815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F93-9EA4-4691-AF16-847B6D29DD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842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335-E69C-42C7-9E19-CDA54AB628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140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58333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Shape 6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792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EDDD-891B-45CF-AADC-2E567046B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930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FB81-4D0E-43F3-9620-64049C1D6A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058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SzPct val="77777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77777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77777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77777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77777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77777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77777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77777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3333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kern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3333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kern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entury Gothic"/>
              <a:buNone/>
            </a:pPr>
            <a:fld id="{00000000-1234-1234-1234-123412341234}" type="slidenum">
              <a:rPr lang="en-US" sz="1050" kern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888888"/>
                </a:buClr>
                <a:buSzPct val="25000"/>
                <a:buFont typeface="Century Gothic"/>
                <a:buNone/>
              </a:pPr>
              <a:t>‹#›</a:t>
            </a:fld>
            <a:endParaRPr lang="en-US" sz="1050" kern="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614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209" cy="4015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38200" marR="0" lvl="1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573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76400" marR="0" lvl="3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95500" marR="0" lvl="4" indent="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Shape 7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47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58333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4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Shape 7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0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3" name="Shape 8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6" cy="112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92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6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60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586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820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811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5C50-EA0D-44EC-A708-2E72C20FEB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6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5C50-EA0D-44EC-A708-2E72C20FEB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grants/ElectronicReceipt/files/Annotated_Forms_General_FORMS-E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kemoe@uw.edu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sdinfo@uw.ed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grants.nih.gov/policy/clinical-trials/single-irb-policy-multi-site-research.htm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mailto:hsdinfo@uw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washington.edu/research/hsd/single-irb/single-irb-plan-grant-application/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hyperlink" Target="mailto:hsdinfo@uw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sdinfo@uw.ed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sdinfo@uw.ed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washington.edu/research/hsd/single-irb/single-irb-plan-grant-application/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mailto:hsdinfo@uw.ed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washington.edu/research/hsd/single-irb/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mailto:hsdinfo@uw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kemoe@uw.edu" TargetMode="Externa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sdinfo@uw.ed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sdinfo@uw.ed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washington.edu/research/hsd/clinical-trials/clinical-trials-registration-and-reporting/" TargetMode="Externa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7.png"/><Relationship Id="rId4" Type="http://schemas.openxmlformats.org/officeDocument/2006/relationships/hyperlink" Target="mailto:hsdinfo@uw.ed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hsdreprt@uw.edu" TargetMode="External"/><Relationship Id="rId1" Type="http://schemas.openxmlformats.org/officeDocument/2006/relationships/slideLayout" Target="../slideLayouts/slideLayout32.xml"/><Relationship Id="rId4" Type="http://schemas.openxmlformats.org/officeDocument/2006/relationships/hyperlink" Target="mailto:hsdinfo@uw.edu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washington.edu/research/hsd/clinical-trials/clinical-trials-registration-and-reporting/" TargetMode="External"/><Relationship Id="rId7" Type="http://schemas.openxmlformats.org/officeDocument/2006/relationships/hyperlink" Target="mailto:hsdinfo@uw.edu" TargetMode="External"/><Relationship Id="rId2" Type="http://schemas.openxmlformats.org/officeDocument/2006/relationships/hyperlink" Target="mailto:hsdreprt@uw.edu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openxmlformats.org/officeDocument/2006/relationships/hyperlink" Target="https://clinicaltrials.gov/ct2/manage-recs" TargetMode="External"/><Relationship Id="rId4" Type="http://schemas.openxmlformats.org/officeDocument/2006/relationships/hyperlink" Target="https://grants.nih.gov/policy/clinical-trials/reporting/index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cp.nihtraining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rants.nih.gov/grants/guide/notice-files/NOT-OD-16-148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itiprogram.org/customer/en/portal/articles/288752-when-will-the-citi-program-mail-fax-or-e-mail-my-official-certificate-?b_id=233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washington.edu/research/hsd/training/required-training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grants/guide/notice-files/NOT-OD-17-043.html" TargetMode="External"/><Relationship Id="rId13" Type="http://schemas.openxmlformats.org/officeDocument/2006/relationships/hyperlink" Target="https://www.washington.edu/research/hsd/training/required-training/" TargetMode="External"/><Relationship Id="rId3" Type="http://schemas.openxmlformats.org/officeDocument/2006/relationships/hyperlink" Target="https://grants.nih.gov/policy/clinical-trials/definition.htm" TargetMode="External"/><Relationship Id="rId7" Type="http://schemas.openxmlformats.org/officeDocument/2006/relationships/hyperlink" Target="https://www.youtube.com/watch?v=nz9NWFhYOG8&amp;list=PLOEUwSnjvqBJeHcb4yai7_fDnFZFPEmQK&amp;index=1" TargetMode="External"/><Relationship Id="rId12" Type="http://schemas.openxmlformats.org/officeDocument/2006/relationships/hyperlink" Target="https://gcp.nihtraining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rants.nih.gov/policy/clinical-trials/case-studies.htm" TargetMode="External"/><Relationship Id="rId11" Type="http://schemas.openxmlformats.org/officeDocument/2006/relationships/hyperlink" Target="https://www.washington.edu/research/hsd/clinical-trials/clinical-trials-registration-and-reporting/" TargetMode="External"/><Relationship Id="rId5" Type="http://schemas.openxmlformats.org/officeDocument/2006/relationships/hyperlink" Target="https://grants.nih.gov/policy/clinical-trials/training-resources.htm" TargetMode="External"/><Relationship Id="rId10" Type="http://schemas.openxmlformats.org/officeDocument/2006/relationships/hyperlink" Target="https://www.washington.edu/research/hsd/single-irb/" TargetMode="External"/><Relationship Id="rId4" Type="http://schemas.openxmlformats.org/officeDocument/2006/relationships/hyperlink" Target="https://grants.nih.gov/ct-decision/index.htm" TargetMode="External"/><Relationship Id="rId9" Type="http://schemas.openxmlformats.org/officeDocument/2006/relationships/hyperlink" Target="https://grants.nih.gov/policy/clinical-trials/single-irb-policy-multi-site-research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rants.nih.gov/ct-decisio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425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NIH </a:t>
            </a: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Clinical Trial Stewardship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November MRAM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Rhodes, Amanda Snyder &amp; Karen Moe 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 &amp; </a:t>
            </a:r>
          </a:p>
          <a:p>
            <a:pPr>
              <a:spcBef>
                <a:spcPts val="32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Human Subject Division</a:t>
            </a:r>
          </a:p>
        </p:txBody>
      </p:sp>
    </p:spTree>
    <p:extLst>
      <p:ext uri="{BB962C8B-B14F-4D97-AF65-F5344CB8AC3E}">
        <p14:creationId xmlns:p14="http://schemas.microsoft.com/office/powerpoint/2010/main" val="273497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 descr="Capture study for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50" y="135300"/>
            <a:ext cx="6708050" cy="59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1063925" y="6304550"/>
            <a:ext cx="3194400" cy="43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u="sng" kern="0">
                <a:solidFill>
                  <a:srgbClr val="33006F"/>
                </a:solidFill>
                <a:cs typeface="Arial"/>
                <a:sym typeface="Arial"/>
                <a:hlinkClick r:id="rId4"/>
              </a:rPr>
              <a:t>Annotated Forms</a:t>
            </a:r>
          </a:p>
        </p:txBody>
      </p:sp>
    </p:spTree>
    <p:extLst>
      <p:ext uri="{BB962C8B-B14F-4D97-AF65-F5344CB8AC3E}">
        <p14:creationId xmlns:p14="http://schemas.microsoft.com/office/powerpoint/2010/main" val="354194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Arial"/>
              <a:buNone/>
            </a:pPr>
            <a:r>
              <a:rPr lang="en-US"/>
              <a:t>Another consideration at time of proposal...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838200" y="1905000"/>
            <a:ext cx="73515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In addition to selecting the appropriate FOA &amp; filling out required fields, the PI needs to be aware whether a single IRB is required. </a:t>
            </a:r>
          </a:p>
          <a:p>
            <a:pPr marL="685800" lvl="1" indent="-22860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32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NIH </a:t>
            </a:r>
            <a:r>
              <a:rPr lang="en-US" b="1" cap="none" dirty="0" smtClean="0"/>
              <a:t>Single IRB</a:t>
            </a:r>
            <a:r>
              <a:rPr lang="en-US" cap="none" dirty="0" smtClean="0"/>
              <a:t> Policy</a:t>
            </a:r>
            <a:br>
              <a:rPr lang="en-US" cap="none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Multi-site Clinical Trials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400" cap="none" dirty="0">
                <a:solidFill>
                  <a:schemeClr val="bg1"/>
                </a:solidFill>
              </a:rPr>
              <a:t>d</a:t>
            </a:r>
            <a:endParaRPr lang="en-US" sz="4800" cap="non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Karen Moe, Director, UW Human Subjects Division  </a:t>
            </a:r>
            <a:r>
              <a:rPr lang="en-US" sz="2000" dirty="0" smtClean="0">
                <a:hlinkClick r:id="rId2"/>
              </a:rPr>
              <a:t>kemoe@uw.edu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MRAM November 16, 2017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19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988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Current practice </a:t>
            </a:r>
            <a:br>
              <a:rPr lang="en-US" sz="3600" b="1" dirty="0" smtClean="0"/>
            </a:br>
            <a:r>
              <a:rPr lang="en-US" sz="3600" dirty="0" smtClean="0"/>
              <a:t>Each site obtains its own IRB review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89989" y="1447800"/>
            <a:ext cx="7448273" cy="0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84045"/>
            <a:ext cx="1042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3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44827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881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NIH Single IRB Policy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3992563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400" b="1" dirty="0" smtClean="0"/>
              <a:t>Beginning January 25, 2018</a:t>
            </a:r>
          </a:p>
          <a:p>
            <a:pPr marL="0" indent="0">
              <a:buClrTx/>
              <a:buNone/>
            </a:pPr>
            <a:endParaRPr lang="en-US" sz="1800" b="1" dirty="0" smtClean="0"/>
          </a:p>
          <a:p>
            <a:pPr marL="0" indent="0">
              <a:buClrTx/>
              <a:buNone/>
            </a:pPr>
            <a:r>
              <a:rPr lang="en-US" sz="2400" dirty="0" smtClean="0"/>
              <a:t>All competing NIH grants for multi-site research must include </a:t>
            </a:r>
            <a:r>
              <a:rPr lang="en-US" sz="2400" b="1" dirty="0" smtClean="0"/>
              <a:t>a plan for using a Single IRB </a:t>
            </a:r>
            <a:r>
              <a:rPr lang="en-US" sz="2400" dirty="0" smtClean="0"/>
              <a:t>to review all domestic sites. </a:t>
            </a:r>
          </a:p>
          <a:p>
            <a:pPr marL="0" indent="0">
              <a:buClrTx/>
              <a:buNone/>
            </a:pPr>
            <a:r>
              <a:rPr lang="en-US" sz="1800" dirty="0" smtClean="0">
                <a:hlinkClick r:id="rId2"/>
              </a:rPr>
              <a:t>https://grants.nih.gov/policy/clinical-trials/single-irb-policy-multi-site-research.htm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More efficient overall study start-up</a:t>
            </a:r>
          </a:p>
          <a:p>
            <a:r>
              <a:rPr lang="en-US" sz="1800" dirty="0" smtClean="0"/>
              <a:t>Consistency of IRB review across sites</a:t>
            </a:r>
          </a:p>
          <a:p>
            <a:pPr marL="0" indent="0" algn="ctr">
              <a:buClrTx/>
              <a:buNone/>
            </a:pPr>
            <a:endParaRPr lang="en-US" sz="1800" u="sng" dirty="0" smtClean="0"/>
          </a:p>
          <a:p>
            <a:pPr marL="0" indent="0">
              <a:buClrTx/>
              <a:buNone/>
            </a:pPr>
            <a:endParaRPr lang="en-US" sz="2800" b="1" dirty="0"/>
          </a:p>
          <a:p>
            <a:pPr marL="0" indent="0">
              <a:buClrTx/>
              <a:buNone/>
            </a:pPr>
            <a:endParaRPr lang="en-US" sz="2800" b="1" dirty="0" smtClean="0"/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0668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84045"/>
            <a:ext cx="1042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3" name="Picture 4" descr="C:\Users\kemoe\Pictures\single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52400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94921"/>
            <a:ext cx="794545" cy="7945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47" y="152400"/>
            <a:ext cx="330698" cy="657236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4423141"/>
            <a:ext cx="3581400" cy="154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9559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2700" b="1" dirty="0" smtClean="0">
                <a:solidFill>
                  <a:srgbClr val="C00000"/>
                </a:solidFill>
              </a:rPr>
              <a:t>HSD Single IRB Website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600" dirty="0" smtClean="0">
                <a:hlinkClick r:id="rId2"/>
              </a:rPr>
              <a:t>https://www.washington.edu/research/hsd/single-irb/single-irb-plan-grant-applic</a:t>
            </a:r>
            <a:br>
              <a:rPr lang="en-US" sz="1600" dirty="0" smtClean="0">
                <a:hlinkClick r:id="rId2"/>
              </a:rPr>
            </a:br>
            <a:r>
              <a:rPr lang="en-US" sz="1600" dirty="0" smtClean="0">
                <a:hlinkClick r:id="rId2"/>
              </a:rPr>
              <a:t>ation/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3716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84045"/>
            <a:ext cx="1042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2255" y="623894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6" y="1905000"/>
            <a:ext cx="808638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9527"/>
            <a:ext cx="808638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05200"/>
            <a:ext cx="2700526" cy="23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785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Selecting the Single IRB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en-US" b="1" dirty="0" smtClean="0"/>
              <a:t>Essential points to know</a:t>
            </a:r>
          </a:p>
          <a:p>
            <a:pPr marL="0" indent="0">
              <a:buClrTx/>
              <a:buNone/>
            </a:pPr>
            <a:endParaRPr lang="en-US" sz="11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The UW IRB will not be able to serve as the single IRB</a:t>
            </a:r>
            <a:r>
              <a:rPr lang="en-US" sz="2800" dirty="0" smtClean="0"/>
              <a:t> for the next two years.   (capacity issues)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you are the lead or coordinating site:  HSD will help you identify an appropriate single IRB (e.g., another academic IRB or an independent IRB)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you are a participating site:  HSD must approve the single IRB being proposed by the lead site (letter of support)</a:t>
            </a:r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0668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84045"/>
            <a:ext cx="1042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3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07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		The Cost of a the Single IRB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en-US" b="1" dirty="0" smtClean="0"/>
              <a:t>Grants for the lead site or coordinating center</a:t>
            </a:r>
          </a:p>
          <a:p>
            <a:pPr marL="0" indent="0" algn="ctr">
              <a:buClrTx/>
              <a:buNone/>
            </a:pPr>
            <a:r>
              <a:rPr lang="en-US" sz="2800" b="1" i="1" dirty="0" smtClean="0"/>
              <a:t>Essential points to know</a:t>
            </a:r>
          </a:p>
          <a:p>
            <a:pPr marL="0" indent="0">
              <a:buClrTx/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Most IRBs (even at academic institutions) will charge fees for serving as a single IRB.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fees are the responsibility of the lead or coordinating site, and must be included in your grant budget.</a:t>
            </a:r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0668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84045"/>
            <a:ext cx="1042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3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1293"/>
            <a:ext cx="1905000" cy="7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439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3600" b="1" dirty="0" smtClean="0">
                <a:solidFill>
                  <a:srgbClr val="C00000"/>
                </a:solidFill>
              </a:rPr>
              <a:t>HSD Single IRB Website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600" dirty="0" smtClean="0">
                <a:hlinkClick r:id="rId2"/>
              </a:rPr>
              <a:t>https://www.washington.edu/research/hsd/single-irb/cost-single-irb-review/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3716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84045"/>
            <a:ext cx="1042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2255" y="623894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524000"/>
            <a:ext cx="58864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kemoe\Pictures\cost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55" y="2362200"/>
            <a:ext cx="2438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829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</a:t>
            </a:r>
            <a:r>
              <a:rPr lang="en-US" sz="3600" b="1" dirty="0" smtClean="0">
                <a:solidFill>
                  <a:srgbClr val="C00000"/>
                </a:solidFill>
              </a:rPr>
              <a:t>esources &amp; Help from NIH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2200" b="1" dirty="0" smtClean="0"/>
              <a:t>Links at the bottom of the HSD Single IRB webpage</a:t>
            </a:r>
            <a:br>
              <a:rPr lang="en-US" sz="2200" b="1" dirty="0" smtClean="0"/>
            </a:br>
            <a:r>
              <a:rPr lang="en-US" sz="1800" dirty="0" smtClean="0">
                <a:hlinkClick r:id="rId2"/>
              </a:rPr>
              <a:t>https://www.washington.edu/research/hsd/single-irb/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5240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84045"/>
            <a:ext cx="1042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washington.edu/research/hsd/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905000"/>
            <a:ext cx="74104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kemoe\Pictures\website 2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237184" cy="10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004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84723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-698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US"/>
              <a:t>All Research Involving Human Participants</a:t>
            </a:r>
            <a:r>
              <a:rPr lang="en-US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2"/>
          </p:nvPr>
        </p:nvSpPr>
        <p:spPr>
          <a:xfrm>
            <a:off x="671750" y="1821400"/>
            <a:ext cx="81846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584200" indent="-342900">
              <a:lnSpc>
                <a:spcPct val="150000"/>
              </a:lnSpc>
              <a:spcBef>
                <a:spcPts val="0"/>
              </a:spcBef>
              <a:buSzPct val="91666"/>
            </a:pPr>
            <a:r>
              <a:rPr lang="en-US" b="0" dirty="0"/>
              <a:t>Certificates of Confidentiality for all NIH </a:t>
            </a:r>
            <a:r>
              <a:rPr lang="en-US" b="0"/>
              <a:t>research </a:t>
            </a:r>
            <a:r>
              <a:rPr lang="en-US" b="0" smtClean="0"/>
              <a:t>that </a:t>
            </a:r>
            <a:r>
              <a:rPr lang="en-US" b="0" dirty="0"/>
              <a:t>uses “identifiable, sensitive information”</a:t>
            </a:r>
          </a:p>
          <a:p>
            <a:pPr marL="584200" indent="-342900">
              <a:lnSpc>
                <a:spcPct val="150000"/>
              </a:lnSpc>
              <a:spcBef>
                <a:spcPts val="0"/>
              </a:spcBef>
              <a:buSzPct val="91666"/>
            </a:pPr>
            <a:r>
              <a:rPr lang="en-US" b="0" dirty="0"/>
              <a:t>Use of a single Institutional Review Board (IRB) for multi-site </a:t>
            </a:r>
            <a:r>
              <a:rPr lang="en-US" b="0" dirty="0" smtClean="0"/>
              <a:t>studies</a:t>
            </a:r>
          </a:p>
          <a:p>
            <a:pPr marL="584200" indent="-342900">
              <a:lnSpc>
                <a:spcPct val="150000"/>
              </a:lnSpc>
              <a:spcBef>
                <a:spcPts val="0"/>
              </a:spcBef>
              <a:buSzPct val="91666"/>
            </a:pPr>
            <a:r>
              <a:rPr lang="en-US" b="0" dirty="0" smtClean="0"/>
              <a:t>New </a:t>
            </a:r>
            <a:r>
              <a:rPr lang="en-US" b="0" dirty="0"/>
              <a:t>forms to collect human subjects &amp; clinical trials  </a:t>
            </a:r>
            <a:r>
              <a:rPr lang="en-US" b="0" dirty="0" smtClean="0"/>
              <a:t>information</a:t>
            </a:r>
          </a:p>
          <a:p>
            <a:pPr marL="241300" lvl="0" indent="0">
              <a:lnSpc>
                <a:spcPct val="150000"/>
              </a:lnSpc>
              <a:spcBef>
                <a:spcPts val="0"/>
              </a:spcBef>
              <a:buSzPct val="91666"/>
              <a:buNone/>
            </a:pPr>
            <a:endParaRPr lang="en-US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 smtClean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2400" b="1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5175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Clinical Trial Registration and Results Reporting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400" cap="none" dirty="0">
                <a:solidFill>
                  <a:schemeClr val="bg1"/>
                </a:solidFill>
              </a:rPr>
              <a:t>d</a:t>
            </a:r>
            <a:endParaRPr lang="en-US" sz="4800" cap="non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Karen Moe, Director, UW Human Subjects Division  </a:t>
            </a:r>
            <a:r>
              <a:rPr lang="en-US" sz="2000" dirty="0" smtClean="0">
                <a:hlinkClick r:id="rId2"/>
              </a:rPr>
              <a:t>kemoe@uw.edu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MRAM November 16, 2017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kemoe\Pictures\clinical trial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170891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76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NIH Policy</a:t>
            </a:r>
            <a:br>
              <a:rPr lang="en-US" sz="3600" b="1" dirty="0" smtClean="0"/>
            </a:br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C00000"/>
                </a:solidFill>
              </a:rPr>
              <a:t>All clinical trials must: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4373563"/>
          </a:xfrm>
        </p:spPr>
        <p:txBody>
          <a:bodyPr>
            <a:normAutofit fontScale="92500"/>
          </a:bodyPr>
          <a:lstStyle/>
          <a:p>
            <a:pPr>
              <a:buClrTx/>
              <a:buAutoNum type="arabicPeriod"/>
            </a:pPr>
            <a:r>
              <a:rPr lang="en-US" sz="2000" b="1" dirty="0" smtClean="0">
                <a:solidFill>
                  <a:srgbClr val="3333FF"/>
                </a:solidFill>
              </a:rPr>
              <a:t>Register trials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/>
              <a:t>at </a:t>
            </a:r>
            <a:r>
              <a:rPr lang="en-US" sz="2000" b="1" dirty="0" smtClean="0"/>
              <a:t>ClinicalTrials.gov</a:t>
            </a:r>
            <a:r>
              <a:rPr lang="en-US" sz="2000" dirty="0" smtClean="0"/>
              <a:t> by 3 weeks after the first subject is enrolled</a:t>
            </a:r>
          </a:p>
          <a:p>
            <a:pPr>
              <a:buClrTx/>
              <a:buAutoNum type="arabicPeriod"/>
            </a:pPr>
            <a:r>
              <a:rPr lang="en-US" sz="2000" b="1" dirty="0" smtClean="0">
                <a:solidFill>
                  <a:srgbClr val="3333FF"/>
                </a:solidFill>
              </a:rPr>
              <a:t>Inform subjects </a:t>
            </a:r>
            <a:r>
              <a:rPr lang="en-US" sz="2000" dirty="0" smtClean="0"/>
              <a:t>about the registration (required paragraph in consent form)</a:t>
            </a:r>
          </a:p>
          <a:p>
            <a:pPr>
              <a:buClrTx/>
              <a:buAutoNum type="arabicPeriod"/>
            </a:pPr>
            <a:r>
              <a:rPr lang="en-US" sz="2000" b="1" dirty="0" smtClean="0">
                <a:solidFill>
                  <a:srgbClr val="3333FF"/>
                </a:solidFill>
              </a:rPr>
              <a:t>Report study results </a:t>
            </a:r>
            <a:r>
              <a:rPr lang="en-US" sz="2000" dirty="0" smtClean="0"/>
              <a:t>at ClinicalTrials.gov within 1 year after study completion</a:t>
            </a:r>
          </a:p>
          <a:p>
            <a:pPr marL="0" indent="0">
              <a:buClrTx/>
              <a:buNone/>
            </a:pPr>
            <a:endParaRPr lang="en-US" sz="1800" dirty="0" smtClean="0"/>
          </a:p>
          <a:p>
            <a:pPr marL="0" indent="0">
              <a:buClrTx/>
              <a:buNone/>
            </a:pPr>
            <a:r>
              <a:rPr lang="en-US" sz="2200" b="1" dirty="0" smtClean="0"/>
              <a:t>Which clinical trials?</a:t>
            </a:r>
          </a:p>
          <a:p>
            <a:pPr marL="0" indent="0">
              <a:buClrTx/>
              <a:buNone/>
            </a:pPr>
            <a:r>
              <a:rPr lang="en-US" sz="1800" dirty="0" smtClean="0"/>
              <a:t>Clinical trials supported by NIH </a:t>
            </a:r>
            <a:r>
              <a:rPr lang="en-US" sz="1800" b="1" dirty="0" smtClean="0">
                <a:solidFill>
                  <a:srgbClr val="C00000"/>
                </a:solidFill>
              </a:rPr>
              <a:t>grants submitted on or after January 18, 2017</a:t>
            </a:r>
          </a:p>
          <a:p>
            <a:pPr marL="0" indent="0">
              <a:buClrTx/>
              <a:buNone/>
            </a:pPr>
            <a:endParaRPr lang="en-US" sz="1800" dirty="0"/>
          </a:p>
          <a:p>
            <a:pPr marL="0" indent="0">
              <a:buClrTx/>
              <a:buNone/>
            </a:pPr>
            <a:r>
              <a:rPr lang="en-US" sz="2200" b="1" dirty="0" smtClean="0"/>
              <a:t>Why?</a:t>
            </a:r>
          </a:p>
          <a:p>
            <a:r>
              <a:rPr lang="en-US" sz="1800" dirty="0" smtClean="0"/>
              <a:t>Promote broad, transparent, timely dissemination of trial results</a:t>
            </a:r>
          </a:p>
          <a:p>
            <a:r>
              <a:rPr lang="en-US" sz="1800" dirty="0" smtClean="0"/>
              <a:t>Avoid </a:t>
            </a:r>
            <a:r>
              <a:rPr lang="en-US" sz="1800" dirty="0" smtClean="0">
                <a:effectLst/>
              </a:rPr>
              <a:t>needlessly duplicating previously conducted trials </a:t>
            </a:r>
          </a:p>
          <a:p>
            <a:r>
              <a:rPr lang="en-US" sz="1800" dirty="0"/>
              <a:t>S</a:t>
            </a:r>
            <a:r>
              <a:rPr lang="en-US" sz="1800" dirty="0" smtClean="0">
                <a:effectLst/>
              </a:rPr>
              <a:t>tewardship of precious public resources, through robust database about  trials</a:t>
            </a:r>
          </a:p>
          <a:p>
            <a:r>
              <a:rPr lang="en-US" sz="1800" dirty="0"/>
              <a:t>R</a:t>
            </a:r>
            <a:r>
              <a:rPr lang="en-US" sz="1800" dirty="0" smtClean="0">
                <a:effectLst/>
              </a:rPr>
              <a:t>espect ethical obligations to participants who give their time and sometimes put themselves at risk for the sake of advancing science </a:t>
            </a:r>
          </a:p>
          <a:p>
            <a:pPr marL="0" indent="0">
              <a:buClrTx/>
              <a:buNone/>
            </a:pPr>
            <a:endParaRPr lang="en-US" sz="1800" dirty="0"/>
          </a:p>
          <a:p>
            <a:pPr marL="0" indent="0">
              <a:buClrTx/>
              <a:buNone/>
            </a:pPr>
            <a:endParaRPr lang="en-US" sz="1800" u="sng" dirty="0" smtClean="0"/>
          </a:p>
          <a:p>
            <a:pPr marL="0" indent="0" algn="ctr">
              <a:buClrTx/>
              <a:buNone/>
            </a:pPr>
            <a:endParaRPr lang="en-US" sz="1800" u="sng" dirty="0"/>
          </a:p>
          <a:p>
            <a:pPr marL="0" indent="0" algn="ctr">
              <a:buClrTx/>
              <a:buNone/>
            </a:pPr>
            <a:endParaRPr lang="en-US" sz="1800" u="sng" dirty="0" smtClean="0"/>
          </a:p>
          <a:p>
            <a:pPr marL="0" indent="0">
              <a:buClrTx/>
              <a:buNone/>
            </a:pPr>
            <a:endParaRPr lang="en-US" sz="2800" b="1" dirty="0"/>
          </a:p>
          <a:p>
            <a:pPr marL="0" indent="0">
              <a:buClrTx/>
              <a:buNone/>
            </a:pPr>
            <a:endParaRPr lang="en-US" sz="2800" b="1" dirty="0" smtClean="0"/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4478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3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</a:t>
            </a:r>
            <a:r>
              <a:rPr lang="en-US" sz="1200" dirty="0" err="1" smtClean="0">
                <a:solidFill>
                  <a:prstClr val="black"/>
                </a:solidFill>
              </a:rPr>
              <a:t>hsd</a:t>
            </a:r>
            <a:r>
              <a:rPr lang="en-US" sz="1200" dirty="0" smtClean="0">
                <a:solidFill>
                  <a:prstClr val="black"/>
                </a:solidFill>
              </a:rPr>
              <a:t>/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615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How do you register a trial?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525963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en-US" sz="2800" b="1" dirty="0" smtClean="0"/>
              <a:t>Essential points to know</a:t>
            </a:r>
          </a:p>
          <a:p>
            <a:pPr marL="457200" indent="-457200">
              <a:buClrTx/>
              <a:buAutoNum type="arabicPeriod"/>
            </a:pPr>
            <a:r>
              <a:rPr lang="en-US" sz="2400" dirty="0" smtClean="0"/>
              <a:t>You must </a:t>
            </a:r>
            <a:r>
              <a:rPr lang="en-US" sz="2400" b="1" dirty="0" smtClean="0">
                <a:solidFill>
                  <a:srgbClr val="C00000"/>
                </a:solidFill>
              </a:rPr>
              <a:t>register through the UW’s organizational account </a:t>
            </a:r>
            <a:r>
              <a:rPr lang="en-US" sz="2400" dirty="0" smtClean="0"/>
              <a:t>at ClinicalTrials.gov. </a:t>
            </a:r>
          </a:p>
          <a:p>
            <a:pPr marL="457200" indent="-457200">
              <a:buClrTx/>
              <a:buAutoNum type="arabicPeriod"/>
            </a:pPr>
            <a:r>
              <a:rPr lang="en-US" sz="2400" dirty="0" smtClean="0"/>
              <a:t>HSD manages the UW account. </a:t>
            </a:r>
          </a:p>
          <a:p>
            <a:pPr marL="457200" indent="-457200">
              <a:buClrTx/>
              <a:buAutoNum type="arabicPeriod"/>
            </a:pPr>
            <a:r>
              <a:rPr lang="en-US" sz="2400" dirty="0" smtClean="0"/>
              <a:t>The </a:t>
            </a:r>
            <a:r>
              <a:rPr lang="en-US" sz="2400" b="1" dirty="0" smtClean="0"/>
              <a:t>HSD Clinical Trials webpage</a:t>
            </a:r>
            <a:r>
              <a:rPr lang="en-US" sz="2400" dirty="0" smtClean="0"/>
              <a:t> has all the instructions, information, and tools you need for registration and results reporting.   </a:t>
            </a:r>
            <a:endParaRPr lang="en-US" sz="2400" dirty="0"/>
          </a:p>
          <a:p>
            <a:pPr marL="0" indent="0">
              <a:buClrTx/>
              <a:buNone/>
            </a:pPr>
            <a:endParaRPr lang="en-US" sz="1800" u="sng" dirty="0" smtClean="0"/>
          </a:p>
          <a:p>
            <a:pPr marL="0" indent="0" algn="ctr">
              <a:buClrTx/>
              <a:buNone/>
            </a:pPr>
            <a:endParaRPr lang="en-US" sz="1800" u="sng" dirty="0"/>
          </a:p>
          <a:p>
            <a:pPr marL="0" indent="0" algn="ctr">
              <a:buClrTx/>
              <a:buNone/>
            </a:pPr>
            <a:endParaRPr lang="en-US" sz="1800" u="sng" dirty="0" smtClean="0"/>
          </a:p>
          <a:p>
            <a:pPr marL="0" indent="0">
              <a:buClrTx/>
              <a:buNone/>
            </a:pPr>
            <a:endParaRPr lang="en-US" sz="2800" b="1" dirty="0"/>
          </a:p>
          <a:p>
            <a:pPr marL="0" indent="0">
              <a:buClrTx/>
              <a:buNone/>
            </a:pPr>
            <a:endParaRPr lang="en-US" sz="2800" b="1" dirty="0" smtClean="0"/>
          </a:p>
          <a:p>
            <a:pPr marL="0" indent="0">
              <a:buClrTx/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72940" y="12192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3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</a:t>
            </a:r>
            <a:r>
              <a:rPr lang="en-US" sz="1200" dirty="0" err="1" smtClean="0">
                <a:solidFill>
                  <a:prstClr val="black"/>
                </a:solidFill>
              </a:rPr>
              <a:t>hsd</a:t>
            </a:r>
            <a:r>
              <a:rPr lang="en-US" sz="1200" dirty="0" smtClean="0">
                <a:solidFill>
                  <a:prstClr val="black"/>
                </a:solidFill>
              </a:rPr>
              <a:t>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78" y="4419600"/>
            <a:ext cx="238157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196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HSD Clinical Trials webpage</a:t>
            </a:r>
            <a:br>
              <a:rPr lang="en-US" sz="3600" b="1" dirty="0" smtClean="0"/>
            </a:br>
            <a:r>
              <a:rPr lang="en-US" sz="1600" dirty="0" smtClean="0">
                <a:hlinkClick r:id="rId2"/>
              </a:rPr>
              <a:t>https://www.washington.edu/research/hsd/clinical-trials/clinical-trials-registration-and-reporting/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72940" y="12192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</a:t>
            </a:r>
            <a:r>
              <a:rPr lang="en-US" sz="1200" dirty="0" err="1" smtClean="0">
                <a:solidFill>
                  <a:prstClr val="black"/>
                </a:solidFill>
              </a:rPr>
              <a:t>hsd</a:t>
            </a:r>
            <a:r>
              <a:rPr lang="en-US" sz="1200" dirty="0" smtClean="0">
                <a:solidFill>
                  <a:prstClr val="black"/>
                </a:solidFill>
              </a:rPr>
              <a:t>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88" y="1600200"/>
            <a:ext cx="61428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168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How HSD is helping with this requirement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Required wording in the standard consent template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2800" b="1" dirty="0" smtClean="0"/>
              <a:t>Assess each new IRB application:  Is it a clinical trial?</a:t>
            </a:r>
          </a:p>
          <a:p>
            <a:r>
              <a:rPr lang="en-US" sz="2800" dirty="0" smtClean="0"/>
              <a:t>Before IRB review occurs</a:t>
            </a:r>
          </a:p>
          <a:p>
            <a:r>
              <a:rPr lang="en-US" sz="2800" dirty="0" smtClean="0"/>
              <a:t>Upload assessment into Zipline (CT.gov Checklist)</a:t>
            </a:r>
          </a:p>
          <a:p>
            <a:r>
              <a:rPr lang="en-US" sz="2800" dirty="0" smtClean="0"/>
              <a:t>Email to PI</a:t>
            </a:r>
          </a:p>
          <a:p>
            <a:r>
              <a:rPr lang="en-US" sz="2800" dirty="0" smtClean="0"/>
              <a:t>Make sure consent form is correct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2800" b="1" dirty="0" smtClean="0"/>
              <a:t>Guidance and problem-solving re registration</a:t>
            </a:r>
          </a:p>
          <a:p>
            <a:pPr marL="0" indent="0" algn="ctr">
              <a:buClrTx/>
              <a:buNone/>
            </a:pPr>
            <a:r>
              <a:rPr lang="en-US" sz="2800" b="1" dirty="0" smtClean="0">
                <a:hlinkClick r:id="rId2"/>
              </a:rPr>
              <a:t>hsdreprt@uw.edu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0668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486525"/>
            <a:ext cx="9134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</a:t>
            </a:r>
            <a:r>
              <a:rPr lang="en-US" sz="1200" dirty="0" err="1" smtClean="0">
                <a:solidFill>
                  <a:prstClr val="black"/>
                </a:solidFill>
              </a:rPr>
              <a:t>hsd</a:t>
            </a:r>
            <a:r>
              <a:rPr lang="en-US" sz="1200" dirty="0" smtClean="0">
                <a:solidFill>
                  <a:prstClr val="black"/>
                </a:solidFill>
              </a:rPr>
              <a:t>/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625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Resources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HSD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HSD staff:    </a:t>
            </a:r>
            <a:r>
              <a:rPr lang="en-US" sz="1400" dirty="0" smtClean="0">
                <a:hlinkClick r:id="rId2"/>
              </a:rPr>
              <a:t>hsdreprt@uw.edu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 smtClean="0"/>
              <a:t>HSD Clinical Trials webpage   </a:t>
            </a:r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https://www.washington.edu/research/hsd/clinical-trials/clinical-trials-registration-and-reporting/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NIH</a:t>
            </a:r>
            <a:endParaRPr lang="en-US" sz="2800" b="1" dirty="0"/>
          </a:p>
          <a:p>
            <a:pPr marL="0" indent="0">
              <a:buNone/>
            </a:pPr>
            <a:r>
              <a:rPr lang="en-US" sz="1400" dirty="0" smtClean="0"/>
              <a:t>Webpage about the requirements and how to fulfill them</a:t>
            </a:r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https://grants.nih.gov/policy/clinical-trials/reporting/index.htm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800" b="1" dirty="0" smtClean="0"/>
              <a:t>ClinicalTrials.gov website and its Protocol Reporting System (PRS)</a:t>
            </a:r>
          </a:p>
          <a:p>
            <a:pPr marL="0" indent="0">
              <a:buNone/>
            </a:pPr>
            <a:r>
              <a:rPr lang="en-US" sz="1400" dirty="0" smtClean="0">
                <a:hlinkClick r:id="rId5"/>
              </a:rPr>
              <a:t>https://clinicaltrials.gov/ct2/manage-recs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066800"/>
            <a:ext cx="7696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UW_HumanSubjectsDi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65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3764" y="623894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7"/>
              </a:rPr>
              <a:t>hsdinfo@uw.edu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www. washington.edu/research/</a:t>
            </a:r>
            <a:r>
              <a:rPr lang="en-US" sz="1200" dirty="0" err="1" smtClean="0">
                <a:solidFill>
                  <a:prstClr val="black"/>
                </a:solidFill>
              </a:rPr>
              <a:t>hsd</a:t>
            </a:r>
            <a:r>
              <a:rPr lang="en-US" sz="1200" dirty="0" smtClean="0">
                <a:solidFill>
                  <a:prstClr val="black"/>
                </a:solidFill>
              </a:rPr>
              <a:t>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emoe\Pictures\website 2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4269"/>
            <a:ext cx="838962" cy="6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924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-190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NIH GCP Training Policy 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838200" y="1600200"/>
            <a:ext cx="81846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151516"/>
              </a:buClr>
              <a:buSzPct val="100000"/>
              <a:buFont typeface="Merriweather Sans"/>
              <a:buNone/>
            </a:pPr>
            <a:r>
              <a:rPr lang="en-US" sz="20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NIH-funded investigators and staff involved in clinical trials must be trained in Good Clinical Practice (GCP).</a:t>
            </a:r>
          </a:p>
          <a:p>
            <a:pPr>
              <a:buClr>
                <a:srgbClr val="151516"/>
              </a:buClr>
              <a:buSzPct val="100000"/>
              <a:buFont typeface="Merriweather Sans"/>
              <a:buNone/>
            </a:pPr>
            <a:endParaRPr sz="2000" kern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000000"/>
              </a:buClr>
              <a:buSzPct val="68750"/>
              <a:buFont typeface="Arial"/>
              <a:buNone/>
            </a:pPr>
            <a:r>
              <a:rPr lang="en-US" sz="16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Review </a:t>
            </a:r>
            <a:r>
              <a:rPr lang="en-US" sz="1600" u="sng" kern="0">
                <a:solidFill>
                  <a:srgbClr val="26005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NIH GCP Training</a:t>
            </a:r>
            <a:r>
              <a:rPr lang="en-US" sz="16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Information</a:t>
            </a:r>
          </a:p>
          <a:p>
            <a:pPr>
              <a:buClr>
                <a:srgbClr val="000000"/>
              </a:buClr>
              <a:buSzPct val="68750"/>
              <a:buFont typeface="Arial"/>
              <a:buNone/>
            </a:pPr>
            <a:endParaRPr sz="1600" kern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  <a:buClr>
                <a:srgbClr val="151516"/>
              </a:buClr>
              <a:buSzPct val="100000"/>
              <a:buFont typeface="Merriweather Sans"/>
              <a:buNone/>
            </a:pPr>
            <a:r>
              <a:rPr lang="en-US" sz="2000" b="1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Must</a:t>
            </a:r>
            <a:r>
              <a:rPr lang="en-US" sz="20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demonstrate completion &amp; </a:t>
            </a:r>
            <a:r>
              <a:rPr lang="en-US" sz="2000" b="1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retain</a:t>
            </a:r>
            <a:r>
              <a:rPr lang="en-US" sz="20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training documentation.</a:t>
            </a:r>
          </a:p>
          <a:p>
            <a:pPr>
              <a:spcBef>
                <a:spcPts val="400"/>
              </a:spcBef>
              <a:buClr>
                <a:srgbClr val="151516"/>
              </a:buClr>
              <a:buSzPct val="100000"/>
              <a:buFont typeface="Merriweather Sans"/>
              <a:buNone/>
            </a:pPr>
            <a:endParaRPr sz="2000" kern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  <a:buClr>
                <a:srgbClr val="151516"/>
              </a:buClr>
              <a:buSzPct val="100000"/>
              <a:buFont typeface="Merriweather Sans"/>
              <a:buNone/>
            </a:pPr>
            <a:r>
              <a:rPr lang="en-US" sz="20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GCP training should be refreshed at least every three years.</a:t>
            </a:r>
          </a:p>
          <a:p>
            <a:pPr>
              <a:spcBef>
                <a:spcPts val="400"/>
              </a:spcBef>
              <a:buClr>
                <a:srgbClr val="151516"/>
              </a:buClr>
              <a:buSzPct val="100000"/>
              <a:buFont typeface="Merriweather Sans"/>
              <a:buNone/>
            </a:pPr>
            <a:r>
              <a:rPr lang="en-US" sz="2000" u="sng" ker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NOT-OD-16-148</a:t>
            </a:r>
          </a:p>
          <a:p>
            <a:pPr lvl="1" indent="-127000">
              <a:spcBef>
                <a:spcPts val="400"/>
              </a:spcBef>
              <a:buClr>
                <a:srgbClr val="151516"/>
              </a:buClr>
              <a:buSzPct val="100000"/>
              <a:buFont typeface="Arial"/>
              <a:buNone/>
            </a:pPr>
            <a:endParaRPr sz="2000" kern="0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sz="2800" kern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22860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657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-190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PI/Department Responsibilities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823875" y="1657475"/>
            <a:ext cx="8184600" cy="48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61111"/>
              <a:buFont typeface="Arial"/>
              <a:buNone/>
            </a:pPr>
            <a:r>
              <a:rPr lang="en-US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Keep email receipt of training certification in </a:t>
            </a:r>
            <a:r>
              <a:rPr lang="en-US" b="1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department </a:t>
            </a:r>
            <a:r>
              <a:rPr lang="en-US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files.</a:t>
            </a:r>
          </a:p>
          <a:p>
            <a:pPr>
              <a:buClr>
                <a:srgbClr val="000000"/>
              </a:buClr>
              <a:buSzPct val="55000"/>
              <a:buFont typeface="Arial"/>
              <a:buNone/>
            </a:pPr>
            <a:endParaRPr sz="2000" kern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In Just-in-Time (JIT) materials, PI confirms training completion for personnel. </a:t>
            </a:r>
          </a:p>
          <a:p>
            <a:pPr>
              <a:spcBef>
                <a:spcPts val="400"/>
              </a:spcBef>
            </a:pPr>
            <a:endParaRPr kern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</a:pPr>
            <a:r>
              <a:rPr lang="en-US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RPPR stage: NIH indicated annual assurance will be made.  OSP will rely on eGC1 routing/approval that info. in RPPR is up to date.</a:t>
            </a:r>
          </a:p>
          <a:p>
            <a:pPr>
              <a:spcBef>
                <a:spcPts val="400"/>
              </a:spcBef>
            </a:pPr>
            <a:endParaRPr kern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</a:pPr>
            <a:endParaRPr kern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</a:pPr>
            <a:r>
              <a:rPr lang="en-US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Be prepared to respond to NIH GMS request for training confirmation</a:t>
            </a:r>
          </a:p>
          <a:p>
            <a:pPr>
              <a:spcBef>
                <a:spcPts val="400"/>
              </a:spcBef>
              <a:buClr>
                <a:srgbClr val="000000"/>
              </a:buClr>
              <a:buSzPct val="55000"/>
              <a:buFont typeface="Arial"/>
              <a:buNone/>
            </a:pPr>
            <a:endParaRPr sz="2000" kern="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400"/>
              </a:spcBef>
            </a:pPr>
            <a:endParaRPr sz="2000" kern="0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22860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863250" y="5246975"/>
            <a:ext cx="8509500" cy="132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-US" b="1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  <a:r>
              <a:rPr lang="en-US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r>
              <a:rPr lang="en-US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Request training completion report:</a:t>
            </a:r>
            <a:r>
              <a:rPr lang="en-US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 </a:t>
            </a:r>
            <a:r>
              <a:rPr lang="en-US" u="sng" kern="0">
                <a:solidFill>
                  <a:srgbClr val="26005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contact CITI</a:t>
            </a:r>
          </a:p>
          <a:p>
            <a:pPr>
              <a:spcBef>
                <a:spcPts val="400"/>
              </a:spcBef>
            </a:pPr>
            <a:r>
              <a:rPr lang="en-US" sz="1600" u="sng" kern="0">
                <a:solidFill>
                  <a:srgbClr val="26005C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HSD Required Training </a:t>
            </a:r>
          </a:p>
        </p:txBody>
      </p:sp>
    </p:spTree>
    <p:extLst>
      <p:ext uri="{BB962C8B-B14F-4D97-AF65-F5344CB8AC3E}">
        <p14:creationId xmlns:p14="http://schemas.microsoft.com/office/powerpoint/2010/main" val="1855619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2"/>
          </p:nvPr>
        </p:nvSpPr>
        <p:spPr>
          <a:xfrm>
            <a:off x="659300" y="1568400"/>
            <a:ext cx="8196300" cy="460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r>
              <a:rPr lang="en-US" sz="1700" b="1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NIH Clinical Trials</a:t>
            </a:r>
            <a:r>
              <a:rPr lang="en-US" sz="17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  </a:t>
            </a: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Definition</a:t>
            </a:r>
            <a:r>
              <a:rPr lang="en-US" sz="17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of a CT</a:t>
            </a: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CT </a:t>
            </a:r>
            <a:r>
              <a:rPr lang="en-US" sz="17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Decision Tree</a:t>
            </a: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CT Training</a:t>
            </a: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Case Studies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  <a:buChar char="&gt;"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Take a 10 min. tour of new Human Subjects /CT form</a:t>
            </a: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Open Sans"/>
              <a:buChar char="&gt;"/>
            </a:pPr>
            <a:r>
              <a:rPr lang="en-US" sz="17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NOT-OD-17-043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7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700" dirty="0" err="1"/>
              <a:t>sIRB</a:t>
            </a:r>
            <a:endParaRPr lang="en-US" sz="1700" dirty="0"/>
          </a:p>
          <a:p>
            <a:pPr lvl="0" indent="247650" rtl="0">
              <a:lnSpc>
                <a:spcPct val="115000"/>
              </a:lnSpc>
              <a:spcBef>
                <a:spcPts val="0"/>
              </a:spcBef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dirty="0"/>
              <a:t>NIH </a:t>
            </a:r>
            <a:r>
              <a:rPr lang="en-US" sz="1700" b="0" u="sng" dirty="0" err="1">
                <a:solidFill>
                  <a:schemeClr val="hlink"/>
                </a:solidFill>
                <a:hlinkClick r:id="rId9"/>
              </a:rPr>
              <a:t>sIRB</a:t>
            </a:r>
            <a:endParaRPr lang="en-US" sz="1700" b="0" u="sng" dirty="0">
              <a:solidFill>
                <a:schemeClr val="hlink"/>
              </a:solidFill>
              <a:hlinkClick r:id="rId9"/>
            </a:endParaRPr>
          </a:p>
          <a:p>
            <a:pPr lvl="0" indent="247650" rtl="0">
              <a:lnSpc>
                <a:spcPct val="115000"/>
              </a:lnSpc>
              <a:spcBef>
                <a:spcPts val="0"/>
              </a:spcBef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dirty="0"/>
              <a:t>UW HSD: </a:t>
            </a:r>
            <a:r>
              <a:rPr lang="en-US" sz="1700" b="0" u="sng" dirty="0" err="1">
                <a:solidFill>
                  <a:schemeClr val="hlink"/>
                </a:solidFill>
                <a:hlinkClick r:id="rId10"/>
              </a:rPr>
              <a:t>sIRB</a:t>
            </a:r>
            <a:r>
              <a:rPr lang="en-US" sz="1700" b="0" u="sng" dirty="0">
                <a:solidFill>
                  <a:schemeClr val="hlink"/>
                </a:solidFill>
                <a:hlinkClick r:id="rId10"/>
              </a:rPr>
              <a:t> Guidance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7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700" dirty="0"/>
              <a:t>CT.gov Registration &amp; Reporting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1700" b="0" dirty="0"/>
              <a:t>UW HSD: </a:t>
            </a:r>
            <a:r>
              <a:rPr lang="en-US" sz="1700" b="0" u="sng" dirty="0">
                <a:solidFill>
                  <a:schemeClr val="hlink"/>
                </a:solidFill>
                <a:hlinkClick r:id="rId11"/>
              </a:rPr>
              <a:t>Clinical Trial Registration &amp; Reporting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7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700" dirty="0"/>
              <a:t>Good Clinical Practice (GCP)</a:t>
            </a:r>
          </a:p>
          <a:p>
            <a:pPr lvl="0" indent="247650" rtl="0">
              <a:lnSpc>
                <a:spcPct val="115000"/>
              </a:lnSpc>
              <a:spcBef>
                <a:spcPts val="0"/>
              </a:spcBef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dirty="0"/>
              <a:t>Review</a:t>
            </a:r>
            <a:r>
              <a:rPr lang="en-US" sz="1700" b="0" dirty="0">
                <a:solidFill>
                  <a:schemeClr val="dk1"/>
                </a:solidFill>
              </a:rPr>
              <a:t> </a:t>
            </a:r>
            <a:r>
              <a:rPr lang="en-US" sz="1700" b="0" u="sng" dirty="0">
                <a:solidFill>
                  <a:schemeClr val="accent5"/>
                </a:solidFill>
                <a:hlinkClick r:id="rId12"/>
              </a:rPr>
              <a:t>NIH GCP Training</a:t>
            </a:r>
            <a:r>
              <a:rPr lang="en-US" sz="1700" b="0" dirty="0">
                <a:solidFill>
                  <a:schemeClr val="dk1"/>
                </a:solidFill>
              </a:rPr>
              <a:t> Information</a:t>
            </a:r>
          </a:p>
          <a:p>
            <a:pPr lvl="0" indent="247650" rtl="0">
              <a:spcBef>
                <a:spcPts val="0"/>
              </a:spcBef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1700" b="0" u="sng" dirty="0">
                <a:solidFill>
                  <a:schemeClr val="accent5"/>
                </a:solidFill>
                <a:hlinkClick r:id="rId13"/>
              </a:rPr>
              <a:t>HSD Required Training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1800" dirty="0"/>
          </a:p>
          <a:p>
            <a:pPr marL="34290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1800" b="1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2624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71750" y="371500"/>
            <a:ext cx="84723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-279400" rtl="0">
              <a:spcBef>
                <a:spcPts val="0"/>
              </a:spcBef>
              <a:buClr>
                <a:schemeClr val="dk1"/>
              </a:buClr>
              <a:buSzPct val="146666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Research That Meets the </a:t>
            </a:r>
          </a:p>
          <a:p>
            <a:pPr lvl="0" indent="-279400" rtl="0">
              <a:spcBef>
                <a:spcPts val="0"/>
              </a:spcBef>
              <a:buClr>
                <a:schemeClr val="dk1"/>
              </a:buClr>
              <a:buSzPct val="2200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NIH Definition of a Clinical Trial </a:t>
            </a:r>
            <a:r>
              <a:rPr lang="en-US" sz="20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2"/>
          </p:nvPr>
        </p:nvSpPr>
        <p:spPr>
          <a:xfrm>
            <a:off x="719675" y="1758250"/>
            <a:ext cx="8048100" cy="34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b="0" dirty="0"/>
              <a:t>Respond to Clinical trial-specific Funding Opportunity Announcements (FOAs)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b="0" dirty="0"/>
              <a:t>Registration and results reporting in ClinicalTrials.gov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b="0" dirty="0"/>
              <a:t>Training in Good Clinical Practice (GCP</a:t>
            </a:r>
            <a:r>
              <a:rPr lang="en-US" b="0" dirty="0" smtClean="0"/>
              <a:t>)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2400" b="1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2400" b="1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2511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552450" y="26411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94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46666"/>
              <a:buFont typeface="Calibri"/>
              <a:buNone/>
            </a:pPr>
            <a:r>
              <a:rPr lang="en-US" sz="30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NIH Might Consider Your Human Subjects Research a Clinical Trial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236100" y="5744125"/>
            <a:ext cx="9351000" cy="8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If “yes” to ALL of these questions, your study is considered a clinical trial</a:t>
            </a: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2475" y="2458600"/>
            <a:ext cx="4872725" cy="26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412624" y="1762750"/>
            <a:ext cx="4995600" cy="313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kern="0">
                <a:solidFill>
                  <a:srgbClr val="4472C4"/>
                </a:solidFill>
                <a:latin typeface="Open Sans"/>
                <a:ea typeface="Open Sans"/>
                <a:cs typeface="Open Sans"/>
                <a:sym typeface="Open Sans"/>
              </a:rPr>
              <a:t>Does your study…</a:t>
            </a:r>
          </a:p>
          <a:p>
            <a:pPr marL="342900" indent="-330200">
              <a:spcBef>
                <a:spcPts val="900"/>
              </a:spcBef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lang="en-US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Involve one or more </a:t>
            </a:r>
            <a:r>
              <a:rPr lang="en-US" b="1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human subjects</a:t>
            </a:r>
            <a:r>
              <a:rPr lang="en-US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342900" indent="-330200">
              <a:spcBef>
                <a:spcPts val="900"/>
              </a:spcBef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lang="en-US" b="1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Prospectively assign</a:t>
            </a:r>
            <a:r>
              <a:rPr lang="en-US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human subject(s) to intervention(s)?</a:t>
            </a:r>
          </a:p>
          <a:p>
            <a:pPr marL="342900" indent="-330200">
              <a:spcBef>
                <a:spcPts val="900"/>
              </a:spcBef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lang="en-US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Evaluate the </a:t>
            </a:r>
            <a:r>
              <a:rPr lang="en-US" b="1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effect of intervention(s)</a:t>
            </a:r>
            <a:r>
              <a:rPr lang="en-US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on the human subject(s)? </a:t>
            </a:r>
          </a:p>
          <a:p>
            <a:pPr marL="342900" indent="-330200">
              <a:spcBef>
                <a:spcPts val="900"/>
              </a:spcBef>
              <a:buClr>
                <a:srgbClr val="000000"/>
              </a:buClr>
              <a:buSzPct val="100000"/>
              <a:buFont typeface="Noto Sans Symbols"/>
              <a:buChar char="✓"/>
            </a:pPr>
            <a:r>
              <a:rPr lang="en-US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Have a health-related </a:t>
            </a:r>
            <a:r>
              <a:rPr lang="en-US" b="1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biomedical or behavioral</a:t>
            </a:r>
            <a:r>
              <a:rPr lang="en-US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outcome? 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412625" y="6138325"/>
            <a:ext cx="6423000" cy="74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the NIH Decision Tree to help:  </a:t>
            </a:r>
            <a:r>
              <a:rPr lang="en-US" sz="1400" u="sng" kern="0">
                <a:solidFill>
                  <a:srgbClr val="0563C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https://grants.nih.gov/ct-decision/</a:t>
            </a:r>
            <a:r>
              <a:rPr lang="en-US" sz="1400" ker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34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Why This Is Important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2"/>
          </p:nvPr>
        </p:nvSpPr>
        <p:spPr>
          <a:xfrm>
            <a:off x="659300" y="1584325"/>
            <a:ext cx="81846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r>
              <a:rPr lang="en-US" sz="24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If NIH considers </a:t>
            </a:r>
            <a:r>
              <a:rPr lang="en-US" b="0" dirty="0"/>
              <a:t>your research a </a:t>
            </a:r>
            <a:r>
              <a:rPr lang="en-US" sz="24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clinical trial (CT) the PI needs to: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b="0" dirty="0"/>
          </a:p>
          <a:p>
            <a:pPr marL="4572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2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Respond to a clinical trial-</a:t>
            </a:r>
            <a:r>
              <a:rPr lang="en-US" sz="2200" b="1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specific FOA</a:t>
            </a:r>
          </a:p>
          <a:p>
            <a:pPr marL="4572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200" b="0" dirty="0"/>
              <a:t>FORMS E - additional required </a:t>
            </a:r>
            <a:r>
              <a:rPr lang="en-US" sz="2200" dirty="0"/>
              <a:t>fields</a:t>
            </a:r>
          </a:p>
          <a:p>
            <a:pPr marL="4572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200" b="0" dirty="0"/>
              <a:t>Indicate where </a:t>
            </a:r>
            <a:r>
              <a:rPr lang="en-US" sz="2200" dirty="0"/>
              <a:t>single IRB </a:t>
            </a:r>
            <a:r>
              <a:rPr lang="en-US" sz="2200" b="0" dirty="0"/>
              <a:t>is (Not UW... )</a:t>
            </a:r>
          </a:p>
          <a:p>
            <a:pPr marL="4572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200" b="1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Register and report </a:t>
            </a:r>
            <a:r>
              <a:rPr lang="en-US" sz="2200" b="0" i="0" u="none" strike="noStrike" cap="none" dirty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the clinical trial in </a:t>
            </a:r>
            <a:r>
              <a:rPr lang="en-US" sz="2200" b="0" i="0" u="none" strike="noStrike" cap="none" dirty="0" smtClea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ClinicalTrials.gov</a:t>
            </a:r>
          </a:p>
          <a:p>
            <a:pPr marL="4572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sz="2200" dirty="0" smtClean="0"/>
              <a:t>Good </a:t>
            </a:r>
            <a:r>
              <a:rPr lang="en-US" sz="2200" dirty="0"/>
              <a:t>Clinical Practice (GCP) </a:t>
            </a:r>
            <a:r>
              <a:rPr lang="en-US" sz="2200" b="0" dirty="0"/>
              <a:t>Training Requirements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2400" b="1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25000"/>
              <a:buFont typeface="Merriweather Sans"/>
              <a:buNone/>
            </a:pPr>
            <a:endParaRPr sz="2400" b="1" i="0" u="none" strike="noStrike" cap="none" dirty="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2951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0" rtl="0"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/>
              <a:t>Identifying the Right Funding Opportunity Announcement (FOA) is Key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838200" y="1600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buClr>
                <a:srgbClr val="33006F"/>
              </a:buClr>
              <a:buSzPct val="25000"/>
              <a:buFont typeface="Open Sans"/>
              <a:buNone/>
            </a:pPr>
            <a:r>
              <a:rPr lang="en-US" sz="28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All FOAs will be designated as one of the following in Section II of the FOA:</a:t>
            </a:r>
          </a:p>
          <a:p>
            <a:pPr marL="685800" indent="-228600"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SzPct val="100000"/>
              <a:buFont typeface="Noto Sans Symbols"/>
              <a:buChar char="✓"/>
            </a:pPr>
            <a:r>
              <a:rPr lang="en-US" sz="24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Clinical Trial Required</a:t>
            </a:r>
          </a:p>
          <a:p>
            <a:pPr marL="685800" indent="-228600"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SzPct val="100000"/>
              <a:buFont typeface="Noto Sans Symbols"/>
              <a:buChar char="✓"/>
            </a:pPr>
            <a:r>
              <a:rPr lang="en-US" sz="24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Clinical Trial Not Allowed</a:t>
            </a:r>
          </a:p>
          <a:p>
            <a:pPr marL="685800" indent="-228600"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SzPct val="100000"/>
              <a:buFont typeface="Noto Sans Symbols"/>
              <a:buChar char="✓"/>
            </a:pPr>
            <a:r>
              <a:rPr lang="en-US" sz="24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Clinical Trial Optional</a:t>
            </a:r>
          </a:p>
          <a:p>
            <a:pPr marL="685800" indent="-228600"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SzPct val="100000"/>
              <a:buFont typeface="Noto Sans Symbols"/>
              <a:buChar char="✓"/>
            </a:pPr>
            <a:r>
              <a:rPr lang="en-US" sz="24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No Independent Clinical Trials: *only for Career Development (K) &amp; Fellowship (F)</a:t>
            </a:r>
          </a:p>
          <a:p>
            <a:pPr marL="685800" lvl="1" indent="-22860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236550" y="5971451"/>
            <a:ext cx="8670900" cy="78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000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Check your FOA at least 30 days before due date for updates</a:t>
            </a:r>
            <a:r>
              <a:rPr lang="en-US" sz="20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294150" y="5294125"/>
            <a:ext cx="8555700" cy="5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1">
              <a:lnSpc>
                <a:spcPct val="90000"/>
              </a:lnSpc>
            </a:pPr>
            <a:r>
              <a:rPr lang="en-US" sz="2000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CT applications MUST be submitted to an FOA that </a:t>
            </a:r>
            <a:r>
              <a:rPr lang="en-US" sz="2000" b="1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allows </a:t>
            </a:r>
            <a:r>
              <a:rPr lang="en-US" sz="2000" kern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108513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Confirming FOA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b="0"/>
              <a:t>It is the PI’s responsibility to decide if the project is a clinical trial as defined by NIH and to choose the appropriate FOA.</a:t>
            </a:r>
          </a:p>
          <a:p>
            <a:pPr marL="0" lvl="0" indent="0" rtl="0">
              <a:spcBef>
                <a:spcPts val="0"/>
              </a:spcBef>
              <a:buNone/>
            </a:pPr>
            <a:endParaRPr b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b="0"/>
              <a:t>NIH validations are specific enough to check for required fields based on FOA selected and other responses within the proposal. </a:t>
            </a:r>
          </a:p>
          <a:p>
            <a:pPr marL="0" lvl="0" indent="0" rtl="0">
              <a:spcBef>
                <a:spcPts val="0"/>
              </a:spcBef>
              <a:buNone/>
            </a:pPr>
            <a:endParaRPr b="0"/>
          </a:p>
          <a:p>
            <a:pPr marL="0" lvl="0" indent="0" rtl="0">
              <a:spcBef>
                <a:spcPts val="0"/>
              </a:spcBef>
              <a:buNone/>
            </a:pPr>
            <a:endParaRPr b="0"/>
          </a:p>
          <a:p>
            <a:pPr marL="0" lvl="0" indent="0" rtl="0">
              <a:spcBef>
                <a:spcPts val="0"/>
              </a:spcBef>
              <a:buNone/>
            </a:pPr>
            <a:endParaRPr b="0"/>
          </a:p>
          <a:p>
            <a:pPr marL="0" lvl="0" indent="0" rtl="0">
              <a:spcBef>
                <a:spcPts val="0"/>
              </a:spcBef>
              <a:buNone/>
            </a:pPr>
            <a:endParaRPr b="0"/>
          </a:p>
          <a:p>
            <a:pPr marL="0" lvl="0" indent="0" rtl="0">
              <a:spcBef>
                <a:spcPts val="0"/>
              </a:spcBef>
              <a:buNone/>
            </a:pPr>
            <a:endParaRPr b="0"/>
          </a:p>
          <a:p>
            <a:pPr marL="0" lvl="0" indent="0">
              <a:spcBef>
                <a:spcPts val="0"/>
              </a:spcBef>
              <a:buNone/>
            </a:pPr>
            <a:endParaRPr b="0"/>
          </a:p>
        </p:txBody>
      </p:sp>
    </p:spTree>
    <p:extLst>
      <p:ext uri="{BB962C8B-B14F-4D97-AF65-F5344CB8AC3E}">
        <p14:creationId xmlns:p14="http://schemas.microsoft.com/office/powerpoint/2010/main" val="171810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 descr="higlighting the following Human Subjects related fields -Are Human Subjects Involved? Yes/No - Is Project Exempt from Federal regulations? Yes/No - Exemption numbers 1-8 - Is IRB review Pending? Yes/No - Human Subject Assurance Number" title="R&amp;R Other Project Information f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14" y="178622"/>
            <a:ext cx="5755797" cy="71057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9" name="Shape 369" title="&quot;&quot;"/>
          <p:cNvSpPr/>
          <p:nvPr/>
        </p:nvSpPr>
        <p:spPr>
          <a:xfrm>
            <a:off x="217842" y="710005"/>
            <a:ext cx="3815100" cy="978900"/>
          </a:xfrm>
          <a:prstGeom prst="roundRect">
            <a:avLst>
              <a:gd name="adj" fmla="val 16667"/>
            </a:avLst>
          </a:prstGeom>
          <a:solidFill>
            <a:srgbClr val="FFFF00">
              <a:alpha val="9411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Shape 370" title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8260" y="1927877"/>
            <a:ext cx="6668383" cy="95020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71" name="Shape 371" title="&quot;&quot;"/>
          <p:cNvSpPr/>
          <p:nvPr/>
        </p:nvSpPr>
        <p:spPr>
          <a:xfrm>
            <a:off x="1641549" y="4645286"/>
            <a:ext cx="5372100" cy="1731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Shape 372" title="&quot;&quot;"/>
          <p:cNvSpPr/>
          <p:nvPr/>
        </p:nvSpPr>
        <p:spPr>
          <a:xfrm>
            <a:off x="1746941" y="3056885"/>
            <a:ext cx="5727000" cy="1555200"/>
          </a:xfrm>
          <a:prstGeom prst="roundRect">
            <a:avLst>
              <a:gd name="adj" fmla="val 16667"/>
            </a:avLst>
          </a:prstGeom>
          <a:solidFill>
            <a:srgbClr val="FFFF00">
              <a:alpha val="9411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Shape 373" title="&quot;&quot;"/>
          <p:cNvSpPr/>
          <p:nvPr/>
        </p:nvSpPr>
        <p:spPr>
          <a:xfrm rot="10800000">
            <a:off x="7107049" y="5193826"/>
            <a:ext cx="734100" cy="63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5801600" y="260050"/>
            <a:ext cx="3351000" cy="224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PHS HS &amp; CT Form</a:t>
            </a:r>
            <a:r>
              <a:rPr lang="en-US" sz="2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HS=NO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endParaRPr sz="4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Shape 375" title="&quot;&quot;"/>
          <p:cNvSpPr/>
          <p:nvPr/>
        </p:nvSpPr>
        <p:spPr>
          <a:xfrm>
            <a:off x="217842" y="710005"/>
            <a:ext cx="3815100" cy="978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51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 title="PHS Human Subjects and Clinical Trials Information f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4373" y="57933"/>
            <a:ext cx="4746513" cy="67890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82" name="Shape 382" title="&quot;&quot;"/>
          <p:cNvSpPr/>
          <p:nvPr/>
        </p:nvSpPr>
        <p:spPr>
          <a:xfrm>
            <a:off x="4076129" y="661773"/>
            <a:ext cx="4274700" cy="1278300"/>
          </a:xfrm>
          <a:prstGeom prst="roundRect">
            <a:avLst>
              <a:gd name="adj" fmla="val 16667"/>
            </a:avLst>
          </a:prstGeom>
          <a:solidFill>
            <a:srgbClr val="FFFF00">
              <a:alpha val="9411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Shape 383" title="&quot;&quot;"/>
          <p:cNvSpPr/>
          <p:nvPr/>
        </p:nvSpPr>
        <p:spPr>
          <a:xfrm>
            <a:off x="3934373" y="4346089"/>
            <a:ext cx="4749600" cy="1129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Shape 384" title="&quot;&quot;"/>
          <p:cNvSpPr/>
          <p:nvPr/>
        </p:nvSpPr>
        <p:spPr>
          <a:xfrm>
            <a:off x="3382129" y="4701092"/>
            <a:ext cx="494700" cy="41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Shape 385" title="&quot;&quot;"/>
          <p:cNvSpPr/>
          <p:nvPr/>
        </p:nvSpPr>
        <p:spPr>
          <a:xfrm>
            <a:off x="3935714" y="5638801"/>
            <a:ext cx="4749600" cy="1129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Shape 386" title="&quot;&quot;"/>
          <p:cNvSpPr/>
          <p:nvPr/>
        </p:nvSpPr>
        <p:spPr>
          <a:xfrm>
            <a:off x="3383471" y="6015314"/>
            <a:ext cx="494700" cy="41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endParaRPr kern="0">
              <a:solidFill>
                <a:srgbClr val="E8D3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429477" y="4653900"/>
            <a:ext cx="28941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33006F"/>
              </a:buClr>
              <a:buSzPct val="25000"/>
              <a:buFont typeface="Open Sans"/>
              <a:buNone/>
            </a:pPr>
            <a:r>
              <a:rPr lang="en-US" sz="24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Full Study Record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228599" y="5926875"/>
            <a:ext cx="33789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33006F"/>
              </a:buClr>
              <a:buSzPct val="25000"/>
              <a:buFont typeface="Open Sans"/>
              <a:buNone/>
            </a:pPr>
            <a:r>
              <a:rPr lang="en-US" sz="24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Delayed Onset Study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509300" y="1030175"/>
            <a:ext cx="3999600" cy="90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HS=YES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333426" y="2212350"/>
            <a:ext cx="3646500" cy="138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33006F"/>
              </a:buClr>
              <a:buSzPct val="25000"/>
              <a:buFont typeface="Open Sans"/>
              <a:buNone/>
            </a:pPr>
            <a:r>
              <a:rPr lang="en-US" sz="2400" b="1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…must </a:t>
            </a:r>
            <a:r>
              <a:rPr lang="en-US" sz="2400" kern="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include at least one full or delayed onset study record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0" y="362725"/>
            <a:ext cx="3999600" cy="8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PHS HS &amp; CT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Form</a:t>
            </a:r>
            <a:r>
              <a:rPr lang="en-US"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3877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1286</Words>
  <Application>Microsoft Office PowerPoint</Application>
  <PresentationFormat>On-screen Show (4:3)</PresentationFormat>
  <Paragraphs>237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Century Gothic</vt:lpstr>
      <vt:lpstr>Merriweather Sans</vt:lpstr>
      <vt:lpstr>Noto Sans Symbols</vt:lpstr>
      <vt:lpstr>Open Sans</vt:lpstr>
      <vt:lpstr>Open Sans Light</vt:lpstr>
      <vt:lpstr>Custom Design</vt:lpstr>
      <vt:lpstr>1_Custom Design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NIH Might Consider Your Human Subjects Research a Clinical Trial</vt:lpstr>
      <vt:lpstr>PowerPoint Presentation</vt:lpstr>
      <vt:lpstr>PowerPoint Presentation</vt:lpstr>
      <vt:lpstr>PowerPoint Presentation</vt:lpstr>
      <vt:lpstr>PHS HS &amp; CT Form  When HS=NO </vt:lpstr>
      <vt:lpstr>WHEN HS=YES</vt:lpstr>
      <vt:lpstr>PowerPoint Presentation</vt:lpstr>
      <vt:lpstr>PowerPoint Presentation</vt:lpstr>
      <vt:lpstr>NIH Single IRB Policy for Multi-site Clinical Trials d</vt:lpstr>
      <vt:lpstr>Current practice  Each site obtains its own IRB review </vt:lpstr>
      <vt:lpstr>NIH Single IRB Policy </vt:lpstr>
      <vt:lpstr>HSD Single IRB Website https://www.washington.edu/research/hsd/single-irb/single-irb-plan-grant-applic ation/   </vt:lpstr>
      <vt:lpstr>Selecting the Single IRB </vt:lpstr>
      <vt:lpstr>  The Cost of a the Single IRB </vt:lpstr>
      <vt:lpstr>HSD Single IRB Website https://www.washington.edu/research/hsd/single-irb/cost-single-irb-review/   </vt:lpstr>
      <vt:lpstr>Resources &amp; Help from NIH Links at the bottom of the HSD Single IRB webpage https://www.washington.edu/research/hsd/single-irb/  </vt:lpstr>
      <vt:lpstr>Clinical Trial Registration and Results Reporting d</vt:lpstr>
      <vt:lpstr>NIH Policy   All clinical trials must: </vt:lpstr>
      <vt:lpstr>How do you register a trial? </vt:lpstr>
      <vt:lpstr>HSD Clinical Trials webpage https://www.washington.edu/research/hsd/clinical-trials/clinical-trials-registration-and-reporting/  </vt:lpstr>
      <vt:lpstr>How HSD is helping with this requirement </vt:lpstr>
      <vt:lpstr>Resources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OSP</dc:creator>
  <cp:lastModifiedBy>SUSAN S. WILBANKS</cp:lastModifiedBy>
  <cp:revision>6</cp:revision>
  <dcterms:created xsi:type="dcterms:W3CDTF">2017-11-15T21:44:08Z</dcterms:created>
  <dcterms:modified xsi:type="dcterms:W3CDTF">2017-12-05T19:53:33Z</dcterms:modified>
</cp:coreProperties>
</file>