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Encode Sans Black" panose="020B060402020202020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F93F16-6B28-4737-BDE3-355AA04B9E34}">
  <a:tblStyle styleId="{95F93F16-6B28-4737-BDE3-355AA04B9E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has a small window they will continue to accept adobe forms packages that were downloaded befoer January 1st.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Policy = Extenuating Circumstances, rarely applies; Continuous Submission = PIs who are especially active Peer Reviewers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953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63600" marR="0" lvl="1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018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1463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317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grants-gov-adobe-application-forms-packages-are-going-awa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sites/default/files/mram/2017.10/2%20Grants.gov%20Workspace%20Introduction-%20Oct%20MRAM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shington.edu/research/tools/sage/guide/egc1-forms/create-new-egc1-and-grant-runner-wizard/grant-runner-supported-nih-activity-cod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plan-and-propose/sponsor-requirements/federal/#ggov" TargetMode="External"/><Relationship Id="rId7" Type="http://schemas.openxmlformats.org/officeDocument/2006/relationships/hyperlink" Target="mailto:support@grant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GrantsGovUS" TargetMode="External"/><Relationship Id="rId5" Type="http://schemas.openxmlformats.org/officeDocument/2006/relationships/hyperlink" Target="https://www.grants.gov/web/grants/applicants/applicant-training.html" TargetMode="External"/><Relationship Id="rId4" Type="http://schemas.openxmlformats.org/officeDocument/2006/relationships/hyperlink" Target="https://www.grants.gov/help/html/help/GetStarted/Get_Started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submission-policies.htm#l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nts.nih.gov/grants/peer/continuous_submissio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ct-decision/index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ance.uw.edu/gca/sites/default/files/mram/2017.11/7%20NIH%20Clinical%20Trial%20Stewardship.MRAM_.11.16.17.pptx" TargetMode="External"/><Relationship Id="rId4" Type="http://schemas.openxmlformats.org/officeDocument/2006/relationships/hyperlink" Target="https://nexus.od.nih.gov/all/2017/12/07/be-careful-to-pick-the-right-funding-opportunity-announcement-fo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ct-decision/index.htm" TargetMode="External"/><Relationship Id="rId3" Type="http://schemas.openxmlformats.org/officeDocument/2006/relationships/hyperlink" Target="https://grants.nih.gov/grants/how-to-apply-application-guide/resources/annotated-form-sets.htm" TargetMode="External"/><Relationship Id="rId7" Type="http://schemas.openxmlformats.org/officeDocument/2006/relationships/hyperlink" Target="https://grants.nih.gov/policy/clinical-trials/definition.htm" TargetMode="External"/><Relationship Id="rId12" Type="http://schemas.openxmlformats.org/officeDocument/2006/relationships/hyperlink" Target="https://www.washington.edu/research/hsd/single-irb/#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nts.nih.gov/grants/guide/notice-files/NOT-OD-18-106.html" TargetMode="External"/><Relationship Id="rId11" Type="http://schemas.openxmlformats.org/officeDocument/2006/relationships/hyperlink" Target="https://www.washington.edu/research/hsd/single-irb/single-irb-plan-grant-applic%0bation/" TargetMode="External"/><Relationship Id="rId5" Type="http://schemas.openxmlformats.org/officeDocument/2006/relationships/hyperlink" Target="https://grants.nih.gov/grants/ElectronicReceipt/faq_full.htm" TargetMode="External"/><Relationship Id="rId10" Type="http://schemas.openxmlformats.org/officeDocument/2006/relationships/hyperlink" Target="https://www.washington.edu/research/hsd/single-irb/#whatInfo" TargetMode="External"/><Relationship Id="rId4" Type="http://schemas.openxmlformats.org/officeDocument/2006/relationships/hyperlink" Target="https://grants.nih.gov/grants/ElectronicReceipt/files/right_forms.pdf" TargetMode="External"/><Relationship Id="rId9" Type="http://schemas.openxmlformats.org/officeDocument/2006/relationships/hyperlink" Target="https://grants.nih.gov/policy/clinical-trials/case-studies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000"/>
              <a:t>Are you ready for Federal Proposal Submission Changes?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December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2017 MRAM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What’s Happening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Grants.gov:</a:t>
            </a:r>
          </a:p>
          <a:p>
            <a:pPr marL="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200" u="sng">
                <a:solidFill>
                  <a:schemeClr val="accent5"/>
                </a:solidFill>
                <a:hlinkClick r:id="rId3"/>
              </a:rPr>
              <a:t>Adobe Application Packages Are Going Away!</a:t>
            </a:r>
          </a:p>
          <a:p>
            <a:pPr marL="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NIH - due dates on or after 1.25.18: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FORMS E &amp; new Human Subjects Clinical Trial Form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Clinical Trial Specific Funding Opportunities Announcements (FOAs)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Single IRB Policy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Grants.gov Federal Submission Options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753800" y="5201175"/>
            <a:ext cx="8020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/>
              <a:t>OSP will not accept Grants.gov Adobe application packages on eGC1s arriving “IN OSP” after February 28, 2018.</a:t>
            </a:r>
          </a:p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endParaRPr sz="2000"/>
          </a:p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/>
              <a:t>Review more guidance from the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October MRAM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24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5" name="Shape 65"/>
          <p:cNvGraphicFramePr/>
          <p:nvPr/>
        </p:nvGraphicFramePr>
        <p:xfrm>
          <a:off x="510125" y="2404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{95F93F16-6B28-4737-BDE3-355AA04B9E34}</a:tableStyleId>
              </a:tblPr>
              <a:tblGrid>
                <a:gridCol w="27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97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Considerations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7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Workspace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Adobe Forms Packages replacement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Sponsor System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NIH ASSIST, NSF Fastlane, NASA NSPIRES etc...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 Grant Runner</a:t>
                      </a: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 </a:t>
                      </a: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Specific </a:t>
                      </a:r>
                      <a:r>
                        <a:rPr lang="en-US" sz="1800" b="1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NIH </a:t>
                      </a: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Opportunities</a:t>
                      </a: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UWs System to System Solution (S2S), Grant Runner.</a:t>
                      </a:r>
                    </a:p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Reduces duplicate entry &amp; routes with eGC1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6" name="Shape 66"/>
          <p:cNvSpPr txBox="1"/>
          <p:nvPr/>
        </p:nvSpPr>
        <p:spPr>
          <a:xfrm>
            <a:off x="639638" y="1492850"/>
            <a:ext cx="71028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After January 1st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Workspace </a:t>
            </a: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UW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registration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instructions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Workspace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Online User Guide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Applicant Training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Grants.gov YouTube Channel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Helpdesk Support Center:</a:t>
            </a:r>
          </a:p>
          <a:p>
            <a:pPr marL="45720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5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support@grants.gov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or 1-800-518-4726 </a:t>
            </a: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NIH - </a:t>
            </a:r>
            <a:r>
              <a:rPr lang="en-US" sz="3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Select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-US" sz="3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Right Form</a:t>
            </a:r>
          </a:p>
        </p:txBody>
      </p:sp>
      <p:graphicFrame>
        <p:nvGraphicFramePr>
          <p:cNvPr id="78" name="Shape 78"/>
          <p:cNvGraphicFramePr/>
          <p:nvPr/>
        </p:nvGraphicFramePr>
        <p:xfrm>
          <a:off x="588400" y="197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{95F93F16-6B28-4737-BDE3-355AA04B9E34}</a:tableStyleId>
              </a:tblPr>
              <a:tblGrid>
                <a:gridCol w="415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17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FORMS-D for applications...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FORMS E for applications...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025"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</a:t>
                      </a: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dates </a:t>
                      </a:r>
                      <a:r>
                        <a:rPr lang="en-US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or before 1.24.18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under </a:t>
                      </a: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NIH Late Policy</a:t>
                      </a: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2-week window of consideration for due dates on or before 01.24.18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by 02.07.18 under NIH </a:t>
                      </a: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Continuous Submission Policy</a:t>
                      </a: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1.7.18 AIDS due date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</a:t>
                      </a: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dates </a:t>
                      </a:r>
                      <a:r>
                        <a:rPr lang="en-US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or after 1.25.18</a:t>
                      </a:r>
                      <a:r>
                        <a:rPr lang="en-US" sz="180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including</a:t>
                      </a: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Those submitted early for due dates on or after 01.25.18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application types (New, Resubmission, Renewal, Revision)</a:t>
                      </a: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4B2E8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Shape 79"/>
          <p:cNvSpPr txBox="1"/>
          <p:nvPr/>
        </p:nvSpPr>
        <p:spPr>
          <a:xfrm>
            <a:off x="842225" y="54768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Competition ID on the form will indicate what version &amp;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NIH Validations in ASSIST and GrantRunner will help.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REMEMBER</a:t>
            </a:r>
          </a:p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2800"/>
              <a:t>If NIH Considers your research a clinical trial: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842200" y="1351050"/>
            <a:ext cx="7910700" cy="369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 </a:t>
            </a: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NIH Definition of a Clinical Trial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Respond to a </a:t>
            </a: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Clinical Trial-specific FOA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FORMS E - additional required fields &amp; new Human Subjects Clinical Trials Form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Multi-research sites must Include plan for a Single IRB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NIH Clinical Trial Stewardship MRAM presentation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Open Mike Blog: Pick the Right FOA!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NIH FORMS E &amp; Clinical Trial </a:t>
            </a: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583104" y="14319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B2E83"/>
                </a:solidFill>
              </a:rPr>
              <a:t>FORMS-E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 u="sng">
                <a:solidFill>
                  <a:schemeClr val="hlink"/>
                </a:solidFill>
                <a:hlinkClick r:id="rId3"/>
              </a:rPr>
              <a:t>Annotated Form Sets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sz="1800" b="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Do I Have the Right Form Version For My Application?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2400"/>
              <a:buChar char="&gt;"/>
            </a:pPr>
            <a:r>
              <a:rPr lang="en-US" sz="1800" b="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Application Forms, Form Updates, Choosing Correct Forms FAQs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800" b="0" u="sng">
              <a:solidFill>
                <a:schemeClr val="hlink"/>
              </a:solidFill>
              <a:highlight>
                <a:srgbClr val="FFFFFF"/>
              </a:highlight>
              <a:hlinkClick r:id="rId5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B2E83"/>
                </a:solidFill>
              </a:rPr>
              <a:t>NIH Clinical Trials: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 u="sng">
                <a:solidFill>
                  <a:schemeClr val="hlink"/>
                </a:solidFill>
                <a:hlinkClick r:id="rId6"/>
              </a:rPr>
              <a:t>NIH Policy on FOAs for Clinical Trials</a:t>
            </a:r>
            <a:r>
              <a:rPr lang="en-US" sz="1800" b="0">
                <a:solidFill>
                  <a:srgbClr val="000000"/>
                </a:solidFill>
              </a:rPr>
              <a:t> with target posting dates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 u="sng">
                <a:solidFill>
                  <a:schemeClr val="hlink"/>
                </a:solidFill>
                <a:hlinkClick r:id="rId7"/>
              </a:rPr>
              <a:t>Definition</a:t>
            </a:r>
            <a:r>
              <a:rPr lang="en-US" sz="1800" b="0">
                <a:solidFill>
                  <a:srgbClr val="4B2E83"/>
                </a:solidFill>
              </a:rPr>
              <a:t> of a CT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>
                <a:solidFill>
                  <a:srgbClr val="4B2E83"/>
                </a:solidFill>
              </a:rPr>
              <a:t>CT</a:t>
            </a:r>
            <a:r>
              <a:rPr lang="en-US" sz="1800" b="0">
                <a:solidFill>
                  <a:srgbClr val="4B2E83"/>
                </a:solidFill>
                <a:hlinkClick r:id="rId8"/>
              </a:rPr>
              <a:t> </a:t>
            </a:r>
            <a:r>
              <a:rPr lang="en-US" sz="1800" b="0" u="sng">
                <a:solidFill>
                  <a:schemeClr val="hlink"/>
                </a:solidFill>
                <a:hlinkClick r:id="rId8"/>
              </a:rPr>
              <a:t>Decision Tree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Char char="&gt;"/>
            </a:pPr>
            <a:r>
              <a:rPr lang="en-US" sz="1800" b="0" u="sng">
                <a:solidFill>
                  <a:schemeClr val="hlink"/>
                </a:solidFill>
                <a:hlinkClick r:id="rId9"/>
              </a:rPr>
              <a:t>Case Studies</a:t>
            </a:r>
            <a:r>
              <a:rPr lang="en-US" sz="1800" b="0">
                <a:solidFill>
                  <a:srgbClr val="000000"/>
                </a:solidFill>
              </a:rPr>
              <a:t> </a:t>
            </a:r>
            <a:r>
              <a:rPr lang="en-US" sz="1800" b="0">
                <a:solidFill>
                  <a:srgbClr val="4B2E83"/>
                </a:solidFill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b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HSD Single IRB Resources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 u="sng">
                <a:solidFill>
                  <a:schemeClr val="accent5"/>
                </a:solidFill>
                <a:hlinkClick r:id="rId10"/>
              </a:rPr>
              <a:t>What sIRB information should be included in grant applications?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 u="sng">
                <a:solidFill>
                  <a:schemeClr val="hlink"/>
                </a:solidFill>
                <a:hlinkClick r:id="rId11"/>
              </a:rPr>
              <a:t>Single IRB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Char char="&gt;"/>
            </a:pPr>
            <a:r>
              <a:rPr lang="en-US" sz="1800" b="0" u="sng">
                <a:solidFill>
                  <a:schemeClr val="accent5"/>
                </a:solidFill>
                <a:hlinkClick r:id="rId12"/>
              </a:rPr>
              <a:t>Complete list of resources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"/>
              <a:buFont typeface="Merriweather Sans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Encode Sans Black</vt:lpstr>
      <vt:lpstr>Calibri</vt:lpstr>
      <vt:lpstr>Merriweather Sans</vt:lpstr>
      <vt:lpstr>Open Sans Light</vt:lpstr>
      <vt:lpstr>Open Sans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2017-12-21T17:16:24Z</dcterms:modified>
</cp:coreProperties>
</file>