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May need explanation on when to use continuation.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Loosening of field restrictions:  sponsor deadline fields, abstracts &amp; RFA/RFP fields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FIDS disclosures will fire when the eGC1 is in approved status AND a child admin action is created.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Will see multiple versions for certain opportunities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Pick the correct opportunity version, based on due date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Teams may find it helpful to have the PI complete the study form using the PDF;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The form import is for individual studies only, not the entire HSCT form which can contain multiple studies.  One study at a time gets imported.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Navigation includes:  breadcrumbs at top, expandable sections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Sections are large, so can choose expand or not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Easier to manage one section at a time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Will provide error checking section-by-section as well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5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2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18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1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24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None/>
              <a:defRPr sz="5000" b="0" i="0">
                <a:solidFill>
                  <a:schemeClr val="dk1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24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999999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1750" y="2142400"/>
            <a:ext cx="8180100" cy="15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Font typeface="Arial"/>
              <a:buNone/>
            </a:pPr>
            <a:r>
              <a:rPr lang="en-US" sz="4000"/>
              <a:t>SAGE Updates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803400" y="4377950"/>
            <a:ext cx="7777800" cy="174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MRAM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December 2017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Amanda Snyder, Associate Director, OSP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accent2"/>
                </a:solidFill>
              </a:rPr>
              <a:t>Judy Chung, Program Manager, ORIS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NIH Opportunities Currently Supported in Grant Runner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00600" cy="463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NIH Single Project, 5 year budget for: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Basic Research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Career Development 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Endowment Programs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Shared Instrumentation 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Director Awards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Targeted Research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Pre-Applications</a:t>
            </a:r>
          </a:p>
          <a:p>
            <a:pPr marL="457200" lvl="0" indent="-342900" rtl="0">
              <a:spcBef>
                <a:spcPts val="0"/>
              </a:spcBef>
              <a:spcAft>
                <a:spcPts val="2000"/>
              </a:spcAft>
              <a:buClr>
                <a:srgbClr val="666666"/>
              </a:buClr>
              <a:buSzPts val="1800"/>
              <a:buChar char="&gt;"/>
            </a:pPr>
            <a:r>
              <a:rPr lang="en-US" sz="1800">
                <a:solidFill>
                  <a:srgbClr val="666666"/>
                </a:solidFill>
              </a:rPr>
              <a:t>Resource Awards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u="sng">
                <a:solidFill>
                  <a:srgbClr val="666666"/>
                </a:solidFill>
                <a:hlinkClick r:id="rId3"/>
              </a:rPr>
              <a:t>List by Activity Code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1750" y="371503"/>
            <a:ext cx="8184600" cy="7440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Non-Award Agreement Changes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Agreement related to research that does </a:t>
            </a:r>
            <a:r>
              <a:rPr lang="en-US" b="1">
                <a:solidFill>
                  <a:srgbClr val="666666"/>
                </a:solidFill>
              </a:rPr>
              <a:t>not</a:t>
            </a:r>
            <a:r>
              <a:rPr lang="en-US">
                <a:solidFill>
                  <a:srgbClr val="666666"/>
                </a:solidFill>
              </a:rPr>
              <a:t> include external funding but does obligate UW resources or make other legal obligations of UW, requiring institutional sign-off.</a:t>
            </a:r>
          </a:p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Examples include: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Data Use Agreements (DUA)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Confidentiality Agreements (CDA),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Master Agreements,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Material Transfer Agreements (MTA) 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Unfunded research agreements</a:t>
            </a:r>
          </a:p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342900" lvl="0" indent="-19050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eGC1 Requirements for NAAs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34400" y="1525375"/>
            <a:ext cx="8259300" cy="474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eGC1s are required for an NAA.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2 new Application Types created for NAAs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434343"/>
                </a:solidFill>
              </a:rPr>
              <a:t>          </a:t>
            </a:r>
            <a:r>
              <a:rPr lang="en-US" sz="1800" i="1">
                <a:solidFill>
                  <a:srgbClr val="666666"/>
                </a:solidFill>
              </a:rPr>
              <a:t>Upon selection: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342900" lvl="0" indent="-19050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06425" y="5921350"/>
            <a:ext cx="7011600" cy="79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When is an eGC1 required? https://www.washington.edu/research/faq/need-use-egc1/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r="1205" b="4852"/>
          <a:stretch/>
        </p:blipFill>
        <p:spPr>
          <a:xfrm>
            <a:off x="1523650" y="2596850"/>
            <a:ext cx="4372724" cy="222355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t="25600"/>
          <a:stretch/>
        </p:blipFill>
        <p:spPr>
          <a:xfrm>
            <a:off x="3320075" y="4989050"/>
            <a:ext cx="4076700" cy="99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659300" y="1508125"/>
            <a:ext cx="8184600" cy="251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Other changes to the eGC1 for NAAs: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“After the Fact” will always be YES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Help text that Sponsor = Other Party to the agreement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Budget locked down, fiscal questions default to “no”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Loosening of required field restrictions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65157" y="371535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eGC1 Requirements for NAAs (cont.)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4441525"/>
            <a:ext cx="87249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NAAs on eGC1: What has not changed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What is </a:t>
            </a:r>
            <a:r>
              <a:rPr lang="en-US" i="1">
                <a:solidFill>
                  <a:srgbClr val="666666"/>
                </a:solidFill>
              </a:rPr>
              <a:t>still required for NAAs: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FIDS Disclosures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Compliance question responses (non-fiscal)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Standard approval routing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797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Subaward Changes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45275" y="1464350"/>
            <a:ext cx="8346600" cy="240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New prompt on screen when subrecipient certification is expired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It will </a:t>
            </a:r>
            <a:r>
              <a:rPr lang="en-US" b="1" u="sng">
                <a:solidFill>
                  <a:srgbClr val="666666"/>
                </a:solidFill>
              </a:rPr>
              <a:t>not</a:t>
            </a:r>
            <a:r>
              <a:rPr lang="en-US">
                <a:solidFill>
                  <a:srgbClr val="666666"/>
                </a:solidFill>
              </a:rPr>
              <a:t> hold up submission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Meant to give an early heads up to take action</a:t>
            </a:r>
          </a:p>
          <a:p>
            <a:pPr marL="914400" lvl="1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○"/>
            </a:pPr>
            <a:r>
              <a:rPr lang="en-US">
                <a:solidFill>
                  <a:srgbClr val="666666"/>
                </a:solidFill>
              </a:rPr>
              <a:t>Send recertification form to subrecipient for completion, OR</a:t>
            </a:r>
          </a:p>
          <a:p>
            <a:pPr marL="914400" lvl="1" indent="-31750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○"/>
            </a:pPr>
            <a:r>
              <a:rPr lang="en-US">
                <a:solidFill>
                  <a:srgbClr val="666666"/>
                </a:solidFill>
              </a:rPr>
              <a:t>OSP will send as part of their process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75" y="4299624"/>
            <a:ext cx="6808523" cy="24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7758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Locations Survey Link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1046125" y="1736725"/>
            <a:ext cx="71646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>
                <a:solidFill>
                  <a:srgbClr val="666666"/>
                </a:solidFill>
              </a:rPr>
              <a:t>Give us your feedback on the new design used in Locations page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>
                <a:solidFill>
                  <a:srgbClr val="666666"/>
                </a:solidFill>
              </a:rPr>
              <a:t>Will help inform SAGE-wide design direction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197" y="2951950"/>
            <a:ext cx="6661400" cy="134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/>
              <a:t>Next Up in SAGE….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665900" y="1572125"/>
            <a:ext cx="8184600" cy="48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 b="1">
                <a:solidFill>
                  <a:srgbClr val="666666"/>
                </a:solidFill>
              </a:rPr>
              <a:t>Winter 2018 Targets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Grant Runner: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-US">
                <a:solidFill>
                  <a:srgbClr val="666666"/>
                </a:solidFill>
              </a:rPr>
              <a:t>Import from Clinical Trials.gov to pre-populate HSCT 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-US">
                <a:solidFill>
                  <a:srgbClr val="666666"/>
                </a:solidFill>
              </a:rPr>
              <a:t>SAGE Budget sync with RR Detailed Budget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-US">
                <a:solidFill>
                  <a:srgbClr val="666666"/>
                </a:solidFill>
              </a:rPr>
              <a:t>Fellowship grants</a:t>
            </a:r>
          </a:p>
          <a:p>
            <a:pPr marL="0" lvl="0" indent="0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Compliance (non-fiscal):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-US">
                <a:solidFill>
                  <a:srgbClr val="666666"/>
                </a:solidFill>
              </a:rPr>
              <a:t>Question revisions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-US">
                <a:solidFill>
                  <a:srgbClr val="666666"/>
                </a:solidFill>
              </a:rPr>
              <a:t>New look and feel (like locations)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/>
              <a:t>SAGE:  Coming Next Week! 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000" b="1">
                <a:solidFill>
                  <a:srgbClr val="595959"/>
                </a:solidFill>
              </a:rPr>
              <a:t>On December 21, 2017: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solidFill>
                  <a:srgbClr val="595959"/>
                </a:solidFill>
              </a:rPr>
              <a:t>Grant Runner: 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❏"/>
            </a:pPr>
            <a:r>
              <a:rPr lang="en-US" sz="2800">
                <a:solidFill>
                  <a:srgbClr val="595959"/>
                </a:solidFill>
              </a:rPr>
              <a:t>FORMS-E updates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❏"/>
            </a:pPr>
            <a:r>
              <a:rPr lang="en-US" sz="2800">
                <a:solidFill>
                  <a:srgbClr val="595959"/>
                </a:solidFill>
              </a:rPr>
              <a:t>New Human Subjects and Clinical Trials form</a:t>
            </a:r>
          </a:p>
          <a:p>
            <a:pPr marL="0" lvl="0" indent="0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2800" b="1">
                <a:solidFill>
                  <a:srgbClr val="595959"/>
                </a:solidFill>
              </a:rPr>
              <a:t>Other SAGE: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800"/>
              <a:buChar char="❏"/>
            </a:pPr>
            <a:r>
              <a:rPr lang="en-US" sz="2800">
                <a:solidFill>
                  <a:srgbClr val="666666"/>
                </a:solidFill>
              </a:rPr>
              <a:t>Non-Award Agreement changes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800"/>
              <a:buChar char="❏"/>
            </a:pPr>
            <a:r>
              <a:rPr lang="en-US" sz="2800">
                <a:solidFill>
                  <a:srgbClr val="666666"/>
                </a:solidFill>
              </a:rPr>
              <a:t>Subaward updates 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endParaRPr sz="280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31050" y="371500"/>
            <a:ext cx="83253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400"/>
              <a:t>2017-18 Grant Runner Expansion Project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45900" y="1602200"/>
            <a:ext cx="8509800" cy="47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buNone/>
            </a:pPr>
            <a:r>
              <a:rPr lang="en-US" b="1">
                <a:solidFill>
                  <a:srgbClr val="595959"/>
                </a:solidFill>
              </a:rPr>
              <a:t>  Mission:</a:t>
            </a:r>
          </a:p>
          <a:p>
            <a:pPr marL="342900" lvl="0" indent="-190500">
              <a:spcBef>
                <a:spcPts val="0"/>
              </a:spcBef>
              <a:buNone/>
            </a:pPr>
            <a:endParaRPr>
              <a:solidFill>
                <a:srgbClr val="595959"/>
              </a:solidFill>
            </a:endParaRPr>
          </a:p>
          <a:p>
            <a:pPr marL="342900" lvl="0" indent="-19050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  Expand SAGE Grant Runner capabilities to support more federal opportunities, saving users time and effort through: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★"/>
            </a:pPr>
            <a:r>
              <a:rPr lang="en-US" sz="2800">
                <a:solidFill>
                  <a:srgbClr val="595959"/>
                </a:solidFill>
              </a:rPr>
              <a:t>Fewer systems to interact with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★"/>
            </a:pPr>
            <a:r>
              <a:rPr lang="en-US" sz="2800">
                <a:solidFill>
                  <a:srgbClr val="595959"/>
                </a:solidFill>
              </a:rPr>
              <a:t>Reduced duplicate entry</a:t>
            </a:r>
          </a:p>
          <a:p>
            <a:pPr marL="914400" lvl="0" indent="-406400">
              <a:spcBef>
                <a:spcPts val="0"/>
              </a:spcBef>
              <a:buClr>
                <a:srgbClr val="595959"/>
              </a:buClr>
              <a:buSzPts val="2800"/>
              <a:buChar char="★"/>
            </a:pPr>
            <a:r>
              <a:rPr lang="en-US" sz="2800">
                <a:solidFill>
                  <a:srgbClr val="595959"/>
                </a:solidFill>
              </a:rPr>
              <a:t>Reduced training and support requirements for non-UW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0" y="371503"/>
            <a:ext cx="8184600" cy="7335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/>
              <a:t>Grant Runner FORMS-E Updates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buNone/>
            </a:pPr>
            <a:r>
              <a:rPr lang="en-US" b="1">
                <a:solidFill>
                  <a:srgbClr val="666666"/>
                </a:solidFill>
              </a:rPr>
              <a:t>Opportunity search:</a:t>
            </a:r>
          </a:p>
          <a:p>
            <a:pPr marL="342900" lvl="0" indent="-190500">
              <a:spcBef>
                <a:spcPts val="0"/>
              </a:spcBef>
              <a:buNone/>
            </a:pPr>
            <a:endParaRPr b="1">
              <a:solidFill>
                <a:srgbClr val="666666"/>
              </a:solidFill>
            </a:endParaRPr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endParaRPr/>
          </a:p>
          <a:p>
            <a:pPr marL="342900" lvl="0" indent="-190500">
              <a:spcBef>
                <a:spcPts val="0"/>
              </a:spcBef>
              <a:buNone/>
            </a:pPr>
            <a:r>
              <a:rPr lang="en-US" b="1">
                <a:solidFill>
                  <a:srgbClr val="666666"/>
                </a:solidFill>
              </a:rPr>
              <a:t>Forms-E will be </a:t>
            </a:r>
            <a:r>
              <a:rPr lang="en-US" b="1" i="1">
                <a:solidFill>
                  <a:srgbClr val="666666"/>
                </a:solidFill>
              </a:rPr>
              <a:t>selectable</a:t>
            </a:r>
            <a:r>
              <a:rPr lang="en-US" b="1">
                <a:solidFill>
                  <a:srgbClr val="666666"/>
                </a:solidFill>
              </a:rPr>
              <a:t> after next week’s release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2552700"/>
            <a:ext cx="70675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80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Human Subjects and Clinical Trials Form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423727" y="1736725"/>
            <a:ext cx="5431800" cy="4015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1400"/>
              <a:buChar char="&gt;"/>
            </a:pPr>
            <a:r>
              <a:rPr lang="en-US">
                <a:solidFill>
                  <a:srgbClr val="595959"/>
                </a:solidFill>
              </a:rPr>
              <a:t>New HSCT form shown in left navigation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1400"/>
              <a:buChar char="&gt;"/>
            </a:pPr>
            <a:r>
              <a:rPr lang="en-US">
                <a:solidFill>
                  <a:srgbClr val="595959"/>
                </a:solidFill>
              </a:rPr>
              <a:t>Inclusion Enrollment no longer a separate form; embedded in HSCT</a:t>
            </a:r>
          </a:p>
          <a:p>
            <a:pPr marL="457200" lvl="0" indent="-317500" rtl="0">
              <a:spcBef>
                <a:spcPts val="0"/>
              </a:spcBef>
              <a:buClr>
                <a:srgbClr val="595959"/>
              </a:buClr>
              <a:buSzPts val="1400"/>
              <a:buChar char="&gt;"/>
            </a:pPr>
            <a:r>
              <a:rPr lang="en-US">
                <a:solidFill>
                  <a:srgbClr val="595959"/>
                </a:solidFill>
              </a:rPr>
              <a:t>Fields from Research Plan and Career Development Supplemental transferred to new HSCT form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9283"/>
          <a:stretch/>
        </p:blipFill>
        <p:spPr>
          <a:xfrm>
            <a:off x="659300" y="1236325"/>
            <a:ext cx="2189050" cy="484964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Human Subjects &amp; CT Form Features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59300" y="1538725"/>
            <a:ext cx="7676700" cy="20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666666"/>
                </a:solidFill>
              </a:rPr>
              <a:t>Features: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Download a blank fillable pdf study form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Import study data from the fillable PDF</a:t>
            </a:r>
          </a:p>
          <a:p>
            <a:pPr marL="457200" lvl="0" indent="-31750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Partial form import is OK; edit remainder in SAGE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1068" t="39389" b="20198"/>
          <a:stretch/>
        </p:blipFill>
        <p:spPr>
          <a:xfrm>
            <a:off x="1010775" y="3720250"/>
            <a:ext cx="7200126" cy="28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05650" y="382345"/>
            <a:ext cx="8196300" cy="77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Form Features (continued):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641250" y="1158450"/>
            <a:ext cx="7861500" cy="12894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Easy navigation and section status markers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“Expand All” for full form viewing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75" y="2447925"/>
            <a:ext cx="831532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Edit Section by Section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25" y="1130725"/>
            <a:ext cx="6956550" cy="53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Form Features (continued):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>
              <a:spcBef>
                <a:spcPts val="0"/>
              </a:spcBef>
              <a:buNone/>
            </a:pPr>
            <a:r>
              <a:rPr lang="en-US">
                <a:solidFill>
                  <a:srgbClr val="666666"/>
                </a:solidFill>
              </a:rPr>
              <a:t>As with other Grant Runner forms, HSCT includes:</a:t>
            </a:r>
          </a:p>
          <a:p>
            <a:pPr marL="342900" lvl="0" indent="-19050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Print/preview PDF </a:t>
            </a:r>
          </a:p>
          <a:p>
            <a:pPr marL="914400" lvl="1" indent="-317500" rtl="0">
              <a:spcBef>
                <a:spcPts val="300"/>
              </a:spcBef>
              <a:buClr>
                <a:srgbClr val="666666"/>
              </a:buClr>
              <a:buSzPts val="1400"/>
              <a:buChar char="○"/>
            </a:pPr>
            <a:r>
              <a:rPr lang="en-US">
                <a:solidFill>
                  <a:srgbClr val="666666"/>
                </a:solidFill>
              </a:rPr>
              <a:t>individual form or full package, in NIH format</a:t>
            </a:r>
          </a:p>
          <a:p>
            <a:pPr marL="457200" lvl="0" indent="-317500" rtl="0">
              <a:spcBef>
                <a:spcPts val="1000"/>
              </a:spcBef>
              <a:buClr>
                <a:srgbClr val="666666"/>
              </a:buClr>
              <a:buSzPts val="1400"/>
              <a:buChar char="&gt;"/>
            </a:pPr>
            <a:r>
              <a:rPr lang="en-US">
                <a:solidFill>
                  <a:srgbClr val="666666"/>
                </a:solidFill>
              </a:rPr>
              <a:t>Error Checking</a:t>
            </a:r>
          </a:p>
          <a:p>
            <a:pPr marL="914400" lvl="1" indent="-317500" rtl="0">
              <a:spcBef>
                <a:spcPts val="1000"/>
              </a:spcBef>
              <a:buClr>
                <a:srgbClr val="666666"/>
              </a:buClr>
              <a:buSzPts val="1400"/>
              <a:buChar char="○"/>
            </a:pPr>
            <a:r>
              <a:rPr lang="en-US">
                <a:solidFill>
                  <a:srgbClr val="666666"/>
                </a:solidFill>
              </a:rPr>
              <a:t>Individual form level -- Grants.gov errors only</a:t>
            </a:r>
          </a:p>
          <a:p>
            <a:pPr marL="914400" lvl="1" indent="-317500">
              <a:spcBef>
                <a:spcPts val="1000"/>
              </a:spcBef>
              <a:buClr>
                <a:srgbClr val="666666"/>
              </a:buClr>
              <a:buSzPts val="1400"/>
              <a:buChar char="○"/>
            </a:pPr>
            <a:r>
              <a:rPr lang="en-US">
                <a:solidFill>
                  <a:srgbClr val="666666"/>
                </a:solidFill>
              </a:rPr>
              <a:t>Full package -- eGC1, Grants.gov and NIH errors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On-screen Show (4:3)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Merriweather Sans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2017-12-21T17:17:14Z</dcterms:modified>
</cp:coreProperties>
</file>