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  <p:sldMasterId id="2147483662" r:id="rId2"/>
  </p:sldMasterIdLst>
  <p:notesMasterIdLst>
    <p:notesMasterId r:id="rId9"/>
  </p:notesMasterIdLst>
  <p:sldIdLst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embeddedFontLst>
    <p:embeddedFont>
      <p:font typeface="Encode Sans Black" panose="020B0604020202020204" charset="0"/>
      <p:bold r:id="rId10"/>
    </p:embeddedFont>
    <p:embeddedFont>
      <p:font typeface="Encode Sans" panose="020B0604020202020204" charset="0"/>
      <p:regular r:id="rId11"/>
      <p:bold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9153351-482F-4CFA-8005-BD09F359FEC6}">
  <a:tblStyle styleId="{D9153351-482F-4CFA-8005-BD09F359FEC6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4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solidFill>
          <a:srgbClr val="4B2E83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hape 16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Shape 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5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671757" y="11798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1000"/>
              </a:spcBef>
              <a:buClr>
                <a:schemeClr val="accent3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9" name="Shape 19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8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Shape 78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solidFill>
          <a:srgbClr val="4B2E83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Shape 96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5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71757" y="11798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1000"/>
              </a:spcBef>
              <a:buClr>
                <a:schemeClr val="accent3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99" name="Shape 99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8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washington.edu/research/training/about-core/" TargetMode="External"/><Relationship Id="rId5" Type="http://schemas.openxmlformats.org/officeDocument/2006/relationships/hyperlink" Target="https://uwresearch.gosignmeup.com/public/course/browse" TargetMode="Externa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507304" y="851771"/>
            <a:ext cx="7820267" cy="29095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42291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60"/>
              <a:buFont typeface="Arial"/>
              <a:buNone/>
            </a:pPr>
            <a:r>
              <a:rPr lang="en-US" sz="666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Compliance Corner</a:t>
            </a:r>
          </a:p>
          <a:p>
            <a:pPr marL="0" marR="0" lvl="0" indent="-29368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4625"/>
              <a:buFont typeface="Arial"/>
              <a:buNone/>
            </a:pPr>
            <a:endParaRPr sz="462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64465" algn="l" rtl="0">
              <a:lnSpc>
                <a:spcPct val="100000"/>
              </a:lnSpc>
              <a:spcBef>
                <a:spcPts val="1000"/>
              </a:spcBef>
              <a:buClr>
                <a:schemeClr val="lt1"/>
              </a:buClr>
              <a:buSzPts val="2590"/>
              <a:buFont typeface="Arial"/>
              <a:buNone/>
            </a:pPr>
            <a:r>
              <a:rPr lang="en-US" sz="259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MRAM – December 2017</a:t>
            </a:r>
          </a:p>
        </p:txBody>
      </p:sp>
      <p:sp>
        <p:nvSpPr>
          <p:cNvPr id="105" name="Shape 105"/>
          <p:cNvSpPr txBox="1"/>
          <p:nvPr/>
        </p:nvSpPr>
        <p:spPr>
          <a:xfrm>
            <a:off x="507305" y="4233798"/>
            <a:ext cx="6147267" cy="188685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152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524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Andra Sawyer</a:t>
            </a:r>
          </a:p>
          <a:p>
            <a:pPr marL="0" marR="0" lvl="0" indent="-1524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Post Award Fiscal Compliance (PAFC)</a:t>
            </a:r>
          </a:p>
          <a:p>
            <a:pPr marL="0" marR="0" lvl="0" indent="-152400" algn="l" rtl="0">
              <a:lnSpc>
                <a:spcPct val="150000"/>
              </a:lnSpc>
              <a:spcBef>
                <a:spcPts val="480"/>
              </a:spcBef>
              <a:buClr>
                <a:schemeClr val="lt2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gcafco@uw.edu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51396" algn="l" rtl="0">
              <a:lnSpc>
                <a:spcPct val="90000"/>
              </a:lnSpc>
              <a:spcBef>
                <a:spcPts val="0"/>
              </a:spcBef>
              <a:buClr>
                <a:srgbClr val="7030A0"/>
              </a:buClr>
              <a:buSzPts val="3959"/>
              <a:buFont typeface="Calibri"/>
              <a:buNone/>
            </a:pPr>
            <a:r>
              <a:rPr lang="en-US" sz="3959" b="1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Training Grants – NIH Fellowships – </a:t>
            </a:r>
            <a:br>
              <a:rPr lang="en-US" sz="3959" b="1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959" b="1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Graduate Student Appointments (GSAs)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body" idx="2"/>
          </p:nvPr>
        </p:nvSpPr>
        <p:spPr>
          <a:xfrm>
            <a:off x="4382886" y="1825625"/>
            <a:ext cx="4132465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PAFC Website – Award Management: </a:t>
            </a:r>
          </a:p>
          <a:p>
            <a:pPr marL="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http://finance.uw.edu/pafc/award-management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Shape 11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54955" y="1825625"/>
            <a:ext cx="2813552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342900" algn="l" rtl="0">
              <a:lnSpc>
                <a:spcPct val="90000"/>
              </a:lnSpc>
              <a:spcBef>
                <a:spcPts val="0"/>
              </a:spcBef>
              <a:buClr>
                <a:srgbClr val="7030A0"/>
              </a:buClr>
              <a:buSzPts val="5400"/>
              <a:buFont typeface="Calibri"/>
              <a:buNone/>
            </a:pPr>
            <a:r>
              <a:rPr lang="en-US" sz="5400" b="1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Training Grants-Fellowships-GSAs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000"/>
              <a:buFont typeface="Arial"/>
              <a:buChar char="•"/>
            </a:pPr>
            <a:r>
              <a:rPr lang="en-US" sz="400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Definitions</a:t>
            </a: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4000"/>
              <a:buFont typeface="Arial"/>
              <a:buChar char="•"/>
            </a:pPr>
            <a:r>
              <a:rPr lang="en-US" sz="400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Components (Salary? Stipend? Tuition? Fringe Cash?)</a:t>
            </a: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4000"/>
              <a:buFont typeface="Arial"/>
              <a:buChar char="•"/>
            </a:pPr>
            <a:r>
              <a:rPr lang="en-US" sz="400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Object Codes</a:t>
            </a: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4000"/>
              <a:buFont typeface="Arial"/>
              <a:buChar char="•"/>
            </a:pPr>
            <a:r>
              <a:rPr lang="en-US" sz="400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Effort Requirements</a:t>
            </a: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4000"/>
              <a:buFont typeface="Arial"/>
              <a:buChar char="•"/>
            </a:pPr>
            <a:r>
              <a:rPr lang="en-US" sz="400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Re-budgeting</a:t>
            </a: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4000"/>
              <a:buFont typeface="Arial"/>
              <a:buChar char="•"/>
            </a:pPr>
            <a:r>
              <a:rPr lang="en-US" sz="400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Limitations</a:t>
            </a:r>
          </a:p>
          <a:p>
            <a:pPr marL="0" marR="0" lvl="0" indent="-2540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377190" algn="l" rtl="0">
              <a:lnSpc>
                <a:spcPct val="90000"/>
              </a:lnSpc>
              <a:spcBef>
                <a:spcPts val="0"/>
              </a:spcBef>
              <a:buClr>
                <a:srgbClr val="7030A0"/>
              </a:buClr>
              <a:buSzPts val="5940"/>
              <a:buFont typeface="Calibri"/>
              <a:buNone/>
            </a:pPr>
            <a:r>
              <a:rPr lang="en-US" sz="5940" b="1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Travel on Federal Awards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body" idx="2"/>
          </p:nvPr>
        </p:nvSpPr>
        <p:spPr>
          <a:xfrm>
            <a:off x="3690852" y="1825625"/>
            <a:ext cx="4824499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79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Revised  PAFC’s Website – Spending: </a:t>
            </a:r>
          </a:p>
          <a:p>
            <a:pPr marL="0" marR="0" lvl="0" indent="-279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http://finance.uw.edu/pafc/travel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Shape 12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38496" y="1825625"/>
            <a:ext cx="2294909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l" rtl="0">
              <a:lnSpc>
                <a:spcPct val="90000"/>
              </a:lnSpc>
              <a:spcBef>
                <a:spcPts val="0"/>
              </a:spcBef>
              <a:buClr>
                <a:srgbClr val="7030A0"/>
              </a:buClr>
              <a:buSzPts val="4400"/>
              <a:buFont typeface="Calibri"/>
              <a:buNone/>
            </a:pPr>
            <a:r>
              <a:rPr lang="en-US" sz="4400" b="1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Travel on Federal Awards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590"/>
              <a:buFont typeface="Arial"/>
              <a:buChar char="•"/>
            </a:pPr>
            <a:r>
              <a:rPr lang="en-US" sz="259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It gets audited. All of the time.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2590"/>
              <a:buFont typeface="Arial"/>
              <a:buChar char="•"/>
            </a:pPr>
            <a:r>
              <a:rPr lang="en-US" sz="259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Per diem follows UW policies (see UW Travel webpage)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2590"/>
              <a:buFont typeface="Arial"/>
              <a:buChar char="•"/>
            </a:pPr>
            <a:r>
              <a:rPr lang="en-US" sz="259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Airfare purchases must follow federal policies (Yes = Fly America Act, No = business class)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2590"/>
              <a:buFont typeface="Arial"/>
              <a:buChar char="•"/>
            </a:pPr>
            <a:r>
              <a:rPr lang="en-US" sz="259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Stay reasonably within budgeted Travel line item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2590"/>
              <a:buFont typeface="Arial"/>
              <a:buChar char="•"/>
            </a:pPr>
            <a:r>
              <a:rPr lang="en-US" sz="259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Sponsor approval is not technically required but if not in the proposal: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30A0"/>
              </a:buClr>
              <a:buSzPts val="2220"/>
              <a:buFont typeface="Courier New"/>
              <a:buChar char="o"/>
            </a:pPr>
            <a:r>
              <a:rPr lang="en-US" sz="222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	notify sponsor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30A0"/>
              </a:buClr>
              <a:buSzPts val="2220"/>
              <a:buFont typeface="Courier New"/>
              <a:buChar char="o"/>
            </a:pPr>
            <a:r>
              <a:rPr lang="en-US" sz="222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	document justification/need/benefit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30A0"/>
              </a:buClr>
              <a:buSzPts val="2220"/>
              <a:buFont typeface="Courier New"/>
              <a:buChar char="o"/>
            </a:pPr>
            <a:r>
              <a:rPr lang="en-US" sz="222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	include benefit of travel in subsequent sponsor reports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590"/>
              <a:buFont typeface="Arial"/>
              <a:buNone/>
            </a:pPr>
            <a:endParaRPr sz="259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Shape 137" descr="_UW20435"/>
          <p:cNvPicPr preferRelativeResize="0"/>
          <p:nvPr/>
        </p:nvPicPr>
        <p:blipFill rotWithShape="1">
          <a:blip r:embed="rId3">
            <a:alphaModFix/>
          </a:blip>
          <a:srcRect t="27223" b="49985"/>
          <a:stretch/>
        </p:blipFill>
        <p:spPr>
          <a:xfrm>
            <a:off x="0" y="5466148"/>
            <a:ext cx="9144000" cy="1391852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Shape 138"/>
          <p:cNvSpPr/>
          <p:nvPr/>
        </p:nvSpPr>
        <p:spPr>
          <a:xfrm>
            <a:off x="0" y="2"/>
            <a:ext cx="9143999" cy="1219199"/>
          </a:xfrm>
          <a:prstGeom prst="rect">
            <a:avLst/>
          </a:prstGeom>
          <a:solidFill>
            <a:srgbClr val="6600CC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Shape 139"/>
          <p:cNvSpPr txBox="1"/>
          <p:nvPr/>
        </p:nvSpPr>
        <p:spPr>
          <a:xfrm>
            <a:off x="1324393" y="156769"/>
            <a:ext cx="4103229" cy="861774"/>
          </a:xfrm>
          <a:prstGeom prst="rect">
            <a:avLst/>
          </a:prstGeom>
          <a:solidFill>
            <a:srgbClr val="6600CC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UPCOMING COURSES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en-US" sz="2800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2018 METRICS</a:t>
            </a:r>
          </a:p>
        </p:txBody>
      </p:sp>
      <p:pic>
        <p:nvPicPr>
          <p:cNvPr id="140" name="Shape 1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19317" y="5943601"/>
            <a:ext cx="1224643" cy="914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1" name="Shape 141"/>
          <p:cNvGrpSpPr/>
          <p:nvPr/>
        </p:nvGrpSpPr>
        <p:grpSpPr>
          <a:xfrm>
            <a:off x="1995919" y="2882445"/>
            <a:ext cx="4840605" cy="307777"/>
            <a:chOff x="0" y="1401986"/>
            <a:chExt cx="5334000" cy="307777"/>
          </a:xfrm>
        </p:grpSpPr>
        <p:sp>
          <p:nvSpPr>
            <p:cNvPr id="142" name="Shape 142"/>
            <p:cNvSpPr txBox="1"/>
            <p:nvPr/>
          </p:nvSpPr>
          <p:spPr>
            <a:xfrm>
              <a:off x="0" y="1401986"/>
              <a:ext cx="6096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45700" rIns="0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buNone/>
              </a:pPr>
              <a:endParaRPr sz="1400" b="1" u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Shape 143"/>
            <p:cNvSpPr txBox="1"/>
            <p:nvPr/>
          </p:nvSpPr>
          <p:spPr>
            <a:xfrm>
              <a:off x="838200" y="1401986"/>
              <a:ext cx="44958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45700" rIns="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4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4" name="Shape 144"/>
          <p:cNvSpPr txBox="1"/>
          <p:nvPr/>
        </p:nvSpPr>
        <p:spPr>
          <a:xfrm>
            <a:off x="1143000" y="4749227"/>
            <a:ext cx="6800850" cy="584775"/>
          </a:xfrm>
          <a:prstGeom prst="rect">
            <a:avLst/>
          </a:prstGeom>
          <a:noFill/>
          <a:ln>
            <a:noFill/>
          </a:ln>
        </p:spPr>
        <p:txBody>
          <a:bodyPr wrap="square" lIns="0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en-US" sz="1600" b="1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Register:</a:t>
            </a:r>
            <a:r>
              <a:rPr lang="en-US" sz="16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https://uwresearch.gosignmeup.com/public/course/browse</a:t>
            </a:r>
            <a:r>
              <a:rPr lang="en-US" sz="14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r>
              <a:rPr lang="en-US" sz="1600" b="1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CORE home</a:t>
            </a:r>
            <a:r>
              <a:rPr lang="en-US" sz="16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400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https://www.washington.edu/research/training/about-core/</a:t>
            </a:r>
          </a:p>
        </p:txBody>
      </p:sp>
      <p:grpSp>
        <p:nvGrpSpPr>
          <p:cNvPr id="145" name="Shape 145"/>
          <p:cNvGrpSpPr/>
          <p:nvPr/>
        </p:nvGrpSpPr>
        <p:grpSpPr>
          <a:xfrm>
            <a:off x="2183214" y="3339645"/>
            <a:ext cx="4840605" cy="307777"/>
            <a:chOff x="0" y="1401986"/>
            <a:chExt cx="5334000" cy="307777"/>
          </a:xfrm>
        </p:grpSpPr>
        <p:sp>
          <p:nvSpPr>
            <p:cNvPr id="146" name="Shape 146"/>
            <p:cNvSpPr txBox="1"/>
            <p:nvPr/>
          </p:nvSpPr>
          <p:spPr>
            <a:xfrm>
              <a:off x="0" y="1401986"/>
              <a:ext cx="6096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45700" rIns="0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buNone/>
              </a:pPr>
              <a:endParaRPr sz="1400" b="1" u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Shape 147"/>
            <p:cNvSpPr txBox="1"/>
            <p:nvPr/>
          </p:nvSpPr>
          <p:spPr>
            <a:xfrm>
              <a:off x="838200" y="1401986"/>
              <a:ext cx="44958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45700" rIns="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4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148" name="Shape 148"/>
          <p:cNvGraphicFramePr/>
          <p:nvPr/>
        </p:nvGraphicFramePr>
        <p:xfrm>
          <a:off x="922564" y="151292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{D9153351-482F-4CFA-8005-BD09F359FEC6}</a:tableStyleId>
              </a:tblPr>
              <a:tblGrid>
                <a:gridCol w="422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2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0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67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7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600" b="1">
                        <a:solidFill>
                          <a:srgbClr val="7F7F7F"/>
                        </a:solidFill>
                      </a:endParaRPr>
                    </a:p>
                  </a:txBody>
                  <a:tcPr marL="68575" marR="68575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-US" sz="1600" b="1" u="none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Jan 17</a:t>
                      </a:r>
                    </a:p>
                  </a:txBody>
                  <a:tcPr marL="68575" marR="68575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-US" sz="1600" b="1" u="none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MAA 100</a:t>
                      </a:r>
                    </a:p>
                  </a:txBody>
                  <a:tcPr marL="68575" marR="68575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-US" sz="1600" b="1" u="none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Introduction to Grant and Contract Certification</a:t>
                      </a:r>
                    </a:p>
                  </a:txBody>
                  <a:tcPr marL="68575" marR="68575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600" b="1">
                        <a:solidFill>
                          <a:srgbClr val="7F7F7F"/>
                        </a:solidFill>
                      </a:endParaRPr>
                    </a:p>
                  </a:txBody>
                  <a:tcPr marL="68575" marR="68575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-US" sz="1600" b="1" u="none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Jan 24</a:t>
                      </a:r>
                    </a:p>
                  </a:txBody>
                  <a:tcPr marL="68575" marR="68575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-US" sz="1600" b="1" u="none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OSP 101</a:t>
                      </a:r>
                    </a:p>
                  </a:txBody>
                  <a:tcPr marL="68575" marR="68575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-US" sz="1600" b="1" u="none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Introduction to Research Administration</a:t>
                      </a:r>
                    </a:p>
                  </a:txBody>
                  <a:tcPr marL="68575" marR="68575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600" b="1">
                        <a:solidFill>
                          <a:srgbClr val="7F7F7F"/>
                        </a:solidFill>
                      </a:endParaRPr>
                    </a:p>
                  </a:txBody>
                  <a:tcPr marL="68575" marR="68575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-US" sz="1600" b="1" u="none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Jan 30</a:t>
                      </a:r>
                    </a:p>
                  </a:txBody>
                  <a:tcPr marL="68575" marR="68575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-US" sz="1600" b="1" u="none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OSP 175</a:t>
                      </a:r>
                    </a:p>
                  </a:txBody>
                  <a:tcPr marL="68575" marR="68575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-US" sz="1600" b="1" u="none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Introduction to Export Compliance at the UW</a:t>
                      </a:r>
                    </a:p>
                  </a:txBody>
                  <a:tcPr marL="68575" marR="68575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600" b="1">
                        <a:solidFill>
                          <a:srgbClr val="7F7F7F"/>
                        </a:solidFill>
                      </a:endParaRPr>
                    </a:p>
                  </a:txBody>
                  <a:tcPr marL="68575" marR="68575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-US" sz="1600" b="1" u="none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Jan 31</a:t>
                      </a:r>
                    </a:p>
                  </a:txBody>
                  <a:tcPr marL="68575" marR="68575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-US" sz="1600" b="1" u="none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MAA 101</a:t>
                      </a:r>
                    </a:p>
                  </a:txBody>
                  <a:tcPr marL="68575" marR="68575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-US" sz="1600" b="1" u="none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Introduction to Faculty Effort Certification</a:t>
                      </a:r>
                    </a:p>
                  </a:txBody>
                  <a:tcPr marL="68575" marR="68575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49" name="Shape 149" descr="C:\Users\hient2\Desktop\Untitled-1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057901" y="60614"/>
            <a:ext cx="2076695" cy="1006186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Shape 150"/>
          <p:cNvSpPr txBox="1"/>
          <p:nvPr/>
        </p:nvSpPr>
        <p:spPr>
          <a:xfrm>
            <a:off x="1485900" y="3072501"/>
            <a:ext cx="5995658" cy="138499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en-US" sz="2800" b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2017 CORE Program Metrics: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r>
              <a:rPr lang="en-US" sz="2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57 Classes with 560 Attendees!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r>
              <a:rPr lang="en-US" sz="2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200 Online CORE/PAFC Participants!</a:t>
            </a:r>
          </a:p>
        </p:txBody>
      </p:sp>
      <p:sp>
        <p:nvSpPr>
          <p:cNvPr id="151" name="Shape 151"/>
          <p:cNvSpPr txBox="1"/>
          <p:nvPr/>
        </p:nvSpPr>
        <p:spPr>
          <a:xfrm>
            <a:off x="1657350" y="6021573"/>
            <a:ext cx="5543550" cy="83099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THANK YOU to all our participants!  See you in 2018!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209</Words>
  <Application>Microsoft Office PowerPoint</Application>
  <PresentationFormat>On-screen Show (4:3)</PresentationFormat>
  <Paragraphs>51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Encode Sans Black</vt:lpstr>
      <vt:lpstr>Encode Sans</vt:lpstr>
      <vt:lpstr>Calibri</vt:lpstr>
      <vt:lpstr>Courier New</vt:lpstr>
      <vt:lpstr>Office Theme</vt:lpstr>
      <vt:lpstr>Office Theme</vt:lpstr>
      <vt:lpstr>PowerPoint Presentation</vt:lpstr>
      <vt:lpstr>Training Grants – NIH Fellowships –  Graduate Student Appointments (GSAs)</vt:lpstr>
      <vt:lpstr>Training Grants-Fellowships-GSAs</vt:lpstr>
      <vt:lpstr>Travel on Federal Awards</vt:lpstr>
      <vt:lpstr>Travel on Federal Awards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S. WILBANKS</dc:creator>
  <cp:lastModifiedBy>SUSAN S. WILBANKS</cp:lastModifiedBy>
  <cp:revision>1</cp:revision>
  <dcterms:modified xsi:type="dcterms:W3CDTF">2017-12-21T17:18:48Z</dcterms:modified>
</cp:coreProperties>
</file>