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  <p:sldMasterId id="2147483703" r:id="rId2"/>
    <p:sldMasterId id="2147483704" r:id="rId3"/>
    <p:sldMasterId id="2147483705" r:id="rId4"/>
    <p:sldMasterId id="2147483706" r:id="rId5"/>
    <p:sldMasterId id="2147483707" r:id="rId6"/>
    <p:sldMasterId id="2147483708" r:id="rId7"/>
    <p:sldMasterId id="2147483709" r:id="rId8"/>
  </p:sldMasterIdLst>
  <p:notesMasterIdLst>
    <p:notesMasterId r:id="rId3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</p:sldIdLst>
  <p:sldSz cx="9144000" cy="6858000" type="screen4x3"/>
  <p:notesSz cx="6858000" cy="9144000"/>
  <p:embeddedFontLst>
    <p:embeddedFont>
      <p:font typeface="Open Sans Light" panose="020B060402020202020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Open Sans" panose="020B0604020202020204" charset="0"/>
      <p:regular r:id="rId47"/>
      <p:bold r:id="rId48"/>
      <p:italic r:id="rId49"/>
      <p:boldItalic r:id="rId50"/>
    </p:embeddedFont>
    <p:embeddedFont>
      <p:font typeface="Encode Sans" panose="020B0604020202020204" charset="0"/>
      <p:regular r:id="rId51"/>
      <p:bold r:id="rId52"/>
    </p:embeddedFont>
    <p:embeddedFont>
      <p:font typeface="Encode Sans Black" panose="020B0604020202020204" charset="0"/>
      <p:bold r:id="rId53"/>
    </p:embeddedFont>
    <p:embeddedFont>
      <p:font typeface="Candara" panose="020E0502030303020204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10BCD2-1245-4A1F-AE84-C63AAAA4B7D2}">
  <a:tblStyle styleId="{3510BCD2-1245-4A1F-AE84-C63AAAA4B7D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36B8EB0-9F70-4477-82EC-B8490909337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E6EB"/>
          </a:solidFill>
        </a:fill>
      </a:tcStyle>
    </a:wholeTbl>
    <a:band1H>
      <a:tcTxStyle/>
      <a:tcStyle>
        <a:tcBdr/>
        <a:fill>
          <a:solidFill>
            <a:srgbClr val="CCCAD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AD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1.fntdata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61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643" y="4400472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25" rIns="89625" bIns="44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3885313" y="8685554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25" rIns="89625" bIns="44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ATF includes both award agreements and non-award agreements. </a:t>
            </a:r>
            <a:endParaRPr sz="1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Examples ….</a:t>
            </a:r>
            <a:endParaRPr sz="1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Merriweather Sans"/>
              <a:buChar char="&gt;"/>
            </a:pPr>
            <a:r>
              <a:rPr lang="en" sz="1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Unfunded Research Agreements.</a:t>
            </a:r>
            <a:endParaRPr sz="1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Merriweather Sans"/>
              <a:buChar char="&gt;"/>
            </a:pPr>
            <a:r>
              <a:rPr lang="en" sz="1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Commitments of UW resources include: Faculty Effort, IP rights, Publication, </a:t>
            </a:r>
            <a:endParaRPr sz="1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Incomplete ATF eGC1 Examples:</a:t>
            </a:r>
            <a:endParaRPr sz="1400">
              <a:solidFill>
                <a:srgbClr val="000000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sz="1400">
                <a:solidFill>
                  <a:srgbClr val="000000"/>
                </a:solidFill>
              </a:rPr>
              <a:t>Research involves vertebrate animals and was not routed to OAW</a:t>
            </a:r>
            <a:endParaRPr sz="1400">
              <a:solidFill>
                <a:srgbClr val="000000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sz="1400">
                <a:solidFill>
                  <a:srgbClr val="000000"/>
                </a:solidFill>
              </a:rPr>
              <a:t>No agreement documents attached</a:t>
            </a:r>
            <a:endParaRPr sz="1400">
              <a:solidFill>
                <a:srgbClr val="000000"/>
              </a:solidFill>
            </a:endParaRP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sz="1400">
                <a:solidFill>
                  <a:srgbClr val="000000"/>
                </a:solidFill>
              </a:rPr>
              <a:t>Missing scope of work or related budget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 created 2 days from eGC1 approval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Shape 47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Shape 4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Shape 50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Shape 50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Income is typically associated with a Federal award because non-federal sponsors seldom recognize or require the tracking of income generated as a result of their awards nor to they identify how the revenue is to be treated, or the disposition at the end of an award. Additionally, there is not a standard definition of program income for non-federal sponsors.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Shape 52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-NIH awards are pretty clear since we can easily identify the beginning and end of the competitive segments.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-Other federal sponsors will depend on the manner in which we are reporting/reconciling the award and expenditures. Cumulative reconciliations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Shape 53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access through the “What’s New” menu on the lower right-hand side of the page.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Shape 5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Shape 55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Shape 56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62842"/>
              </a:gs>
              <a:gs pos="100000">
                <a:srgbClr val="9275A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40" name="Shape 140"/>
          <p:cNvGrpSpPr/>
          <p:nvPr/>
        </p:nvGrpSpPr>
        <p:grpSpPr>
          <a:xfrm>
            <a:off x="211485" y="5354034"/>
            <a:ext cx="8723926" cy="1331682"/>
            <a:chOff x="-3905250" y="4294188"/>
            <a:chExt cx="13011075" cy="1892400"/>
          </a:xfrm>
        </p:grpSpPr>
        <p:sp>
          <p:nvSpPr>
            <p:cNvPr id="141" name="Shape 141"/>
            <p:cNvSpPr/>
            <p:nvPr/>
          </p:nvSpPr>
          <p:spPr>
            <a:xfrm>
              <a:off x="4810125" y="4500563"/>
              <a:ext cx="4295700" cy="1016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-309563" y="4318000"/>
              <a:ext cx="8280300" cy="1209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3175" y="4335463"/>
              <a:ext cx="8166000" cy="1101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4156075" y="4316413"/>
              <a:ext cx="4940400" cy="9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-3905250" y="4294188"/>
              <a:ext cx="13011000" cy="1892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228600" y="228600"/>
            <a:ext cx="8695800" cy="473670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62842"/>
              </a:gs>
              <a:gs pos="100000">
                <a:srgbClr val="9275A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6047438" y="4203592"/>
            <a:ext cx="2876400" cy="71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33" y="0"/>
                </a:moveTo>
                <a:lnTo>
                  <a:pt x="119733" y="0"/>
                </a:lnTo>
                <a:lnTo>
                  <a:pt x="114678" y="3375"/>
                </a:lnTo>
                <a:lnTo>
                  <a:pt x="109534" y="7125"/>
                </a:lnTo>
                <a:lnTo>
                  <a:pt x="104301" y="11250"/>
                </a:lnTo>
                <a:lnTo>
                  <a:pt x="98891" y="15375"/>
                </a:lnTo>
                <a:lnTo>
                  <a:pt x="93392" y="20250"/>
                </a:lnTo>
                <a:lnTo>
                  <a:pt x="87716" y="25125"/>
                </a:lnTo>
                <a:lnTo>
                  <a:pt x="81951" y="30750"/>
                </a:lnTo>
                <a:lnTo>
                  <a:pt x="76008" y="36375"/>
                </a:lnTo>
                <a:lnTo>
                  <a:pt x="76008" y="36375"/>
                </a:lnTo>
                <a:lnTo>
                  <a:pt x="65277" y="47250"/>
                </a:lnTo>
                <a:lnTo>
                  <a:pt x="54811" y="57000"/>
                </a:lnTo>
                <a:lnTo>
                  <a:pt x="44789" y="66000"/>
                </a:lnTo>
                <a:lnTo>
                  <a:pt x="35121" y="74625"/>
                </a:lnTo>
                <a:lnTo>
                  <a:pt x="25898" y="82125"/>
                </a:lnTo>
                <a:lnTo>
                  <a:pt x="16940" y="88875"/>
                </a:lnTo>
                <a:lnTo>
                  <a:pt x="8337" y="95250"/>
                </a:lnTo>
                <a:lnTo>
                  <a:pt x="0" y="100875"/>
                </a:lnTo>
                <a:lnTo>
                  <a:pt x="0" y="100875"/>
                </a:lnTo>
                <a:lnTo>
                  <a:pt x="5764" y="104250"/>
                </a:lnTo>
                <a:lnTo>
                  <a:pt x="11263" y="107250"/>
                </a:lnTo>
                <a:lnTo>
                  <a:pt x="16585" y="109875"/>
                </a:lnTo>
                <a:lnTo>
                  <a:pt x="21818" y="112125"/>
                </a:lnTo>
                <a:lnTo>
                  <a:pt x="26873" y="114375"/>
                </a:lnTo>
                <a:lnTo>
                  <a:pt x="31751" y="115875"/>
                </a:lnTo>
                <a:lnTo>
                  <a:pt x="36452" y="117375"/>
                </a:lnTo>
                <a:lnTo>
                  <a:pt x="41064" y="118500"/>
                </a:lnTo>
                <a:lnTo>
                  <a:pt x="45587" y="119250"/>
                </a:lnTo>
                <a:lnTo>
                  <a:pt x="49933" y="119625"/>
                </a:lnTo>
                <a:lnTo>
                  <a:pt x="54101" y="120000"/>
                </a:lnTo>
                <a:lnTo>
                  <a:pt x="58181" y="120000"/>
                </a:lnTo>
                <a:lnTo>
                  <a:pt x="62172" y="119625"/>
                </a:lnTo>
                <a:lnTo>
                  <a:pt x="66075" y="119250"/>
                </a:lnTo>
                <a:lnTo>
                  <a:pt x="69800" y="118500"/>
                </a:lnTo>
                <a:lnTo>
                  <a:pt x="73436" y="117375"/>
                </a:lnTo>
                <a:lnTo>
                  <a:pt x="76895" y="116250"/>
                </a:lnTo>
                <a:lnTo>
                  <a:pt x="80354" y="114750"/>
                </a:lnTo>
                <a:lnTo>
                  <a:pt x="83636" y="112875"/>
                </a:lnTo>
                <a:lnTo>
                  <a:pt x="86917" y="111000"/>
                </a:lnTo>
                <a:lnTo>
                  <a:pt x="90022" y="108750"/>
                </a:lnTo>
                <a:lnTo>
                  <a:pt x="93126" y="106500"/>
                </a:lnTo>
                <a:lnTo>
                  <a:pt x="96053" y="103875"/>
                </a:lnTo>
                <a:lnTo>
                  <a:pt x="98980" y="101250"/>
                </a:lnTo>
                <a:lnTo>
                  <a:pt x="101818" y="98250"/>
                </a:lnTo>
                <a:lnTo>
                  <a:pt x="104567" y="95250"/>
                </a:lnTo>
                <a:lnTo>
                  <a:pt x="107228" y="91875"/>
                </a:lnTo>
                <a:lnTo>
                  <a:pt x="109889" y="88500"/>
                </a:lnTo>
                <a:lnTo>
                  <a:pt x="114944" y="81000"/>
                </a:lnTo>
                <a:lnTo>
                  <a:pt x="119822" y="73125"/>
                </a:lnTo>
                <a:lnTo>
                  <a:pt x="119822" y="73125"/>
                </a:lnTo>
                <a:lnTo>
                  <a:pt x="120000" y="72750"/>
                </a:lnTo>
                <a:lnTo>
                  <a:pt x="120000" y="72750"/>
                </a:lnTo>
                <a:lnTo>
                  <a:pt x="120000" y="0"/>
                </a:lnTo>
                <a:lnTo>
                  <a:pt x="120000" y="0"/>
                </a:lnTo>
                <a:lnTo>
                  <a:pt x="119733" y="0"/>
                </a:lnTo>
                <a:lnTo>
                  <a:pt x="119733" y="0"/>
                </a:lnTo>
                <a:close/>
              </a:path>
            </a:pathLst>
          </a:custGeom>
          <a:solidFill>
            <a:schemeClr val="lt2">
              <a:alpha val="2863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2619320" y="4075290"/>
            <a:ext cx="5544600" cy="85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2440"/>
                </a:moveTo>
                <a:lnTo>
                  <a:pt x="120000" y="112440"/>
                </a:lnTo>
                <a:lnTo>
                  <a:pt x="117377" y="110236"/>
                </a:lnTo>
                <a:lnTo>
                  <a:pt x="114662" y="108031"/>
                </a:lnTo>
                <a:lnTo>
                  <a:pt x="109003" y="102677"/>
                </a:lnTo>
                <a:lnTo>
                  <a:pt x="103021" y="96062"/>
                </a:lnTo>
                <a:lnTo>
                  <a:pt x="96717" y="88818"/>
                </a:lnTo>
                <a:lnTo>
                  <a:pt x="90046" y="80000"/>
                </a:lnTo>
                <a:lnTo>
                  <a:pt x="83006" y="70236"/>
                </a:lnTo>
                <a:lnTo>
                  <a:pt x="75598" y="58897"/>
                </a:lnTo>
                <a:lnTo>
                  <a:pt x="67776" y="46614"/>
                </a:lnTo>
                <a:lnTo>
                  <a:pt x="67776" y="46614"/>
                </a:lnTo>
                <a:lnTo>
                  <a:pt x="64693" y="41889"/>
                </a:lnTo>
                <a:lnTo>
                  <a:pt x="61702" y="37165"/>
                </a:lnTo>
                <a:lnTo>
                  <a:pt x="58803" y="33070"/>
                </a:lnTo>
                <a:lnTo>
                  <a:pt x="55904" y="28976"/>
                </a:lnTo>
                <a:lnTo>
                  <a:pt x="53098" y="25511"/>
                </a:lnTo>
                <a:lnTo>
                  <a:pt x="50383" y="22047"/>
                </a:lnTo>
                <a:lnTo>
                  <a:pt x="47714" y="18897"/>
                </a:lnTo>
                <a:lnTo>
                  <a:pt x="45092" y="16062"/>
                </a:lnTo>
                <a:lnTo>
                  <a:pt x="42561" y="13543"/>
                </a:lnTo>
                <a:lnTo>
                  <a:pt x="40030" y="11338"/>
                </a:lnTo>
                <a:lnTo>
                  <a:pt x="35245" y="7244"/>
                </a:lnTo>
                <a:lnTo>
                  <a:pt x="30690" y="4409"/>
                </a:lnTo>
                <a:lnTo>
                  <a:pt x="26411" y="2204"/>
                </a:lnTo>
                <a:lnTo>
                  <a:pt x="22315" y="629"/>
                </a:lnTo>
                <a:lnTo>
                  <a:pt x="18450" y="0"/>
                </a:lnTo>
                <a:lnTo>
                  <a:pt x="14815" y="0"/>
                </a:lnTo>
                <a:lnTo>
                  <a:pt x="11411" y="629"/>
                </a:lnTo>
                <a:lnTo>
                  <a:pt x="8236" y="1574"/>
                </a:lnTo>
                <a:lnTo>
                  <a:pt x="5291" y="3149"/>
                </a:lnTo>
                <a:lnTo>
                  <a:pt x="2530" y="5039"/>
                </a:lnTo>
                <a:lnTo>
                  <a:pt x="0" y="7559"/>
                </a:lnTo>
                <a:lnTo>
                  <a:pt x="0" y="7559"/>
                </a:lnTo>
                <a:lnTo>
                  <a:pt x="3542" y="10393"/>
                </a:lnTo>
                <a:lnTo>
                  <a:pt x="7223" y="13543"/>
                </a:lnTo>
                <a:lnTo>
                  <a:pt x="11042" y="17637"/>
                </a:lnTo>
                <a:lnTo>
                  <a:pt x="15000" y="22047"/>
                </a:lnTo>
                <a:lnTo>
                  <a:pt x="19095" y="27401"/>
                </a:lnTo>
                <a:lnTo>
                  <a:pt x="23328" y="33070"/>
                </a:lnTo>
                <a:lnTo>
                  <a:pt x="27745" y="39370"/>
                </a:lnTo>
                <a:lnTo>
                  <a:pt x="32254" y="46614"/>
                </a:lnTo>
                <a:lnTo>
                  <a:pt x="32254" y="46614"/>
                </a:lnTo>
                <a:lnTo>
                  <a:pt x="40398" y="59527"/>
                </a:lnTo>
                <a:lnTo>
                  <a:pt x="48128" y="70866"/>
                </a:lnTo>
                <a:lnTo>
                  <a:pt x="55398" y="81259"/>
                </a:lnTo>
                <a:lnTo>
                  <a:pt x="58941" y="85669"/>
                </a:lnTo>
                <a:lnTo>
                  <a:pt x="62300" y="90078"/>
                </a:lnTo>
                <a:lnTo>
                  <a:pt x="65613" y="94173"/>
                </a:lnTo>
                <a:lnTo>
                  <a:pt x="68834" y="97637"/>
                </a:lnTo>
                <a:lnTo>
                  <a:pt x="71963" y="101102"/>
                </a:lnTo>
                <a:lnTo>
                  <a:pt x="75000" y="104251"/>
                </a:lnTo>
                <a:lnTo>
                  <a:pt x="77944" y="106771"/>
                </a:lnTo>
                <a:lnTo>
                  <a:pt x="80797" y="109291"/>
                </a:lnTo>
                <a:lnTo>
                  <a:pt x="83558" y="111496"/>
                </a:lnTo>
                <a:lnTo>
                  <a:pt x="86273" y="113700"/>
                </a:lnTo>
                <a:lnTo>
                  <a:pt x="88895" y="115275"/>
                </a:lnTo>
                <a:lnTo>
                  <a:pt x="91426" y="116535"/>
                </a:lnTo>
                <a:lnTo>
                  <a:pt x="93865" y="117795"/>
                </a:lnTo>
                <a:lnTo>
                  <a:pt x="96257" y="118740"/>
                </a:lnTo>
                <a:lnTo>
                  <a:pt x="98604" y="119370"/>
                </a:lnTo>
                <a:lnTo>
                  <a:pt x="100858" y="120000"/>
                </a:lnTo>
                <a:lnTo>
                  <a:pt x="103021" y="120000"/>
                </a:lnTo>
                <a:lnTo>
                  <a:pt x="105138" y="120000"/>
                </a:lnTo>
                <a:lnTo>
                  <a:pt x="107208" y="119685"/>
                </a:lnTo>
                <a:lnTo>
                  <a:pt x="109187" y="119370"/>
                </a:lnTo>
                <a:lnTo>
                  <a:pt x="111119" y="118740"/>
                </a:lnTo>
                <a:lnTo>
                  <a:pt x="113006" y="117795"/>
                </a:lnTo>
                <a:lnTo>
                  <a:pt x="114846" y="116535"/>
                </a:lnTo>
                <a:lnTo>
                  <a:pt x="116595" y="115275"/>
                </a:lnTo>
                <a:lnTo>
                  <a:pt x="118343" y="114015"/>
                </a:lnTo>
                <a:lnTo>
                  <a:pt x="120000" y="112440"/>
                </a:lnTo>
                <a:lnTo>
                  <a:pt x="120000" y="112440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2828728" y="4087562"/>
            <a:ext cx="5468100" cy="77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103"/>
                </a:moveTo>
                <a:lnTo>
                  <a:pt x="0" y="12103"/>
                </a:lnTo>
                <a:lnTo>
                  <a:pt x="419" y="11412"/>
                </a:lnTo>
                <a:lnTo>
                  <a:pt x="1679" y="9682"/>
                </a:lnTo>
                <a:lnTo>
                  <a:pt x="3825" y="7262"/>
                </a:lnTo>
                <a:lnTo>
                  <a:pt x="5225" y="5878"/>
                </a:lnTo>
                <a:lnTo>
                  <a:pt x="6858" y="4495"/>
                </a:lnTo>
                <a:lnTo>
                  <a:pt x="8678" y="3458"/>
                </a:lnTo>
                <a:lnTo>
                  <a:pt x="10777" y="2420"/>
                </a:lnTo>
                <a:lnTo>
                  <a:pt x="13063" y="1383"/>
                </a:lnTo>
                <a:lnTo>
                  <a:pt x="15629" y="691"/>
                </a:lnTo>
                <a:lnTo>
                  <a:pt x="18429" y="345"/>
                </a:lnTo>
                <a:lnTo>
                  <a:pt x="21461" y="0"/>
                </a:lnTo>
                <a:lnTo>
                  <a:pt x="24727" y="345"/>
                </a:lnTo>
                <a:lnTo>
                  <a:pt x="28227" y="1037"/>
                </a:lnTo>
                <a:lnTo>
                  <a:pt x="32006" y="2420"/>
                </a:lnTo>
                <a:lnTo>
                  <a:pt x="36018" y="4149"/>
                </a:lnTo>
                <a:lnTo>
                  <a:pt x="40264" y="6916"/>
                </a:lnTo>
                <a:lnTo>
                  <a:pt x="44790" y="10028"/>
                </a:lnTo>
                <a:lnTo>
                  <a:pt x="49595" y="13832"/>
                </a:lnTo>
                <a:lnTo>
                  <a:pt x="54634" y="18328"/>
                </a:lnTo>
                <a:lnTo>
                  <a:pt x="59953" y="23861"/>
                </a:lnTo>
                <a:lnTo>
                  <a:pt x="65505" y="30086"/>
                </a:lnTo>
                <a:lnTo>
                  <a:pt x="71337" y="37348"/>
                </a:lnTo>
                <a:lnTo>
                  <a:pt x="77449" y="45994"/>
                </a:lnTo>
                <a:lnTo>
                  <a:pt x="83841" y="55331"/>
                </a:lnTo>
                <a:lnTo>
                  <a:pt x="90513" y="65706"/>
                </a:lnTo>
                <a:lnTo>
                  <a:pt x="97465" y="77463"/>
                </a:lnTo>
                <a:lnTo>
                  <a:pt x="104696" y="90259"/>
                </a:lnTo>
                <a:lnTo>
                  <a:pt x="112208" y="104438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5609489" y="4074174"/>
            <a:ext cx="3308100" cy="65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0" y="119999"/>
                </a:lnTo>
                <a:lnTo>
                  <a:pt x="3470" y="115068"/>
                </a:lnTo>
                <a:lnTo>
                  <a:pt x="12956" y="102328"/>
                </a:lnTo>
                <a:lnTo>
                  <a:pt x="19511" y="93698"/>
                </a:lnTo>
                <a:lnTo>
                  <a:pt x="27069" y="84246"/>
                </a:lnTo>
                <a:lnTo>
                  <a:pt x="35475" y="73972"/>
                </a:lnTo>
                <a:lnTo>
                  <a:pt x="44498" y="62876"/>
                </a:lnTo>
                <a:lnTo>
                  <a:pt x="54061" y="52191"/>
                </a:lnTo>
                <a:lnTo>
                  <a:pt x="63856" y="41506"/>
                </a:lnTo>
                <a:lnTo>
                  <a:pt x="73881" y="31643"/>
                </a:lnTo>
                <a:lnTo>
                  <a:pt x="83830" y="22191"/>
                </a:lnTo>
                <a:lnTo>
                  <a:pt x="88766" y="18082"/>
                </a:lnTo>
                <a:lnTo>
                  <a:pt x="93547" y="13972"/>
                </a:lnTo>
                <a:lnTo>
                  <a:pt x="98329" y="10684"/>
                </a:lnTo>
                <a:lnTo>
                  <a:pt x="102956" y="7397"/>
                </a:lnTo>
                <a:lnTo>
                  <a:pt x="107506" y="4931"/>
                </a:lnTo>
                <a:lnTo>
                  <a:pt x="111825" y="2876"/>
                </a:lnTo>
                <a:lnTo>
                  <a:pt x="115989" y="1232"/>
                </a:ln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11665" y="4058555"/>
            <a:ext cx="8723400" cy="1329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41" y="51543"/>
                </a:moveTo>
                <a:lnTo>
                  <a:pt x="119941" y="51543"/>
                </a:lnTo>
                <a:lnTo>
                  <a:pt x="118828" y="54563"/>
                </a:lnTo>
                <a:lnTo>
                  <a:pt x="117715" y="57382"/>
                </a:lnTo>
                <a:lnTo>
                  <a:pt x="116544" y="60000"/>
                </a:lnTo>
                <a:lnTo>
                  <a:pt x="115344" y="62416"/>
                </a:lnTo>
                <a:lnTo>
                  <a:pt x="114114" y="64832"/>
                </a:lnTo>
                <a:lnTo>
                  <a:pt x="112825" y="67046"/>
                </a:lnTo>
                <a:lnTo>
                  <a:pt x="111508" y="68859"/>
                </a:lnTo>
                <a:lnTo>
                  <a:pt x="110131" y="70671"/>
                </a:lnTo>
                <a:lnTo>
                  <a:pt x="108696" y="72281"/>
                </a:lnTo>
                <a:lnTo>
                  <a:pt x="107203" y="73489"/>
                </a:lnTo>
                <a:lnTo>
                  <a:pt x="105651" y="74697"/>
                </a:lnTo>
                <a:lnTo>
                  <a:pt x="104040" y="75503"/>
                </a:lnTo>
                <a:lnTo>
                  <a:pt x="102371" y="76308"/>
                </a:lnTo>
                <a:lnTo>
                  <a:pt x="100614" y="76711"/>
                </a:lnTo>
                <a:lnTo>
                  <a:pt x="98799" y="76711"/>
                </a:lnTo>
                <a:lnTo>
                  <a:pt x="96896" y="76510"/>
                </a:lnTo>
                <a:lnTo>
                  <a:pt x="94904" y="76107"/>
                </a:lnTo>
                <a:lnTo>
                  <a:pt x="92855" y="75503"/>
                </a:lnTo>
                <a:lnTo>
                  <a:pt x="90717" y="74496"/>
                </a:lnTo>
                <a:lnTo>
                  <a:pt x="88462" y="73087"/>
                </a:lnTo>
                <a:lnTo>
                  <a:pt x="86120" y="71476"/>
                </a:lnTo>
                <a:lnTo>
                  <a:pt x="83689" y="69463"/>
                </a:lnTo>
                <a:lnTo>
                  <a:pt x="81171" y="67248"/>
                </a:lnTo>
                <a:lnTo>
                  <a:pt x="78535" y="64630"/>
                </a:lnTo>
                <a:lnTo>
                  <a:pt x="75783" y="61610"/>
                </a:lnTo>
                <a:lnTo>
                  <a:pt x="72942" y="58187"/>
                </a:lnTo>
                <a:lnTo>
                  <a:pt x="69956" y="54362"/>
                </a:lnTo>
                <a:lnTo>
                  <a:pt x="66881" y="50335"/>
                </a:lnTo>
                <a:lnTo>
                  <a:pt x="63660" y="45704"/>
                </a:lnTo>
                <a:lnTo>
                  <a:pt x="60351" y="40872"/>
                </a:lnTo>
                <a:lnTo>
                  <a:pt x="56896" y="35637"/>
                </a:lnTo>
                <a:lnTo>
                  <a:pt x="53294" y="29798"/>
                </a:lnTo>
                <a:lnTo>
                  <a:pt x="53294" y="29798"/>
                </a:lnTo>
                <a:lnTo>
                  <a:pt x="49721" y="24161"/>
                </a:lnTo>
                <a:lnTo>
                  <a:pt x="46266" y="19328"/>
                </a:lnTo>
                <a:lnTo>
                  <a:pt x="42957" y="14899"/>
                </a:lnTo>
                <a:lnTo>
                  <a:pt x="39795" y="11275"/>
                </a:lnTo>
                <a:lnTo>
                  <a:pt x="36778" y="8255"/>
                </a:lnTo>
                <a:lnTo>
                  <a:pt x="33879" y="5637"/>
                </a:lnTo>
                <a:lnTo>
                  <a:pt x="31127" y="3624"/>
                </a:lnTo>
                <a:lnTo>
                  <a:pt x="28521" y="2013"/>
                </a:lnTo>
                <a:lnTo>
                  <a:pt x="26002" y="1006"/>
                </a:lnTo>
                <a:lnTo>
                  <a:pt x="23660" y="201"/>
                </a:lnTo>
                <a:lnTo>
                  <a:pt x="21405" y="0"/>
                </a:lnTo>
                <a:lnTo>
                  <a:pt x="19297" y="0"/>
                </a:lnTo>
                <a:lnTo>
                  <a:pt x="17306" y="402"/>
                </a:lnTo>
                <a:lnTo>
                  <a:pt x="15431" y="1006"/>
                </a:lnTo>
                <a:lnTo>
                  <a:pt x="13674" y="2013"/>
                </a:lnTo>
                <a:lnTo>
                  <a:pt x="12035" y="3020"/>
                </a:lnTo>
                <a:lnTo>
                  <a:pt x="10483" y="4429"/>
                </a:lnTo>
                <a:lnTo>
                  <a:pt x="9077" y="5838"/>
                </a:lnTo>
                <a:lnTo>
                  <a:pt x="7759" y="7449"/>
                </a:lnTo>
                <a:lnTo>
                  <a:pt x="6588" y="9261"/>
                </a:lnTo>
                <a:lnTo>
                  <a:pt x="5475" y="10872"/>
                </a:lnTo>
                <a:lnTo>
                  <a:pt x="4509" y="12684"/>
                </a:lnTo>
                <a:lnTo>
                  <a:pt x="3631" y="14496"/>
                </a:lnTo>
                <a:lnTo>
                  <a:pt x="2840" y="16107"/>
                </a:lnTo>
                <a:lnTo>
                  <a:pt x="2166" y="17718"/>
                </a:lnTo>
                <a:lnTo>
                  <a:pt x="1581" y="19328"/>
                </a:lnTo>
                <a:lnTo>
                  <a:pt x="702" y="21744"/>
                </a:lnTo>
                <a:lnTo>
                  <a:pt x="175" y="23557"/>
                </a:lnTo>
                <a:lnTo>
                  <a:pt x="0" y="24161"/>
                </a:lnTo>
                <a:lnTo>
                  <a:pt x="0" y="120000"/>
                </a:lnTo>
                <a:lnTo>
                  <a:pt x="119941" y="120000"/>
                </a:lnTo>
                <a:lnTo>
                  <a:pt x="119941" y="120000"/>
                </a:lnTo>
                <a:lnTo>
                  <a:pt x="120000" y="119395"/>
                </a:lnTo>
                <a:lnTo>
                  <a:pt x="120000" y="119395"/>
                </a:lnTo>
                <a:lnTo>
                  <a:pt x="120000" y="51342"/>
                </a:lnTo>
                <a:lnTo>
                  <a:pt x="120000" y="51342"/>
                </a:lnTo>
                <a:lnTo>
                  <a:pt x="119941" y="51543"/>
                </a:lnTo>
                <a:lnTo>
                  <a:pt x="119941" y="515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367365" y="1437448"/>
            <a:ext cx="64176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2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6656" y="2678114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677332" y="3429000"/>
            <a:ext cx="3820200" cy="26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3"/>
          </p:nvPr>
        </p:nvSpPr>
        <p:spPr>
          <a:xfrm>
            <a:off x="4648200" y="2678113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4"/>
          </p:nvPr>
        </p:nvSpPr>
        <p:spPr>
          <a:xfrm>
            <a:off x="4645025" y="3429000"/>
            <a:ext cx="3822300" cy="26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92" name="Shape 192"/>
          <p:cNvGrpSpPr/>
          <p:nvPr/>
        </p:nvGrpSpPr>
        <p:grpSpPr>
          <a:xfrm>
            <a:off x="211645" y="714269"/>
            <a:ext cx="8723415" cy="1329979"/>
            <a:chOff x="-3905251" y="4294188"/>
            <a:chExt cx="13027800" cy="1892400"/>
          </a:xfrm>
        </p:grpSpPr>
        <p:sp>
          <p:nvSpPr>
            <p:cNvPr id="193" name="Shape 193"/>
            <p:cNvSpPr/>
            <p:nvPr/>
          </p:nvSpPr>
          <p:spPr>
            <a:xfrm>
              <a:off x="4810125" y="4500563"/>
              <a:ext cx="4295700" cy="1016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-309563" y="4318000"/>
              <a:ext cx="8280300" cy="1209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3175" y="4335463"/>
              <a:ext cx="8166000" cy="1101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4156075" y="4316413"/>
              <a:ext cx="4940400" cy="9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-3905251" y="4294188"/>
              <a:ext cx="13027800" cy="1892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98" name="Shape 198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33528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grpSp>
        <p:nvGrpSpPr>
          <p:cNvPr id="207" name="Shape 207"/>
          <p:cNvGrpSpPr/>
          <p:nvPr/>
        </p:nvGrpSpPr>
        <p:grpSpPr>
          <a:xfrm>
            <a:off x="211485" y="714262"/>
            <a:ext cx="8723926" cy="1331682"/>
            <a:chOff x="-3905250" y="4294188"/>
            <a:chExt cx="13011075" cy="1892400"/>
          </a:xfrm>
        </p:grpSpPr>
        <p:sp>
          <p:nvSpPr>
            <p:cNvPr id="208" name="Shape 208"/>
            <p:cNvSpPr/>
            <p:nvPr/>
          </p:nvSpPr>
          <p:spPr>
            <a:xfrm>
              <a:off x="4810125" y="4500563"/>
              <a:ext cx="4295700" cy="1016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-309563" y="4318000"/>
              <a:ext cx="8280300" cy="1209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3175" y="4335463"/>
              <a:ext cx="8166000" cy="1101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4156075" y="4316413"/>
              <a:ext cx="4940400" cy="9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-3905250" y="4294188"/>
              <a:ext cx="13011000" cy="1892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914400" y="2286000"/>
            <a:ext cx="33528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4651962" y="1828800"/>
            <a:ext cx="3904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62842"/>
              </a:gs>
              <a:gs pos="100000">
                <a:srgbClr val="9275A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17" name="Shape 217"/>
          <p:cNvGrpSpPr/>
          <p:nvPr/>
        </p:nvGrpSpPr>
        <p:grpSpPr>
          <a:xfrm>
            <a:off x="211485" y="5354034"/>
            <a:ext cx="8723926" cy="1331682"/>
            <a:chOff x="-3905250" y="4294188"/>
            <a:chExt cx="13011075" cy="1892400"/>
          </a:xfrm>
        </p:grpSpPr>
        <p:sp>
          <p:nvSpPr>
            <p:cNvPr id="218" name="Shape 218"/>
            <p:cNvSpPr/>
            <p:nvPr/>
          </p:nvSpPr>
          <p:spPr>
            <a:xfrm>
              <a:off x="4810125" y="4500563"/>
              <a:ext cx="4295700" cy="1016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-309563" y="4318000"/>
              <a:ext cx="8280300" cy="1209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3175" y="4335463"/>
              <a:ext cx="8166000" cy="1101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4156075" y="4316413"/>
              <a:ext cx="4940400" cy="9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-3905250" y="4294188"/>
              <a:ext cx="13011000" cy="1892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874155" y="338667"/>
            <a:ext cx="3812700" cy="24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sz="2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868333" y="2785533"/>
            <a:ext cx="3818400" cy="24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8" name="Shape 228"/>
          <p:cNvSpPr>
            <a:spLocks noGrp="1"/>
          </p:cNvSpPr>
          <p:nvPr>
            <p:ph type="pic" idx="2"/>
          </p:nvPr>
        </p:nvSpPr>
        <p:spPr>
          <a:xfrm>
            <a:off x="838200" y="1371600"/>
            <a:ext cx="3566100" cy="292620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fadeDir="5400012" sy="-100000" algn="bl" rotWithShape="0"/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 rot="5400000">
            <a:off x="2851000" y="696667"/>
            <a:ext cx="3450600" cy="7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40" name="Shape 240"/>
          <p:cNvGrpSpPr/>
          <p:nvPr/>
        </p:nvGrpSpPr>
        <p:grpSpPr>
          <a:xfrm>
            <a:off x="211485" y="714262"/>
            <a:ext cx="8723926" cy="1331682"/>
            <a:chOff x="-3905250" y="4294188"/>
            <a:chExt cx="13011075" cy="1892400"/>
          </a:xfrm>
        </p:grpSpPr>
        <p:sp>
          <p:nvSpPr>
            <p:cNvPr id="241" name="Shape 241"/>
            <p:cNvSpPr/>
            <p:nvPr/>
          </p:nvSpPr>
          <p:spPr>
            <a:xfrm>
              <a:off x="4810125" y="4500563"/>
              <a:ext cx="4295700" cy="1016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-309563" y="4318000"/>
              <a:ext cx="8280300" cy="1209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3175" y="4335463"/>
              <a:ext cx="8166000" cy="1101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4156075" y="4316413"/>
              <a:ext cx="4940400" cy="9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-3905250" y="4294188"/>
              <a:ext cx="13011000" cy="1892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 rot="5400000">
            <a:off x="5414400" y="2662800"/>
            <a:ext cx="448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 sz="4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 rot="5400000">
            <a:off x="1223400" y="681600"/>
            <a:ext cx="4487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33006F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3973980"/>
            <a:ext cx="1600198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bg>
      <p:bgPr>
        <a:solidFill>
          <a:srgbClr val="33006F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hape 26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33006F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hape 2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hape 28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198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hape 29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6" name="Shape 296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bg>
      <p:bgPr>
        <a:solidFill>
          <a:srgbClr val="4B2E83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hape 30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7" name="Shape 30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4B2E83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2" name="Shape 31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7" name="Shape 31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D88A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D88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D88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D88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D88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D88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D88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D88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D88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7" name="Shape 32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4" name="Shape 33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9" name="Shape 33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4" name="Shape 34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44845" cy="11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0" name="Shape 350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6" name="Shape 356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1" name="Shape 361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228600" y="228600"/>
            <a:ext cx="8695800" cy="246900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27" name="Shape 127"/>
          <p:cNvGrpSpPr/>
          <p:nvPr/>
        </p:nvGrpSpPr>
        <p:grpSpPr>
          <a:xfrm>
            <a:off x="211645" y="1679507"/>
            <a:ext cx="8723415" cy="1329979"/>
            <a:chOff x="-3905251" y="4294188"/>
            <a:chExt cx="13027800" cy="1892400"/>
          </a:xfrm>
        </p:grpSpPr>
        <p:sp>
          <p:nvSpPr>
            <p:cNvPr id="128" name="Shape 128"/>
            <p:cNvSpPr/>
            <p:nvPr/>
          </p:nvSpPr>
          <p:spPr>
            <a:xfrm>
              <a:off x="4810125" y="4500563"/>
              <a:ext cx="4295700" cy="1016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-309563" y="4318000"/>
              <a:ext cx="8280300" cy="1209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3175" y="4335463"/>
              <a:ext cx="8166000" cy="1101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4156075" y="4316413"/>
              <a:ext cx="4940400" cy="9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-3905251" y="4294188"/>
              <a:ext cx="13027800" cy="1892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 b="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mgard4@uw.edu" TargetMode="External"/><Relationship Id="rId3" Type="http://schemas.openxmlformats.org/officeDocument/2006/relationships/hyperlink" Target="mailto:kirsten5@uw.edu" TargetMode="External"/><Relationship Id="rId7" Type="http://schemas.openxmlformats.org/officeDocument/2006/relationships/hyperlink" Target="about:bla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jgiffels@uw.edu" TargetMode="External"/><Relationship Id="rId5" Type="http://schemas.openxmlformats.org/officeDocument/2006/relationships/hyperlink" Target="mailto:carhodes@uw.edu" TargetMode="External"/><Relationship Id="rId4" Type="http://schemas.openxmlformats.org/officeDocument/2006/relationships/hyperlink" Target="mailto:petermm@uw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mm@uw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research@uw.edu" TargetMode="External"/><Relationship Id="rId5" Type="http://schemas.openxmlformats.org/officeDocument/2006/relationships/hyperlink" Target="mailto:emilyb02@uw.edu" TargetMode="External"/><Relationship Id="rId4" Type="http://schemas.openxmlformats.org/officeDocument/2006/relationships/hyperlink" Target="https://doodle.com/poll/rgq69vvnvxyqzvn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setup/collaborations/agreement-types/#at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setup/collaborations/agreement-types/#at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www.washington.edu/research/policies/gim-1/" TargetMode="External"/><Relationship Id="rId5" Type="http://schemas.openxmlformats.org/officeDocument/2006/relationships/hyperlink" Target="https://www.washington.edu/research/faq/need-use-egc1/" TargetMode="External"/><Relationship Id="rId4" Type="http://schemas.openxmlformats.org/officeDocument/2006/relationships/hyperlink" Target="https://www.washington.edu/research/myresearch-lifecycle/setup/collaborations/agreement-types/#agreement-tabl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ct-decision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s://www.washington.edu/research/training/about-core/" TargetMode="External"/><Relationship Id="rId5" Type="http://schemas.openxmlformats.org/officeDocument/2006/relationships/hyperlink" Target="https://uwresearch.gosignmeup.com/public/course/browse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odle.com/poll/rgq69vvnvxyqzv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epts.washington.edu/comply/compliance-programs/ethics/" TargetMode="External"/><Relationship Id="rId3" Type="http://schemas.openxmlformats.org/officeDocument/2006/relationships/hyperlink" Target="https://www.washington.edu/research/compliance/financial-conflicts-of-interest-fcoi/" TargetMode="External"/><Relationship Id="rId7" Type="http://schemas.openxmlformats.org/officeDocument/2006/relationships/hyperlink" Target="http://depts.washington.edu/compl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washington.edu/research/policies/gim-10-financial-conflict-of-interest-policy/" TargetMode="External"/><Relationship Id="rId5" Type="http://schemas.openxmlformats.org/officeDocument/2006/relationships/hyperlink" Target="http://www.washington.edu/admin/rules/policies/PO/EO57.html" TargetMode="External"/><Relationship Id="rId4" Type="http://schemas.openxmlformats.org/officeDocument/2006/relationships/hyperlink" Target="https://www.washington.edu/research/compliance/outside-professional-work-for-compensation-form-1460/" TargetMode="External"/><Relationship Id="rId9" Type="http://schemas.openxmlformats.org/officeDocument/2006/relationships/hyperlink" Target="https://www.google.com/url?q=https://intranet.uwmedicine.org/BU/Compliance/compliance_intranet/pages/home.aspx&amp;sa=D&amp;sntz=1&amp;usg=AFQjCNHwzEppMfeXfl9IDvg59bbD-wtim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" name="Shape 368"/>
          <p:cNvGraphicFramePr/>
          <p:nvPr/>
        </p:nvGraphicFramePr>
        <p:xfrm>
          <a:off x="228600" y="533400"/>
          <a:ext cx="8671425" cy="5751935"/>
        </p:xfrm>
        <a:graphic>
          <a:graphicData uri="http://schemas.openxmlformats.org/drawingml/2006/table">
            <a:tbl>
              <a:tblPr firstRow="1" firstCol="1" bandRow="1">
                <a:noFill/>
                <a:tableStyleId>{3510BCD2-1245-4A1F-AE84-C63AAAA4B7D2}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6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lang="en" sz="30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lang="en" sz="3000" b="0" u="none" strike="noStrike" cap="non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lang="en" sz="30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  <a:endParaRPr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0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 11, 2018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– 10:00 AM</a:t>
                      </a:r>
                      <a:endParaRPr sz="14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TOPIC 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    EMAIL 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MIN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Welcome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Kirsten DeFries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Compliance &amp; Operations 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kirsten5@uw.edu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New Fids Resolution: 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Investigator Profile Cleanup</a:t>
                      </a:r>
                      <a:endParaRPr sz="110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Melissa Petersen &amp; Emily Berrios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Research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4"/>
                        </a:rPr>
                        <a:t>petermm@uw.edu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What to expect with After-the-Fact eGC1s</a:t>
                      </a:r>
                      <a:endParaRPr sz="1100">
                        <a:solidFill>
                          <a:srgbClr val="3F3F3F"/>
                        </a:solidFill>
                      </a:endParaRPr>
                    </a:p>
                  </a:txBody>
                  <a:tcPr marL="91425" marR="91425" marT="91425" marB="914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Carol Rhodes</a:t>
                      </a:r>
                      <a:endParaRPr sz="1100" b="1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100" b="1">
                        <a:solidFill>
                          <a:srgbClr val="3F3F3F"/>
                        </a:solidFill>
                      </a:endParaRPr>
                    </a:p>
                  </a:txBody>
                  <a:tcPr marL="91425" marR="91425" marT="91425" marB="914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carhodes@uw.edu</a:t>
                      </a:r>
                      <a:endParaRPr sz="1100" b="1">
                        <a:solidFill>
                          <a:srgbClr val="3F3F3F"/>
                        </a:solidFill>
                      </a:endParaRPr>
                    </a:p>
                  </a:txBody>
                  <a:tcPr marL="91425" marR="91425" marT="91425" marB="914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91425" marR="91425" marT="91425" marB="91425" anchor="ctr"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New Regulation of NIH Clinical Trials</a:t>
                      </a:r>
                      <a:endParaRPr sz="1400" b="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Joe Giffels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Research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jgiffels@uw.edu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 DoD Controlled Unclassified Information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Joe Giffels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Research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jgiffels@uw.edu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Compliance Corner</a:t>
                      </a:r>
                      <a:endParaRPr sz="11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Matt Gardner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Post Award Financial Compliance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  <a:hlinkClick r:id="rId7"/>
                        </a:rPr>
                        <a:t>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mgard4@uw.edu</a:t>
                      </a:r>
                      <a:endParaRPr sz="1000" u="sng">
                        <a:solidFill>
                          <a:srgbClr val="000000"/>
                        </a:solidFill>
                      </a:endParaRPr>
                    </a:p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sng">
                        <a:solidFill>
                          <a:srgbClr val="000000"/>
                        </a:solidFill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1125">
                <a:tc gridSpan="4">
                  <a:txBody>
                    <a:bodyPr/>
                    <a:lstStyle/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MEETING</a:t>
                      </a:r>
                      <a:endParaRPr sz="1800" b="1" u="none" strike="noStrike" cap="non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 8, 2018</a:t>
                      </a:r>
                      <a:r>
                        <a:rPr lang="en" b="0">
                          <a:solidFill>
                            <a:srgbClr val="5F497A"/>
                          </a:solidFill>
                        </a:rPr>
                        <a:t> </a:t>
                      </a:r>
                      <a:endParaRPr sz="14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692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r>
              <a:rPr lang="en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Melissa Petersen</a:t>
            </a:r>
            <a:endParaRPr/>
          </a:p>
          <a:p>
            <a:pPr marL="0" marR="0" lvl="0" indent="0" algn="ctr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r>
              <a:rPr lang="en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" sz="2600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petermm@uw.edu</a:t>
            </a:r>
            <a:r>
              <a:rPr lang="en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- 206.616.0804</a:t>
            </a:r>
            <a:endParaRPr/>
          </a:p>
          <a:p>
            <a:pPr marL="0" marR="0" lvl="0" indent="0" algn="ctr" rtl="0"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</a:pPr>
            <a:endParaRPr sz="5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r>
              <a:rPr lang="en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To Schedule Time Anonymously - </a:t>
            </a:r>
            <a:r>
              <a:rPr lang="en" sz="2600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4"/>
              </a:rPr>
              <a:t>CLICK HERE </a:t>
            </a:r>
            <a:endParaRPr sz="26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endParaRPr sz="15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76923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r>
              <a:rPr lang="en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Emily Berrios</a:t>
            </a:r>
            <a:endParaRPr/>
          </a:p>
          <a:p>
            <a:pPr marL="0" marR="0" lvl="0" indent="0" algn="ctr" rtl="0">
              <a:lnSpc>
                <a:spcPct val="76923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r>
              <a:rPr lang="en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" sz="2600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5"/>
              </a:rPr>
              <a:t>emilyb02@uw.edu</a:t>
            </a:r>
            <a:r>
              <a:rPr lang="en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- 206.685.9205 </a:t>
            </a:r>
            <a:endParaRPr sz="26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endParaRPr sz="15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76923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r>
              <a:rPr lang="en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Office of Research</a:t>
            </a:r>
            <a:endParaRPr/>
          </a:p>
          <a:p>
            <a:pPr marL="0" marR="0" lvl="0" indent="0" algn="ctr" rtl="0">
              <a:lnSpc>
                <a:spcPct val="76923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None/>
            </a:pPr>
            <a:r>
              <a:rPr lang="en" sz="2600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6"/>
              </a:rPr>
              <a:t>research@uw.edu</a:t>
            </a:r>
            <a:r>
              <a:rPr lang="en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- 206.616.0806</a:t>
            </a:r>
            <a:endParaRPr/>
          </a:p>
        </p:txBody>
      </p:sp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Contact Information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Font typeface="Arial"/>
              <a:buNone/>
            </a:pPr>
            <a:r>
              <a:rPr lang="en" sz="6000"/>
              <a:t>After-the-Fact eGC1s </a:t>
            </a:r>
            <a:endParaRPr sz="6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Font typeface="Arial"/>
              <a:buNone/>
            </a:pPr>
            <a:r>
              <a:rPr lang="en" sz="4500"/>
              <a:t>What to Expect</a:t>
            </a:r>
            <a:endParaRPr sz="4500"/>
          </a:p>
        </p:txBody>
      </p:sp>
      <p:sp>
        <p:nvSpPr>
          <p:cNvPr id="433" name="Shape 433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January </a:t>
            </a:r>
            <a:r>
              <a:rPr lang="en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201</a:t>
            </a: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r>
              <a:rPr lang="en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is an After-the-Fact (ATF) &amp;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do we handle them?  </a:t>
            </a:r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body" idx="2"/>
          </p:nvPr>
        </p:nvSpPr>
        <p:spPr>
          <a:xfrm>
            <a:off x="659300" y="1889125"/>
            <a:ext cx="8260800" cy="42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600"/>
              <a:t>On occasion, sponsors begin negotiations by providing a draft agreement, award letter, or a check directly to an Investigator.</a:t>
            </a:r>
            <a:endParaRPr sz="2600"/>
          </a:p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600"/>
              <a:t>If there isn’t already a proposal on file in SAGE, we use the </a:t>
            </a:r>
            <a:r>
              <a:rPr lang="en" sz="2600" u="sng">
                <a:solidFill>
                  <a:schemeClr val="hlink"/>
                </a:solidFill>
                <a:hlinkClick r:id="rId3"/>
              </a:rPr>
              <a:t>ATF eGC1 process</a:t>
            </a:r>
            <a:r>
              <a:rPr lang="en" sz="2600"/>
              <a:t> to capture UW acceptance &amp; approval of the agreement. </a:t>
            </a:r>
            <a:endParaRPr sz="2600"/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ATF eGC1 Review</a:t>
            </a:r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96300" cy="44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ATF eGC1 must be “IN OSP” status, marked ATF “YES”, and include: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An award agreement, a scope of work, and a detailed budget with justification; or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 non-award agreement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Incomplete ATF eGC1s</a:t>
            </a:r>
            <a:r>
              <a:rPr lang="en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/>
              <a:t>will be returned without review and include a request for missing information.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ATF eGC1s must be approved </a:t>
            </a:r>
            <a:r>
              <a:rPr lang="en" b="1"/>
              <a:t>before the agreement will be reviewed </a:t>
            </a:r>
            <a:r>
              <a:rPr lang="en"/>
              <a:t>by OSP.</a:t>
            </a:r>
            <a:endParaRPr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71757" y="1429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ATF Agreement Review, Set Up &amp; Processing</a:t>
            </a:r>
            <a:endParaRPr/>
          </a:p>
        </p:txBody>
      </p:sp>
      <p:sp>
        <p:nvSpPr>
          <p:cNvPr id="451" name="Shape 451"/>
          <p:cNvSpPr txBox="1">
            <a:spLocks noGrp="1"/>
          </p:cNvSpPr>
          <p:nvPr>
            <p:ph type="body" idx="2"/>
          </p:nvPr>
        </p:nvSpPr>
        <p:spPr>
          <a:xfrm>
            <a:off x="180100" y="5419875"/>
            <a:ext cx="8507100" cy="1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FAs &amp; NAAs are reviewed in order received, according to reviewer workload.</a:t>
            </a:r>
            <a:endParaRPr sz="16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Competing applications have priority. 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GIM 19 deadlines do not apply to ATF eGC1s.</a:t>
            </a:r>
            <a:endParaRPr sz="1600"/>
          </a:p>
        </p:txBody>
      </p:sp>
      <p:sp>
        <p:nvSpPr>
          <p:cNvPr id="452" name="Shape 452"/>
          <p:cNvSpPr/>
          <p:nvPr/>
        </p:nvSpPr>
        <p:spPr>
          <a:xfrm>
            <a:off x="912675" y="1843325"/>
            <a:ext cx="2355300" cy="992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ATF eGC1 Approved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3822350" y="1867629"/>
            <a:ext cx="2304900" cy="9435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within 2 business days: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FA / NAA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6360965" y="1867625"/>
            <a:ext cx="2304900" cy="9435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ATF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FA / NAA Reviewed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Shape 455"/>
          <p:cNvSpPr txBox="1"/>
          <p:nvPr/>
        </p:nvSpPr>
        <p:spPr>
          <a:xfrm>
            <a:off x="305925" y="3458550"/>
            <a:ext cx="8360100" cy="1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Approval of an ATF eGC1 </a:t>
            </a:r>
            <a:r>
              <a:rPr lang="en" sz="23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does not</a:t>
            </a:r>
            <a:r>
              <a:rPr lang="en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imply approval or acceptance of the agreement.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AFTER eGC1 Approval</a:t>
            </a:r>
            <a:endParaRPr sz="2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Funding Action (FA) / Nonaward Agreement (NAA) created within 2 business days.</a:t>
            </a:r>
            <a:endParaRPr sz="2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2044250" y="1290725"/>
            <a:ext cx="1656600" cy="7206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agreement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not approved /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accepted </a:t>
            </a:r>
            <a:r>
              <a:rPr lang="en" b="1" i="1">
                <a:latin typeface="Open Sans"/>
                <a:ea typeface="Open Sans"/>
                <a:cs typeface="Open Sans"/>
                <a:sym typeface="Open Sans"/>
              </a:rPr>
              <a:t>yet</a:t>
            </a:r>
            <a:endParaRPr b="1" i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1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1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1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3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4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462" name="Shape 462"/>
          <p:cNvSpPr txBox="1">
            <a:spLocks noGrp="1"/>
          </p:cNvSpPr>
          <p:nvPr>
            <p:ph type="body" idx="2"/>
          </p:nvPr>
        </p:nvSpPr>
        <p:spPr>
          <a:xfrm>
            <a:off x="659305" y="11271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ATF Process: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https://www.washington.edu/research/myresearch-lifecycle/setup/collaborations/agreement-types/#atf</a:t>
            </a:r>
            <a:endParaRPr sz="170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Agreement Types Decision Guidance: </a:t>
            </a:r>
            <a:r>
              <a:rPr lang="en" sz="1700" u="sng">
                <a:solidFill>
                  <a:schemeClr val="hlink"/>
                </a:solidFill>
                <a:hlinkClick r:id="rId4"/>
              </a:rPr>
              <a:t>https://www.washington.edu/research/myresearch-lifecycle/setup/collaborations/agreement-types/#agreement-table</a:t>
            </a:r>
            <a:r>
              <a:rPr lang="en" sz="1700"/>
              <a:t> </a:t>
            </a:r>
            <a:endParaRPr sz="170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When do I need to use an eGC1? </a:t>
            </a:r>
            <a:r>
              <a:rPr lang="en" sz="1700" u="sng">
                <a:solidFill>
                  <a:schemeClr val="hlink"/>
                </a:solidFill>
                <a:hlinkClick r:id="rId5"/>
              </a:rPr>
              <a:t>https://www.washington.edu/research/faq/need-use-egc1/</a:t>
            </a:r>
            <a:r>
              <a:rPr lang="en" sz="1700"/>
              <a:t> </a:t>
            </a:r>
            <a:endParaRPr sz="170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GIM 1: 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https://www.washington.edu/research/policies/gim-1/</a:t>
            </a:r>
            <a:r>
              <a:rPr lang="en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1905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4000"/>
              <a:buFont typeface="Arial"/>
              <a:buNone/>
            </a:pPr>
            <a:r>
              <a:rPr lang="en" sz="4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Federal Regulations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5000"/>
              <a:buFont typeface="Arial"/>
              <a:buNone/>
            </a:pPr>
            <a:r>
              <a:rPr lang="en" sz="5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Some Important Dates</a:t>
            </a:r>
            <a:endParaRPr sz="5000" b="0" i="0" u="none" strike="noStrike" cap="none">
              <a:solidFill>
                <a:srgbClr val="E8D3A2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74" name="Shape 474"/>
          <p:cNvSpPr txBox="1"/>
          <p:nvPr/>
        </p:nvSpPr>
        <p:spPr>
          <a:xfrm>
            <a:off x="671757" y="6063185"/>
            <a:ext cx="188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Some Important Dates</a:t>
            </a:r>
            <a:endParaRPr sz="30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481" name="Shape 481"/>
          <p:cNvPicPr preferRelativeResize="0">
            <a:picLocks noGrp="1"/>
          </p:cNvPicPr>
          <p:nvPr>
            <p:ph type="ch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6688" y="1898776"/>
            <a:ext cx="8820000" cy="40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DoD CUI DFARS Clause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December 31 (2017)</a:t>
            </a:r>
            <a:endParaRPr sz="24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88" name="Shape 488"/>
          <p:cNvSpPr txBox="1">
            <a:spLocks noGrp="1"/>
          </p:cNvSpPr>
          <p:nvPr>
            <p:ph type="body" idx="2"/>
          </p:nvPr>
        </p:nvSpPr>
        <p:spPr>
          <a:xfrm>
            <a:off x="735505" y="1736725"/>
            <a:ext cx="8076900" cy="40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Only applies to Dept of Defense (DoD) contracts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Only if the Controlled Unclassified Information (CUI) Defense Federal Acquisition Regulations (DFARS) clause applies </a:t>
            </a:r>
            <a:r>
              <a:rPr lang="en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252.204.7012</a:t>
            </a:r>
            <a:r>
              <a:rPr lang="en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>
              <a:solidFill>
                <a:srgbClr val="33006F"/>
              </a:solidFill>
            </a:endParaRPr>
          </a:p>
          <a:p>
            <a:pPr marL="5715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Only if “covered defense information” is involved</a:t>
            </a:r>
            <a:endParaRPr sz="2400" b="0" i="0" u="none" strike="noStrike" cap="none">
              <a:solidFill>
                <a:srgbClr val="33006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Special data and systems security requirements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National Institute of Standards and Technology (NIST)</a:t>
            </a:r>
            <a:r>
              <a:rPr lang="en"/>
              <a:t> </a:t>
            </a:r>
            <a:r>
              <a:rPr lang="en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800-171 security standards</a:t>
            </a:r>
            <a:endParaRPr/>
          </a:p>
        </p:txBody>
      </p:sp>
      <p:sp>
        <p:nvSpPr>
          <p:cNvPr id="489" name="Shape 489"/>
          <p:cNvSpPr txBox="1"/>
          <p:nvPr/>
        </p:nvSpPr>
        <p:spPr>
          <a:xfrm>
            <a:off x="172993" y="6257677"/>
            <a:ext cx="188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" sz="4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Happy New FIDS Resolution!</a:t>
            </a:r>
            <a:endParaRPr sz="44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5" name="Shape 375"/>
          <p:cNvSpPr txBox="1">
            <a:spLocks noGrp="1"/>
          </p:cNvSpPr>
          <p:nvPr>
            <p:ph type="subTitle" idx="1"/>
          </p:nvPr>
        </p:nvSpPr>
        <p:spPr>
          <a:xfrm>
            <a:off x="381000" y="2870200"/>
            <a:ext cx="8382000" cy="1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12"/>
              <a:buFont typeface="Noto Sans Symbols"/>
              <a:buNone/>
            </a:pPr>
            <a:r>
              <a:rPr lang="en" sz="2312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MRAM</a:t>
            </a:r>
            <a:r>
              <a:rPr lang="en" sz="2312"/>
              <a:t> </a:t>
            </a:r>
            <a:r>
              <a:rPr lang="en" sz="2312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- January 2018</a:t>
            </a:r>
            <a:endParaRPr sz="2312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accent1"/>
              </a:buClr>
              <a:buSzPts val="2312"/>
              <a:buFont typeface="Noto Sans Symbols"/>
              <a:buNone/>
            </a:pPr>
            <a:r>
              <a:rPr lang="en" sz="2312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Melissa Petersen, Assistant Vice Provost for Compliance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accent1"/>
              </a:buClr>
              <a:buSzPts val="2312"/>
              <a:buFont typeface="Noto Sans Symbols"/>
              <a:buNone/>
            </a:pPr>
            <a:r>
              <a:rPr lang="en" sz="2312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Emily Berríos, Administrative Specialist</a:t>
            </a:r>
            <a:endParaRPr sz="2312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accent1"/>
              </a:buClr>
              <a:buSzPts val="2312"/>
              <a:buFont typeface="Noto Sans Symbols"/>
              <a:buNone/>
            </a:pPr>
            <a:r>
              <a:rPr lang="en" sz="2312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Office of Research, University </a:t>
            </a:r>
            <a:r>
              <a:rPr lang="en" sz="2312" b="1" i="1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of</a:t>
            </a:r>
            <a:r>
              <a:rPr lang="en" sz="2312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Washington </a:t>
            </a:r>
            <a:endParaRPr sz="2312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None/>
            </a:pPr>
            <a:endParaRPr sz="185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76" name="Shape 376" descr="C:\Users\petermm\AppData\Local\Microsoft\Windows\Temporary Internet Files\Content.IE5\3B8CZUCE\1280px-Fireworks_2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33400" y="-228601"/>
            <a:ext cx="6096000" cy="267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 descr="C:\Users\petermm\AppData\Local\Microsoft\Windows\Temporary Internet Files\Content.IE5\3B8CZUCE\1280px-Fireworks_2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3848" y="3962400"/>
            <a:ext cx="6855952" cy="3205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NIH Clinical Trials (CTs)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January 25</a:t>
            </a:r>
            <a:endParaRPr sz="24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96" name="Shape 49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Appropriate Funding Opportunity Announcement (FOA)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Expanded definition of CT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 the NIH </a:t>
            </a:r>
            <a:r>
              <a:rPr lang="en" sz="2400" u="sng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decision tree</a:t>
            </a:r>
            <a:endParaRPr sz="2000" b="0" i="0" u="none" strike="noStrike" cap="none">
              <a:solidFill>
                <a:srgbClr val="33006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More regulations/requirements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New sections in FORMS-E application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Single IRB (sIRB) for multi-site CTs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Good Clinical Practice (GCP) training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Registering and reporting in ClinicalTrials.gov</a:t>
            </a:r>
            <a:endParaRPr/>
          </a:p>
        </p:txBody>
      </p:sp>
      <p:sp>
        <p:nvSpPr>
          <p:cNvPr id="497" name="Shape 497"/>
          <p:cNvSpPr txBox="1"/>
          <p:nvPr/>
        </p:nvSpPr>
        <p:spPr>
          <a:xfrm>
            <a:off x="172993" y="6257677"/>
            <a:ext cx="188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Some Important Dates</a:t>
            </a:r>
            <a:endParaRPr sz="30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504" name="Shape 504"/>
          <p:cNvPicPr preferRelativeResize="0">
            <a:picLocks noGrp="1"/>
          </p:cNvPicPr>
          <p:nvPr>
            <p:ph type="ch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6688" y="1898776"/>
            <a:ext cx="8820000" cy="40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Common Rule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January 19</a:t>
            </a:r>
            <a:endParaRPr sz="24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11" name="Shape 511"/>
          <p:cNvSpPr txBox="1">
            <a:spLocks noGrp="1"/>
          </p:cNvSpPr>
          <p:nvPr>
            <p:ph type="body" idx="2"/>
          </p:nvPr>
        </p:nvSpPr>
        <p:spPr>
          <a:xfrm>
            <a:off x="2633087" y="3294065"/>
            <a:ext cx="3757500" cy="16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 delay is anticipated</a:t>
            </a:r>
            <a:endParaRPr/>
          </a:p>
        </p:txBody>
      </p:sp>
      <p:sp>
        <p:nvSpPr>
          <p:cNvPr id="512" name="Shape 512"/>
          <p:cNvSpPr txBox="1"/>
          <p:nvPr/>
        </p:nvSpPr>
        <p:spPr>
          <a:xfrm>
            <a:off x="172993" y="6257677"/>
            <a:ext cx="188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</a:pPr>
            <a:r>
              <a:rPr lang="en"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Program Income &amp; PAFC Web Updates</a:t>
            </a:r>
            <a:endParaRPr/>
          </a:p>
        </p:txBody>
      </p:sp>
      <p:sp>
        <p:nvSpPr>
          <p:cNvPr id="518" name="Shape 518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January, 2018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What is Program Income?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Shape 52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Income that is directly generated by a supported activity or earned as a result of an award.                 (2 CFR 200.80)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Examples: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Fees for services performed under the project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Sale of commodities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Conference fees when funded by grant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Sale, rental, or usage fees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Income from registrations fees, consulting, or sales of educational materials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Program Income Changes – January 2018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Shape 53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New Request Form at GCA website.</a:t>
            </a:r>
            <a:endParaRPr/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Program Income sub budgets will be closed out at the end of the Competitive Segment, if applicable.</a:t>
            </a:r>
            <a:br>
              <a:rPr lang="en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Why the changes?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 sz="18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Compliance with Federal payment regulations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 sz="18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Timely resolution of deficits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 sz="18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Consistency on Federal Financial Reports</a:t>
            </a:r>
            <a:endParaRPr/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 sz="18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Up-to-date documentation &amp; rate reviews</a:t>
            </a:r>
            <a:endParaRPr/>
          </a:p>
        </p:txBody>
      </p:sp>
      <p:sp>
        <p:nvSpPr>
          <p:cNvPr id="534" name="Shape 534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Program Income Resources</a:t>
            </a:r>
            <a:endParaRPr sz="3000" b="0" i="0" u="none" strike="noStrike" cap="none">
              <a:solidFill>
                <a:srgbClr val="4B2E8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40" name="Shape 54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PAFC (Policy):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Web: http://finance.uw.edu/pafc/program-income</a:t>
            </a: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Email: gcafco@uw.edu</a:t>
            </a:r>
            <a:br>
              <a:rPr lang="en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GCA (Procedures):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Web: http://finance.uw.edu/gca/award-lifecycle/budget-setup/program-income-guidelines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Email: gcahelp@uw.edu</a:t>
            </a:r>
            <a:endParaRPr sz="20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1" name="Shape 541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PAFC Website Updates</a:t>
            </a:r>
            <a:endParaRPr sz="3000" b="0" i="0" u="none" strike="noStrike" cap="none">
              <a:solidFill>
                <a:srgbClr val="4B2E8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48" name="Shape 54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Participant Support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Overview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Additional Guidance from NSF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T32 Training Grant FAQs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Object Codes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Stipend/Fringe Benefit Amounts</a:t>
            </a:r>
            <a:endParaRPr/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Spending/Mobile Devices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Spending/Telephone Costs</a:t>
            </a:r>
            <a:endParaRPr/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9" name="Shape 549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Shape 55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gcafco@uw.edu		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Andra Sawyer: 685-8902</a:t>
            </a:r>
            <a:br>
              <a:rPr lang="en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Matt Gardner: 543-2610</a:t>
            </a:r>
            <a:br>
              <a:rPr lang="en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Shape 556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Shape 562" descr="_UW20435"/>
          <p:cNvPicPr preferRelativeResize="0"/>
          <p:nvPr/>
        </p:nvPicPr>
        <p:blipFill rotWithShape="1">
          <a:blip r:embed="rId3">
            <a:alphaModFix/>
          </a:blip>
          <a:srcRect t="27223" b="49985"/>
          <a:stretch/>
        </p:blipFill>
        <p:spPr>
          <a:xfrm>
            <a:off x="0" y="5466148"/>
            <a:ext cx="9153526" cy="1391851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Shape 563"/>
          <p:cNvSpPr/>
          <p:nvPr/>
        </p:nvSpPr>
        <p:spPr>
          <a:xfrm>
            <a:off x="0" y="0"/>
            <a:ext cx="9153600" cy="1219200"/>
          </a:xfrm>
          <a:prstGeom prst="rect">
            <a:avLst/>
          </a:prstGeom>
          <a:solidFill>
            <a:srgbClr val="1C00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Shape 564"/>
          <p:cNvSpPr txBox="1"/>
          <p:nvPr/>
        </p:nvSpPr>
        <p:spPr>
          <a:xfrm>
            <a:off x="548963" y="375047"/>
            <a:ext cx="547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 RESEARCH ADMINISTRATION</a:t>
            </a:r>
            <a:endParaRPr sz="20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565" name="Shape 5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5980" y="5943601"/>
            <a:ext cx="135802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6" name="Shape 566"/>
          <p:cNvGrpSpPr/>
          <p:nvPr/>
        </p:nvGrpSpPr>
        <p:grpSpPr>
          <a:xfrm>
            <a:off x="1137225" y="2882443"/>
            <a:ext cx="6454140" cy="307800"/>
            <a:chOff x="0" y="1401986"/>
            <a:chExt cx="5334000" cy="307800"/>
          </a:xfrm>
        </p:grpSpPr>
        <p:sp>
          <p:nvSpPr>
            <p:cNvPr id="567" name="Shape 567"/>
            <p:cNvSpPr txBox="1"/>
            <p:nvPr/>
          </p:nvSpPr>
          <p:spPr>
            <a:xfrm>
              <a:off x="0" y="1401986"/>
              <a:ext cx="60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7200F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Shape 568"/>
            <p:cNvSpPr txBox="1"/>
            <p:nvPr/>
          </p:nvSpPr>
          <p:spPr>
            <a:xfrm>
              <a:off x="838200" y="1401986"/>
              <a:ext cx="449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85858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9" name="Shape 569"/>
          <p:cNvSpPr txBox="1"/>
          <p:nvPr/>
        </p:nvSpPr>
        <p:spPr>
          <a:xfrm>
            <a:off x="0" y="4749225"/>
            <a:ext cx="9067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3002E"/>
                </a:solidFill>
                <a:latin typeface="Calibri"/>
                <a:ea typeface="Calibri"/>
                <a:cs typeface="Calibri"/>
                <a:sym typeface="Calibri"/>
              </a:rPr>
              <a:t>Register:</a:t>
            </a:r>
            <a:r>
              <a:rPr lang="en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https://uwresearch.gosignmeup.com/public/course/browse</a:t>
            </a:r>
            <a:r>
              <a:rPr lang="en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3002E"/>
                </a:solidFill>
                <a:latin typeface="Calibri"/>
                <a:ea typeface="Calibri"/>
                <a:cs typeface="Calibri"/>
                <a:sym typeface="Calibri"/>
              </a:rPr>
              <a:t>CORE home</a:t>
            </a:r>
            <a:r>
              <a:rPr lang="en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https://www.washington.edu/research/training/about-core/</a:t>
            </a:r>
            <a:endParaRPr sz="1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0" name="Shape 570"/>
          <p:cNvGrpSpPr/>
          <p:nvPr/>
        </p:nvGrpSpPr>
        <p:grpSpPr>
          <a:xfrm>
            <a:off x="1386952" y="3339643"/>
            <a:ext cx="6454140" cy="307800"/>
            <a:chOff x="0" y="1401986"/>
            <a:chExt cx="5334000" cy="307800"/>
          </a:xfrm>
        </p:grpSpPr>
        <p:sp>
          <p:nvSpPr>
            <p:cNvPr id="571" name="Shape 571"/>
            <p:cNvSpPr txBox="1"/>
            <p:nvPr/>
          </p:nvSpPr>
          <p:spPr>
            <a:xfrm>
              <a:off x="0" y="1401986"/>
              <a:ext cx="60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7200F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Shape 572"/>
            <p:cNvSpPr txBox="1"/>
            <p:nvPr/>
          </p:nvSpPr>
          <p:spPr>
            <a:xfrm>
              <a:off x="838200" y="1401986"/>
              <a:ext cx="449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85858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573" name="Shape 573"/>
          <p:cNvGraphicFramePr/>
          <p:nvPr/>
        </p:nvGraphicFramePr>
        <p:xfrm>
          <a:off x="609599" y="152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{D36B8EB0-9F70-4477-82EC-B8490909337A}</a:tableStyleId>
              </a:tblPr>
              <a:tblGrid>
                <a:gridCol w="50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17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100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Grant and Contract Certification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24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OSP 101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Research Administration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30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OSP 175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Export Compliance at the UW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31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101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Faculty Effort Certification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6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ORIS 101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SAGE:</a:t>
                      </a:r>
                      <a:r>
                        <a:rPr lang="en" sz="1600" b="1">
                          <a:solidFill>
                            <a:srgbClr val="9137FF"/>
                          </a:solidFill>
                        </a:rPr>
                        <a:t> </a:t>
                      </a: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Creating and Submitting eGC1s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13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OSP 125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Contracts Gone Bad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13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ORIS 103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SAGE Budget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14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102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>
                          <a:solidFill>
                            <a:srgbClr val="9137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Electronic Faculty Effort Certification (eFECS) for FEC Coordinators</a:t>
                      </a:r>
                      <a:endParaRPr sz="1600" b="1" u="none">
                        <a:solidFill>
                          <a:srgbClr val="9137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74" name="Shape 574" descr="C:\Users\hient2\Desktop\Untitled-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3200" y="60614"/>
            <a:ext cx="2768928" cy="100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Shape 5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872067" y="2819401"/>
            <a:ext cx="74082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FIDS = Financial Interest Disclosure System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FIDS Resolution = Let’s get profiles updated!</a:t>
            </a:r>
            <a:endParaRPr sz="28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What’s a “New FIDS Resolution”?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457200" y="243840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Get yourself in a “Safe Harbor”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Faster budget processing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Reduce private information being shared with the university (and beyond)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Promote objectivity in research by reducing, eliminating, or managing conflicts of interest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Increase accuracy of records retained by the Office of Research</a:t>
            </a:r>
            <a:endParaRPr/>
          </a:p>
          <a:p>
            <a:pPr marL="274320" marR="0" lvl="0" indent="-965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Why?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457201" y="2675467"/>
            <a:ext cx="8229600" cy="3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Are you, or do you know, a faculty member who has a Significant Financial Interest (SFI) that they haven’t disclosed?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Are you worried about what that might mean?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Have you been thinking about accepting an SFI in compensation or equity but have been worried about the complex policy requirements?</a:t>
            </a:r>
            <a:endParaRPr/>
          </a:p>
          <a:p>
            <a:pPr marL="274320" marR="0" lvl="0" indent="-965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Unanswered Questions?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872067" y="2675466"/>
            <a:ext cx="7814700" cy="3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Starting today until next month’s MRAM we will be holding anonymous “FCOI Office Hours” for </a:t>
            </a:r>
            <a:r>
              <a:rPr lang="en" sz="2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Investigators</a:t>
            </a:r>
            <a:endParaRPr/>
          </a:p>
          <a:p>
            <a:pPr marL="576262" marR="0" lvl="1" indent="-2743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" sz="2400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Link</a:t>
            </a:r>
            <a:r>
              <a:rPr lang="en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to Doodle for scheduling</a:t>
            </a:r>
            <a:endParaRPr sz="22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∗"/>
            </a:pPr>
            <a:r>
              <a:rPr lang="en" sz="2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ONGOING…</a:t>
            </a:r>
            <a:endParaRPr/>
          </a:p>
          <a:p>
            <a:pPr marL="576262" marR="0" lvl="1" indent="-27431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Call Emily or email to schedule a time to walk through disclosure or even </a:t>
            </a:r>
            <a:r>
              <a:rPr lang="en" sz="24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deletion</a:t>
            </a:r>
            <a:r>
              <a:rPr lang="en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of SFI!</a:t>
            </a:r>
            <a:endParaRPr sz="24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Opportunity!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533401" y="2675467"/>
            <a:ext cx="7746900" cy="3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Who is an “Investigator”?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When do I have to disclose compensation or equity? What’s an “SFI”?</a:t>
            </a:r>
            <a:endParaRPr sz="28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What’s this “Safe Harbor” thing?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When can I delete an SFI entry from FIDS?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Who else needs to be involved? </a:t>
            </a:r>
            <a:endParaRPr sz="28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Potential Questions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457201" y="2675467"/>
            <a:ext cx="7823100" cy="3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Why do I have to fill out both a Form 1460 for outside work AND disclose my SFI in FIDS?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What’s your process for determining FCOI, could you give me some examples?</a:t>
            </a:r>
            <a:endParaRPr/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∗"/>
            </a:pPr>
            <a:r>
              <a:rPr lang="en"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Will I get a Conflict Management Plan? What do those look like?</a:t>
            </a:r>
            <a:endParaRPr/>
          </a:p>
          <a:p>
            <a:pPr marL="274320" marR="0" lvl="0" indent="-965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965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965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Questions Continued…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457201" y="2209800"/>
            <a:ext cx="78231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Char char="∗"/>
            </a:pPr>
            <a:r>
              <a:rPr lang="en" sz="259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Office of Research</a:t>
            </a:r>
            <a:endParaRPr/>
          </a:p>
          <a:p>
            <a:pPr marL="576262" marR="0" lvl="1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ts val="2405"/>
              <a:buFont typeface="Noto Sans Symbols"/>
              <a:buChar char="∗"/>
            </a:pPr>
            <a:r>
              <a:rPr lang="en" sz="2405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Financial Conflicts of Interest</a:t>
            </a:r>
            <a:endParaRPr sz="2405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76262" marR="0" lvl="1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ts val="2405"/>
              <a:buFont typeface="Noto Sans Symbols"/>
              <a:buChar char="∗"/>
            </a:pPr>
            <a:r>
              <a:rPr lang="en" sz="2405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4"/>
              </a:rPr>
              <a:t>Outside Professional Work</a:t>
            </a:r>
            <a:endParaRPr sz="2405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274320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Char char="∗"/>
            </a:pPr>
            <a:r>
              <a:rPr lang="en" sz="259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University Policy</a:t>
            </a:r>
            <a:endParaRPr/>
          </a:p>
          <a:p>
            <a:pPr marL="576262" marR="0" lvl="1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ts val="2405"/>
              <a:buFont typeface="Noto Sans Symbols"/>
              <a:buChar char="∗"/>
            </a:pPr>
            <a:r>
              <a:rPr lang="en" sz="2405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5"/>
              </a:rPr>
              <a:t>Executive Order No. 57 – Outside Professional Work</a:t>
            </a:r>
            <a:endParaRPr sz="2405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76262" marR="0" lvl="1" indent="-274320" algn="l" rtl="0"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ts val="2405"/>
              <a:buFont typeface="Noto Sans Symbols"/>
              <a:buChar char="∗"/>
            </a:pPr>
            <a:r>
              <a:rPr lang="en" sz="2405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6"/>
              </a:rPr>
              <a:t>GIM 10 – Financial Conflict of Interest Policy</a:t>
            </a:r>
            <a:endParaRPr sz="2405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274320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Char char="∗"/>
            </a:pPr>
            <a:r>
              <a:rPr lang="en" sz="2590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7"/>
              </a:rPr>
              <a:t>UW Medicine Compliance</a:t>
            </a:r>
            <a:r>
              <a:rPr lang="en" sz="259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" sz="2590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8"/>
              </a:rPr>
              <a:t>UW Medicine Ethics</a:t>
            </a:r>
            <a:endParaRPr sz="259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274320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Char char="∗"/>
            </a:pPr>
            <a:r>
              <a:rPr lang="en" sz="2590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9"/>
              </a:rPr>
              <a:t>SoM Intranet</a:t>
            </a:r>
            <a:endParaRPr sz="259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109855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None/>
            </a:pPr>
            <a:endParaRPr sz="259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109855" algn="l" rtl="0"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None/>
            </a:pPr>
            <a:endParaRPr sz="259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Resources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Custom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493658"/>
      </a:accent1>
      <a:accent2>
        <a:srgbClr val="438086"/>
      </a:accent2>
      <a:accent3>
        <a:srgbClr val="934B21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B185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1383</Words>
  <Application>Microsoft Office PowerPoint</Application>
  <PresentationFormat>On-screen Show (4:3)</PresentationFormat>
  <Paragraphs>282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Arial</vt:lpstr>
      <vt:lpstr>Open Sans Light</vt:lpstr>
      <vt:lpstr>Calibri</vt:lpstr>
      <vt:lpstr>Open Sans</vt:lpstr>
      <vt:lpstr>Merriweather Sans</vt:lpstr>
      <vt:lpstr>Encode Sans</vt:lpstr>
      <vt:lpstr>Encode Sans Black</vt:lpstr>
      <vt:lpstr>Noto Sans Symbols</vt:lpstr>
      <vt:lpstr>Candara</vt:lpstr>
      <vt:lpstr>Simple Light</vt:lpstr>
      <vt:lpstr>Office Theme</vt:lpstr>
      <vt:lpstr>Waveform</vt:lpstr>
      <vt:lpstr>Custom Design</vt:lpstr>
      <vt:lpstr>Office Theme</vt:lpstr>
      <vt:lpstr>Custom Design</vt:lpstr>
      <vt:lpstr>1_Custom Design</vt:lpstr>
      <vt:lpstr>1_Custom Design</vt:lpstr>
      <vt:lpstr>PowerPoint Presentation</vt:lpstr>
      <vt:lpstr>Happy New FIDS Resolution!</vt:lpstr>
      <vt:lpstr>What’s a “New FIDS Resolution”?</vt:lpstr>
      <vt:lpstr>Why?</vt:lpstr>
      <vt:lpstr>Unanswered Questions?</vt:lpstr>
      <vt:lpstr>Opportunity!</vt:lpstr>
      <vt:lpstr>Potential Questions</vt:lpstr>
      <vt:lpstr>Questions Continued…</vt:lpstr>
      <vt:lpstr>Resources</vt:lpstr>
      <vt:lpstr>Contact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2018-01-17T18:05:26Z</dcterms:modified>
</cp:coreProperties>
</file>