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Light" panose="020B0604020202020204" charset="0"/>
      <p:regular r:id="rId15"/>
      <p:bold r:id="rId16"/>
      <p:italic r:id="rId17"/>
      <p:boldItalic r:id="rId18"/>
    </p:embeddedFont>
    <p:embeddedFont>
      <p:font typeface="Encode Sans Black" panose="020B0604020202020204" charset="0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33006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3508"/>
            <a:ext cx="1103781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bg>
      <p:bgPr>
        <a:solidFill>
          <a:srgbClr val="33006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33006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3006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6450899"/>
            <a:ext cx="2425295" cy="16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ct-decisi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Federal Regulations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Some Important Dates</a:t>
            </a:r>
            <a:endParaRPr sz="5000" b="0" i="0" u="none" strike="noStrike" cap="none">
              <a:solidFill>
                <a:srgbClr val="E8D3A2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671757" y="6063185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Some Important Dates</a:t>
            </a:r>
            <a:endParaRPr sz="30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87" name="Shape 87"/>
          <p:cNvPicPr preferRelativeResize="0">
            <a:picLocks noGrp="1"/>
          </p:cNvPicPr>
          <p:nvPr>
            <p:ph type="ch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688" y="1898776"/>
            <a:ext cx="8820150" cy="4045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DoD CUI DFARS Clause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December 31 (2017)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Only applies to Dept of Defense (DoD) contracts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Only if the Controlled Unclassified Information (CUI) Defense Federal Acquisition Regulations (DFARS) clause applies </a:t>
            </a:r>
            <a:endParaRPr/>
          </a:p>
          <a:p>
            <a:pPr marL="5715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Only if “covered defense information” is involved</a:t>
            </a:r>
            <a:endParaRPr sz="2400" b="0" i="0" u="none" strike="noStrike" cap="none">
              <a:solidFill>
                <a:srgbClr val="33006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Special data and systems security requirements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National Institute of Standards and Technology (NIST)  800-171 security standards</a:t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1783682" y="2992844"/>
            <a:ext cx="2102519" cy="394636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rgbClr val="30006E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252.204.7012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NIH Clinical Trials (CTs)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January 25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Appropriate Funding Opportunity Announcement (FOA)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Expanded definition of CT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 the NIH </a:t>
            </a:r>
            <a:endParaRPr sz="2000" b="0" i="0" u="none" strike="noStrike" cap="none">
              <a:solidFill>
                <a:srgbClr val="33006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More regulations/requirements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New sections in FORMS-E application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Single IRB (sIRB) for multi-site CTs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Good Clinical Practice (GCP) training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33006F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Registering and reporting in ClinicalTrials.gov</a:t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2626644" y="2598208"/>
            <a:ext cx="2102519" cy="394636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rgbClr val="30006E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decision tree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Some Important Dates</a:t>
            </a:r>
            <a:endParaRPr sz="30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112" name="Shape 112"/>
          <p:cNvPicPr preferRelativeResize="0">
            <a:picLocks noGrp="1"/>
          </p:cNvPicPr>
          <p:nvPr>
            <p:ph type="ch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6688" y="1898776"/>
            <a:ext cx="8820150" cy="4045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Common Rule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January 19</a:t>
            </a:r>
            <a:endParaRPr sz="2400" b="0" i="0" u="none" strike="noStrike" cap="none">
              <a:solidFill>
                <a:srgbClr val="33006F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2633087" y="3294065"/>
            <a:ext cx="3757368" cy="16208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33006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delay is anticipated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72993" y="6257677"/>
            <a:ext cx="18885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On-screen Show (4:3)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Open Sans Light</vt:lpstr>
      <vt:lpstr>Merriweather Sans</vt:lpstr>
      <vt:lpstr>Encode Sans Black</vt:lpstr>
      <vt:lpstr>Custom Design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2018-01-17T18:07:16Z</dcterms:modified>
</cp:coreProperties>
</file>