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6" r:id="rId1"/>
    <p:sldMasterId id="2147483727" r:id="rId2"/>
    <p:sldMasterId id="2147483728" r:id="rId3"/>
    <p:sldMasterId id="2147483729" r:id="rId4"/>
    <p:sldMasterId id="2147483730" r:id="rId5"/>
    <p:sldMasterId id="2147483731" r:id="rId6"/>
    <p:sldMasterId id="2147483732" r:id="rId7"/>
    <p:sldMasterId id="2147483733" r:id="rId8"/>
    <p:sldMasterId id="2147483734" r:id="rId9"/>
  </p:sldMasterIdLst>
  <p:notesMasterIdLst>
    <p:notesMasterId r:id="rId46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</p:sldIdLst>
  <p:sldSz cx="9144000" cy="6858000" type="screen4x3"/>
  <p:notesSz cx="7010400" cy="9296400"/>
  <p:embeddedFontLst>
    <p:embeddedFont>
      <p:font typeface="Arial Black" panose="020B0A04020102020204" pitchFamily="34" charset="0"/>
      <p:regular r:id="rId47"/>
      <p:bold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entury Gothic" panose="020B0502020202020204" pitchFamily="34" charset="0"/>
      <p:regular r:id="rId53"/>
      <p:bold r:id="rId54"/>
      <p:italic r:id="rId55"/>
      <p:boldItalic r:id="rId56"/>
    </p:embeddedFont>
    <p:embeddedFont>
      <p:font typeface="Open Sans Light" panose="020B0604020202020204" charset="0"/>
      <p:regular r:id="rId57"/>
      <p:bold r:id="rId58"/>
      <p:italic r:id="rId59"/>
      <p:boldItalic r:id="rId60"/>
    </p:embeddedFont>
    <p:embeddedFont>
      <p:font typeface="Open Sans" panose="020B0604020202020204" charset="0"/>
      <p:regular r:id="rId61"/>
      <p:bold r:id="rId62"/>
      <p:italic r:id="rId63"/>
      <p:boldItalic r:id="rId64"/>
    </p:embeddedFont>
    <p:embeddedFont>
      <p:font typeface="Encode Sans" panose="020B0604020202020204" charset="0"/>
      <p:regular r:id="rId65"/>
      <p:bold r:id="rId66"/>
    </p:embeddedFont>
    <p:embeddedFont>
      <p:font typeface="Encode Sans Black" panose="020B0604020202020204" charset="0"/>
      <p:bold r:id="rId67"/>
    </p:embeddedFont>
    <p:embeddedFont>
      <p:font typeface="Candara" panose="020E0502030303020204" pitchFamily="34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020F7C-D71A-4240-9F7A-8DBC30BEB50A}">
  <a:tblStyle styleId="{ED020F7C-D71A-4240-9F7A-8DBC30BEB5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96B9834-81FD-4637-A82D-2E93AA09A7A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68" Type="http://schemas.openxmlformats.org/officeDocument/2006/relationships/font" Target="fonts/font22.fntdata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2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font" Target="fonts/font20.fntdata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font" Target="fonts/font15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font" Target="fonts/font23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5.fntdata"/><Relationship Id="rId72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font" Target="fonts/font21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70" Type="http://schemas.openxmlformats.org/officeDocument/2006/relationships/font" Target="fonts/font24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2-07T21:41:53.094" idx="1">
    <p:pos x="6000" y="0"/>
    <p:text>+tmhyre@uw.edu let's review these NSF PAPPG slides after Staff meeting slides are finalized and make sure the information syncs up
-_ tfr@uw.edu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700881" y="4473815"/>
            <a:ext cx="5608640" cy="366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Shape 567"/>
          <p:cNvSpPr txBox="1">
            <a:spLocks noGrp="1"/>
          </p:cNvSpPr>
          <p:nvPr>
            <p:ph type="sldNum" idx="12"/>
          </p:nvPr>
        </p:nvSpPr>
        <p:spPr>
          <a:xfrm>
            <a:off x="3971654" y="8830312"/>
            <a:ext cx="3037146" cy="46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Shape 640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7230"/>
            <a:ext cx="4673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>
            <a:spLocks noGrp="1" noRot="1" noChangeAspect="1"/>
          </p:cNvSpPr>
          <p:nvPr>
            <p:ph type="sldImg" idx="2"/>
          </p:nvPr>
        </p:nvSpPr>
        <p:spPr>
          <a:xfrm>
            <a:off x="1168630" y="697230"/>
            <a:ext cx="467390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1168630" y="697230"/>
            <a:ext cx="467390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2" name="Shape 6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1168630" y="697230"/>
            <a:ext cx="467390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Shape 66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Shape 684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Shape 573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0" name="Shape 69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Shape 691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Shape 700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8" name="Shape 70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Shape 709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2" name="Shape 72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Shape 723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Shape 73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6" name="Shape 73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349415" marR="0" lvl="0" indent="0" algn="l" rtl="0">
              <a:spcBef>
                <a:spcPts val="489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2" name="Shape 74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349415" marR="0" lvl="0" indent="116472" algn="l" rtl="0">
              <a:spcBef>
                <a:spcPts val="489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Shape 755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2" name="Shape 76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update on the NSF audit, tell participants that I will be defining the 2-month rule in the next slide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Shape 763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Shape 57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9" name="Shape 76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Quote from PAPPG – tell participants that I will define Senior Personnel and Year next. Highlight statements in bold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Shape 770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6" name="Shape 77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GIM 10 has the definition of Senior Personnel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Shape 77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3" name="Shape 78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year is the first time NSF has defined year, which is basically to leave it up to us.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Shape 784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3" name="Shape 79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for help – should be defined within the next couple of weeks. Will need to clear with OSP, Controller’s Office and Internal Audit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Shape 794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0" name="Shape 80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an update on the rebudgeting issue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Shape 801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7" name="Shape 80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 with links to the PAPPG and GIM 10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Shape 80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4" name="Shape 81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Shape 815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Shape 58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4" name="Shape 59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Shape 595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Shape 60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489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489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489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362842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99" name="Shape 99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0" name="Shape 100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362842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6047438" y="4203592"/>
            <a:ext cx="2876429" cy="71402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33" y="0"/>
                </a:moveTo>
                <a:lnTo>
                  <a:pt x="119733" y="0"/>
                </a:lnTo>
                <a:lnTo>
                  <a:pt x="114678" y="3375"/>
                </a:lnTo>
                <a:lnTo>
                  <a:pt x="109534" y="7125"/>
                </a:lnTo>
                <a:lnTo>
                  <a:pt x="104301" y="11250"/>
                </a:lnTo>
                <a:lnTo>
                  <a:pt x="98891" y="15375"/>
                </a:lnTo>
                <a:lnTo>
                  <a:pt x="93392" y="20250"/>
                </a:lnTo>
                <a:lnTo>
                  <a:pt x="87716" y="25125"/>
                </a:lnTo>
                <a:lnTo>
                  <a:pt x="81951" y="30750"/>
                </a:lnTo>
                <a:lnTo>
                  <a:pt x="76008" y="36375"/>
                </a:lnTo>
                <a:lnTo>
                  <a:pt x="76008" y="36375"/>
                </a:lnTo>
                <a:lnTo>
                  <a:pt x="65277" y="47250"/>
                </a:lnTo>
                <a:lnTo>
                  <a:pt x="54811" y="57000"/>
                </a:lnTo>
                <a:lnTo>
                  <a:pt x="44789" y="66000"/>
                </a:lnTo>
                <a:lnTo>
                  <a:pt x="35121" y="74625"/>
                </a:lnTo>
                <a:lnTo>
                  <a:pt x="25898" y="82125"/>
                </a:lnTo>
                <a:lnTo>
                  <a:pt x="16940" y="88875"/>
                </a:lnTo>
                <a:lnTo>
                  <a:pt x="8337" y="95250"/>
                </a:lnTo>
                <a:lnTo>
                  <a:pt x="0" y="100875"/>
                </a:lnTo>
                <a:lnTo>
                  <a:pt x="0" y="100875"/>
                </a:lnTo>
                <a:lnTo>
                  <a:pt x="5764" y="104250"/>
                </a:lnTo>
                <a:lnTo>
                  <a:pt x="11263" y="107250"/>
                </a:lnTo>
                <a:lnTo>
                  <a:pt x="16585" y="109875"/>
                </a:lnTo>
                <a:lnTo>
                  <a:pt x="21818" y="112125"/>
                </a:lnTo>
                <a:lnTo>
                  <a:pt x="26873" y="114375"/>
                </a:lnTo>
                <a:lnTo>
                  <a:pt x="31751" y="115875"/>
                </a:lnTo>
                <a:lnTo>
                  <a:pt x="36452" y="117375"/>
                </a:lnTo>
                <a:lnTo>
                  <a:pt x="41064" y="118500"/>
                </a:lnTo>
                <a:lnTo>
                  <a:pt x="45587" y="119250"/>
                </a:lnTo>
                <a:lnTo>
                  <a:pt x="49933" y="119625"/>
                </a:lnTo>
                <a:lnTo>
                  <a:pt x="54101" y="120000"/>
                </a:lnTo>
                <a:lnTo>
                  <a:pt x="58181" y="120000"/>
                </a:lnTo>
                <a:lnTo>
                  <a:pt x="62172" y="119625"/>
                </a:lnTo>
                <a:lnTo>
                  <a:pt x="66075" y="119250"/>
                </a:lnTo>
                <a:lnTo>
                  <a:pt x="69800" y="118500"/>
                </a:lnTo>
                <a:lnTo>
                  <a:pt x="73436" y="117375"/>
                </a:lnTo>
                <a:lnTo>
                  <a:pt x="76895" y="116250"/>
                </a:lnTo>
                <a:lnTo>
                  <a:pt x="80354" y="114750"/>
                </a:lnTo>
                <a:lnTo>
                  <a:pt x="83636" y="112875"/>
                </a:lnTo>
                <a:lnTo>
                  <a:pt x="86917" y="111000"/>
                </a:lnTo>
                <a:lnTo>
                  <a:pt x="90022" y="108750"/>
                </a:lnTo>
                <a:lnTo>
                  <a:pt x="93126" y="106500"/>
                </a:lnTo>
                <a:lnTo>
                  <a:pt x="96053" y="103875"/>
                </a:lnTo>
                <a:lnTo>
                  <a:pt x="98980" y="101250"/>
                </a:lnTo>
                <a:lnTo>
                  <a:pt x="101818" y="98250"/>
                </a:lnTo>
                <a:lnTo>
                  <a:pt x="104567" y="95250"/>
                </a:lnTo>
                <a:lnTo>
                  <a:pt x="107228" y="91875"/>
                </a:lnTo>
                <a:lnTo>
                  <a:pt x="109889" y="88500"/>
                </a:lnTo>
                <a:lnTo>
                  <a:pt x="114944" y="81000"/>
                </a:lnTo>
                <a:lnTo>
                  <a:pt x="119822" y="73125"/>
                </a:lnTo>
                <a:lnTo>
                  <a:pt x="119822" y="73125"/>
                </a:lnTo>
                <a:lnTo>
                  <a:pt x="120000" y="72750"/>
                </a:lnTo>
                <a:lnTo>
                  <a:pt x="120000" y="72750"/>
                </a:lnTo>
                <a:lnTo>
                  <a:pt x="120000" y="0"/>
                </a:lnTo>
                <a:lnTo>
                  <a:pt x="120000" y="0"/>
                </a:lnTo>
                <a:lnTo>
                  <a:pt x="119733" y="0"/>
                </a:lnTo>
                <a:lnTo>
                  <a:pt x="119733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2619320" y="4075290"/>
            <a:ext cx="5544515" cy="8501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2440"/>
                </a:moveTo>
                <a:lnTo>
                  <a:pt x="120000" y="112440"/>
                </a:lnTo>
                <a:lnTo>
                  <a:pt x="117377" y="110236"/>
                </a:lnTo>
                <a:lnTo>
                  <a:pt x="114662" y="108031"/>
                </a:lnTo>
                <a:lnTo>
                  <a:pt x="109003" y="102677"/>
                </a:lnTo>
                <a:lnTo>
                  <a:pt x="103021" y="96062"/>
                </a:lnTo>
                <a:lnTo>
                  <a:pt x="96717" y="88818"/>
                </a:lnTo>
                <a:lnTo>
                  <a:pt x="90046" y="80000"/>
                </a:lnTo>
                <a:lnTo>
                  <a:pt x="83006" y="70236"/>
                </a:lnTo>
                <a:lnTo>
                  <a:pt x="75598" y="58897"/>
                </a:lnTo>
                <a:lnTo>
                  <a:pt x="67776" y="46614"/>
                </a:lnTo>
                <a:lnTo>
                  <a:pt x="67776" y="46614"/>
                </a:lnTo>
                <a:lnTo>
                  <a:pt x="64693" y="41889"/>
                </a:lnTo>
                <a:lnTo>
                  <a:pt x="61702" y="37165"/>
                </a:lnTo>
                <a:lnTo>
                  <a:pt x="58803" y="33070"/>
                </a:lnTo>
                <a:lnTo>
                  <a:pt x="55904" y="28976"/>
                </a:lnTo>
                <a:lnTo>
                  <a:pt x="53098" y="25511"/>
                </a:lnTo>
                <a:lnTo>
                  <a:pt x="50383" y="22047"/>
                </a:lnTo>
                <a:lnTo>
                  <a:pt x="47714" y="18897"/>
                </a:lnTo>
                <a:lnTo>
                  <a:pt x="45092" y="16062"/>
                </a:lnTo>
                <a:lnTo>
                  <a:pt x="42561" y="13543"/>
                </a:lnTo>
                <a:lnTo>
                  <a:pt x="40030" y="11338"/>
                </a:lnTo>
                <a:lnTo>
                  <a:pt x="35245" y="7244"/>
                </a:lnTo>
                <a:lnTo>
                  <a:pt x="30690" y="4409"/>
                </a:lnTo>
                <a:lnTo>
                  <a:pt x="26411" y="2204"/>
                </a:lnTo>
                <a:lnTo>
                  <a:pt x="22315" y="629"/>
                </a:lnTo>
                <a:lnTo>
                  <a:pt x="18450" y="0"/>
                </a:lnTo>
                <a:lnTo>
                  <a:pt x="14815" y="0"/>
                </a:lnTo>
                <a:lnTo>
                  <a:pt x="11411" y="629"/>
                </a:lnTo>
                <a:lnTo>
                  <a:pt x="8236" y="1574"/>
                </a:lnTo>
                <a:lnTo>
                  <a:pt x="5291" y="3149"/>
                </a:lnTo>
                <a:lnTo>
                  <a:pt x="2530" y="5039"/>
                </a:lnTo>
                <a:lnTo>
                  <a:pt x="0" y="7559"/>
                </a:lnTo>
                <a:lnTo>
                  <a:pt x="0" y="7559"/>
                </a:lnTo>
                <a:lnTo>
                  <a:pt x="3542" y="10393"/>
                </a:lnTo>
                <a:lnTo>
                  <a:pt x="7223" y="13543"/>
                </a:lnTo>
                <a:lnTo>
                  <a:pt x="11042" y="17637"/>
                </a:lnTo>
                <a:lnTo>
                  <a:pt x="15000" y="22047"/>
                </a:lnTo>
                <a:lnTo>
                  <a:pt x="19095" y="27401"/>
                </a:lnTo>
                <a:lnTo>
                  <a:pt x="23328" y="33070"/>
                </a:lnTo>
                <a:lnTo>
                  <a:pt x="27745" y="39370"/>
                </a:lnTo>
                <a:lnTo>
                  <a:pt x="32254" y="46614"/>
                </a:lnTo>
                <a:lnTo>
                  <a:pt x="32254" y="46614"/>
                </a:lnTo>
                <a:lnTo>
                  <a:pt x="40398" y="59527"/>
                </a:lnTo>
                <a:lnTo>
                  <a:pt x="48128" y="70866"/>
                </a:lnTo>
                <a:lnTo>
                  <a:pt x="55398" y="81259"/>
                </a:lnTo>
                <a:lnTo>
                  <a:pt x="58941" y="85669"/>
                </a:lnTo>
                <a:lnTo>
                  <a:pt x="62300" y="90078"/>
                </a:lnTo>
                <a:lnTo>
                  <a:pt x="65613" y="94173"/>
                </a:lnTo>
                <a:lnTo>
                  <a:pt x="68834" y="97637"/>
                </a:lnTo>
                <a:lnTo>
                  <a:pt x="71963" y="101102"/>
                </a:lnTo>
                <a:lnTo>
                  <a:pt x="75000" y="104251"/>
                </a:lnTo>
                <a:lnTo>
                  <a:pt x="77944" y="106771"/>
                </a:lnTo>
                <a:lnTo>
                  <a:pt x="80797" y="109291"/>
                </a:lnTo>
                <a:lnTo>
                  <a:pt x="83558" y="111496"/>
                </a:lnTo>
                <a:lnTo>
                  <a:pt x="86273" y="113700"/>
                </a:lnTo>
                <a:lnTo>
                  <a:pt x="88895" y="115275"/>
                </a:lnTo>
                <a:lnTo>
                  <a:pt x="91426" y="116535"/>
                </a:lnTo>
                <a:lnTo>
                  <a:pt x="93865" y="117795"/>
                </a:lnTo>
                <a:lnTo>
                  <a:pt x="96257" y="118740"/>
                </a:lnTo>
                <a:lnTo>
                  <a:pt x="98604" y="119370"/>
                </a:lnTo>
                <a:lnTo>
                  <a:pt x="100858" y="120000"/>
                </a:lnTo>
                <a:lnTo>
                  <a:pt x="103021" y="120000"/>
                </a:lnTo>
                <a:lnTo>
                  <a:pt x="105138" y="120000"/>
                </a:lnTo>
                <a:lnTo>
                  <a:pt x="107208" y="119685"/>
                </a:lnTo>
                <a:lnTo>
                  <a:pt x="109187" y="119370"/>
                </a:lnTo>
                <a:lnTo>
                  <a:pt x="111119" y="118740"/>
                </a:lnTo>
                <a:lnTo>
                  <a:pt x="113006" y="117795"/>
                </a:lnTo>
                <a:lnTo>
                  <a:pt x="114846" y="116535"/>
                </a:lnTo>
                <a:lnTo>
                  <a:pt x="116595" y="115275"/>
                </a:lnTo>
                <a:lnTo>
                  <a:pt x="118343" y="114015"/>
                </a:lnTo>
                <a:lnTo>
                  <a:pt x="120000" y="112440"/>
                </a:lnTo>
                <a:lnTo>
                  <a:pt x="120000" y="112440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2828728" y="4087562"/>
            <a:ext cx="5467980" cy="77427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103"/>
                </a:moveTo>
                <a:lnTo>
                  <a:pt x="0" y="12103"/>
                </a:lnTo>
                <a:lnTo>
                  <a:pt x="419" y="11412"/>
                </a:lnTo>
                <a:lnTo>
                  <a:pt x="1679" y="9682"/>
                </a:lnTo>
                <a:lnTo>
                  <a:pt x="3825" y="7262"/>
                </a:lnTo>
                <a:lnTo>
                  <a:pt x="5225" y="5878"/>
                </a:lnTo>
                <a:lnTo>
                  <a:pt x="6858" y="4495"/>
                </a:lnTo>
                <a:lnTo>
                  <a:pt x="8678" y="3458"/>
                </a:lnTo>
                <a:lnTo>
                  <a:pt x="10777" y="2420"/>
                </a:lnTo>
                <a:lnTo>
                  <a:pt x="13063" y="1383"/>
                </a:lnTo>
                <a:lnTo>
                  <a:pt x="15629" y="691"/>
                </a:lnTo>
                <a:lnTo>
                  <a:pt x="18429" y="345"/>
                </a:lnTo>
                <a:lnTo>
                  <a:pt x="21461" y="0"/>
                </a:lnTo>
                <a:lnTo>
                  <a:pt x="24727" y="345"/>
                </a:lnTo>
                <a:lnTo>
                  <a:pt x="28227" y="1037"/>
                </a:lnTo>
                <a:lnTo>
                  <a:pt x="32006" y="2420"/>
                </a:lnTo>
                <a:lnTo>
                  <a:pt x="36018" y="4149"/>
                </a:lnTo>
                <a:lnTo>
                  <a:pt x="40264" y="6916"/>
                </a:lnTo>
                <a:lnTo>
                  <a:pt x="44790" y="10028"/>
                </a:lnTo>
                <a:lnTo>
                  <a:pt x="49595" y="13832"/>
                </a:lnTo>
                <a:lnTo>
                  <a:pt x="54634" y="18328"/>
                </a:lnTo>
                <a:lnTo>
                  <a:pt x="59953" y="23861"/>
                </a:lnTo>
                <a:lnTo>
                  <a:pt x="65505" y="30086"/>
                </a:lnTo>
                <a:lnTo>
                  <a:pt x="71337" y="37348"/>
                </a:lnTo>
                <a:lnTo>
                  <a:pt x="77449" y="45994"/>
                </a:lnTo>
                <a:lnTo>
                  <a:pt x="83841" y="55331"/>
                </a:lnTo>
                <a:lnTo>
                  <a:pt x="90513" y="65706"/>
                </a:lnTo>
                <a:lnTo>
                  <a:pt x="97465" y="77463"/>
                </a:lnTo>
                <a:lnTo>
                  <a:pt x="104696" y="90259"/>
                </a:lnTo>
                <a:lnTo>
                  <a:pt x="112208" y="104438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5609489" y="4074174"/>
            <a:ext cx="3308000" cy="6515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9"/>
                </a:moveTo>
                <a:lnTo>
                  <a:pt x="0" y="119999"/>
                </a:lnTo>
                <a:lnTo>
                  <a:pt x="3470" y="115068"/>
                </a:lnTo>
                <a:lnTo>
                  <a:pt x="12956" y="102328"/>
                </a:lnTo>
                <a:lnTo>
                  <a:pt x="19511" y="93698"/>
                </a:lnTo>
                <a:lnTo>
                  <a:pt x="27069" y="84246"/>
                </a:lnTo>
                <a:lnTo>
                  <a:pt x="35475" y="73972"/>
                </a:lnTo>
                <a:lnTo>
                  <a:pt x="44498" y="62876"/>
                </a:lnTo>
                <a:lnTo>
                  <a:pt x="54061" y="52191"/>
                </a:lnTo>
                <a:lnTo>
                  <a:pt x="63856" y="41506"/>
                </a:lnTo>
                <a:lnTo>
                  <a:pt x="73881" y="31643"/>
                </a:lnTo>
                <a:lnTo>
                  <a:pt x="83830" y="22191"/>
                </a:lnTo>
                <a:lnTo>
                  <a:pt x="88766" y="18082"/>
                </a:lnTo>
                <a:lnTo>
                  <a:pt x="93547" y="13972"/>
                </a:lnTo>
                <a:lnTo>
                  <a:pt x="98329" y="10684"/>
                </a:lnTo>
                <a:lnTo>
                  <a:pt x="102956" y="7397"/>
                </a:lnTo>
                <a:lnTo>
                  <a:pt x="107506" y="4931"/>
                </a:lnTo>
                <a:lnTo>
                  <a:pt x="111825" y="2876"/>
                </a:lnTo>
                <a:lnTo>
                  <a:pt x="115989" y="1232"/>
                </a:ln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11665" y="4058555"/>
            <a:ext cx="8723376" cy="1329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41" y="51543"/>
                </a:moveTo>
                <a:lnTo>
                  <a:pt x="119941" y="51543"/>
                </a:lnTo>
                <a:lnTo>
                  <a:pt x="118828" y="54563"/>
                </a:lnTo>
                <a:lnTo>
                  <a:pt x="117715" y="57382"/>
                </a:lnTo>
                <a:lnTo>
                  <a:pt x="116544" y="60000"/>
                </a:lnTo>
                <a:lnTo>
                  <a:pt x="115344" y="62416"/>
                </a:lnTo>
                <a:lnTo>
                  <a:pt x="114114" y="64832"/>
                </a:lnTo>
                <a:lnTo>
                  <a:pt x="112825" y="67046"/>
                </a:lnTo>
                <a:lnTo>
                  <a:pt x="111508" y="68859"/>
                </a:lnTo>
                <a:lnTo>
                  <a:pt x="110131" y="70671"/>
                </a:lnTo>
                <a:lnTo>
                  <a:pt x="108696" y="72281"/>
                </a:lnTo>
                <a:lnTo>
                  <a:pt x="107203" y="73489"/>
                </a:lnTo>
                <a:lnTo>
                  <a:pt x="105651" y="74697"/>
                </a:lnTo>
                <a:lnTo>
                  <a:pt x="104040" y="75503"/>
                </a:lnTo>
                <a:lnTo>
                  <a:pt x="102371" y="76308"/>
                </a:lnTo>
                <a:lnTo>
                  <a:pt x="100614" y="76711"/>
                </a:lnTo>
                <a:lnTo>
                  <a:pt x="98799" y="76711"/>
                </a:lnTo>
                <a:lnTo>
                  <a:pt x="96896" y="76510"/>
                </a:lnTo>
                <a:lnTo>
                  <a:pt x="94904" y="76107"/>
                </a:lnTo>
                <a:lnTo>
                  <a:pt x="92855" y="75503"/>
                </a:lnTo>
                <a:lnTo>
                  <a:pt x="90717" y="74496"/>
                </a:lnTo>
                <a:lnTo>
                  <a:pt x="88462" y="73087"/>
                </a:lnTo>
                <a:lnTo>
                  <a:pt x="86120" y="71476"/>
                </a:lnTo>
                <a:lnTo>
                  <a:pt x="83689" y="69463"/>
                </a:lnTo>
                <a:lnTo>
                  <a:pt x="81171" y="67248"/>
                </a:lnTo>
                <a:lnTo>
                  <a:pt x="78535" y="64630"/>
                </a:lnTo>
                <a:lnTo>
                  <a:pt x="75783" y="61610"/>
                </a:lnTo>
                <a:lnTo>
                  <a:pt x="72942" y="58187"/>
                </a:lnTo>
                <a:lnTo>
                  <a:pt x="69956" y="54362"/>
                </a:lnTo>
                <a:lnTo>
                  <a:pt x="66881" y="50335"/>
                </a:lnTo>
                <a:lnTo>
                  <a:pt x="63660" y="45704"/>
                </a:lnTo>
                <a:lnTo>
                  <a:pt x="60351" y="40872"/>
                </a:lnTo>
                <a:lnTo>
                  <a:pt x="56896" y="35637"/>
                </a:lnTo>
                <a:lnTo>
                  <a:pt x="53294" y="29798"/>
                </a:lnTo>
                <a:lnTo>
                  <a:pt x="53294" y="29798"/>
                </a:lnTo>
                <a:lnTo>
                  <a:pt x="49721" y="24161"/>
                </a:lnTo>
                <a:lnTo>
                  <a:pt x="46266" y="19328"/>
                </a:lnTo>
                <a:lnTo>
                  <a:pt x="42957" y="14899"/>
                </a:lnTo>
                <a:lnTo>
                  <a:pt x="39795" y="11275"/>
                </a:lnTo>
                <a:lnTo>
                  <a:pt x="36778" y="8255"/>
                </a:lnTo>
                <a:lnTo>
                  <a:pt x="33879" y="5637"/>
                </a:lnTo>
                <a:lnTo>
                  <a:pt x="31127" y="3624"/>
                </a:lnTo>
                <a:lnTo>
                  <a:pt x="28521" y="2013"/>
                </a:lnTo>
                <a:lnTo>
                  <a:pt x="26002" y="1006"/>
                </a:lnTo>
                <a:lnTo>
                  <a:pt x="23660" y="201"/>
                </a:lnTo>
                <a:lnTo>
                  <a:pt x="21405" y="0"/>
                </a:lnTo>
                <a:lnTo>
                  <a:pt x="19297" y="0"/>
                </a:lnTo>
                <a:lnTo>
                  <a:pt x="17306" y="402"/>
                </a:lnTo>
                <a:lnTo>
                  <a:pt x="15431" y="1006"/>
                </a:lnTo>
                <a:lnTo>
                  <a:pt x="13674" y="2013"/>
                </a:lnTo>
                <a:lnTo>
                  <a:pt x="12035" y="3020"/>
                </a:lnTo>
                <a:lnTo>
                  <a:pt x="10483" y="4429"/>
                </a:lnTo>
                <a:lnTo>
                  <a:pt x="9077" y="5838"/>
                </a:lnTo>
                <a:lnTo>
                  <a:pt x="7759" y="7449"/>
                </a:lnTo>
                <a:lnTo>
                  <a:pt x="6588" y="9261"/>
                </a:lnTo>
                <a:lnTo>
                  <a:pt x="5475" y="10872"/>
                </a:lnTo>
                <a:lnTo>
                  <a:pt x="4509" y="12684"/>
                </a:lnTo>
                <a:lnTo>
                  <a:pt x="3631" y="14496"/>
                </a:lnTo>
                <a:lnTo>
                  <a:pt x="2840" y="16107"/>
                </a:lnTo>
                <a:lnTo>
                  <a:pt x="2166" y="17718"/>
                </a:lnTo>
                <a:lnTo>
                  <a:pt x="1581" y="19328"/>
                </a:lnTo>
                <a:lnTo>
                  <a:pt x="702" y="21744"/>
                </a:lnTo>
                <a:lnTo>
                  <a:pt x="175" y="23557"/>
                </a:lnTo>
                <a:lnTo>
                  <a:pt x="0" y="24161"/>
                </a:lnTo>
                <a:lnTo>
                  <a:pt x="0" y="120000"/>
                </a:lnTo>
                <a:lnTo>
                  <a:pt x="119941" y="120000"/>
                </a:lnTo>
                <a:lnTo>
                  <a:pt x="119941" y="120000"/>
                </a:lnTo>
                <a:lnTo>
                  <a:pt x="120000" y="119395"/>
                </a:lnTo>
                <a:lnTo>
                  <a:pt x="120000" y="119395"/>
                </a:lnTo>
                <a:lnTo>
                  <a:pt x="120000" y="51342"/>
                </a:lnTo>
                <a:lnTo>
                  <a:pt x="120000" y="51342"/>
                </a:lnTo>
                <a:lnTo>
                  <a:pt x="119941" y="51543"/>
                </a:lnTo>
                <a:lnTo>
                  <a:pt x="119941" y="515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3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4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51" name="Shape 151"/>
          <p:cNvGrpSpPr/>
          <p:nvPr/>
        </p:nvGrpSpPr>
        <p:grpSpPr>
          <a:xfrm>
            <a:off x="211665" y="714191"/>
            <a:ext cx="8723376" cy="1329874"/>
            <a:chOff x="-3905251" y="4294188"/>
            <a:chExt cx="13027840" cy="1892300"/>
          </a:xfrm>
        </p:grpSpPr>
        <p:sp>
          <p:nvSpPr>
            <p:cNvPr id="152" name="Shape 152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-3905251" y="4294188"/>
              <a:ext cx="1302784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grpSp>
        <p:nvGrpSpPr>
          <p:cNvPr id="166" name="Shape 166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7" name="Shape 167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sz="3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2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362842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76" name="Shape 176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77" name="Shape 177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sz="2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pic" idx="2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 rot="5400000">
            <a:off x="2850886" y="696649"/>
            <a:ext cx="3450696" cy="740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9" name="Shape 199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00" name="Shape 200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 rot="5400000">
            <a:off x="5414433" y="2662767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 sz="4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 rot="5400000">
            <a:off x="1223433" y="681567"/>
            <a:ext cx="448733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0" name="Shape 210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44845" cy="11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6" name="Shape 216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2" name="Shape 222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7" name="Shape 227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4" name="Shape 234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4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0" name="Shape 25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33006F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33006F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33006F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Shape 2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4" name="Shape 30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00" cy="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9" name="Shape 30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00" cy="1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00" cy="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71600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1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5" name="Shape 315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200" cy="1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71757" y="2819400"/>
            <a:ext cx="6972300" cy="171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2" name="Shape 3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040" y="1245350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470400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 descr="AngleBackground_gold_RGB.png"/>
          <p:cNvPicPr preferRelativeResize="0"/>
          <p:nvPr/>
        </p:nvPicPr>
        <p:blipFill rotWithShape="1">
          <a:blip r:embed="rId4">
            <a:alphaModFix/>
          </a:blip>
          <a:srcRect l="21047" t="2275" r="20731" b="93348"/>
          <a:stretch/>
        </p:blipFill>
        <p:spPr>
          <a:xfrm>
            <a:off x="-71552" y="-203201"/>
            <a:ext cx="9342553" cy="52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 descr="W Logo_Purple_RG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8979" y="5959687"/>
            <a:ext cx="971550" cy="65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857" y="6153862"/>
            <a:ext cx="1681568" cy="4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>
            <a:spLocks noGrp="1"/>
          </p:cNvSpPr>
          <p:nvPr>
            <p:ph type="sldNum" idx="12"/>
          </p:nvPr>
        </p:nvSpPr>
        <p:spPr>
          <a:xfrm>
            <a:off x="93215" y="6427436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3" name="Shape 333" descr="W Logo_Purpl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0051" y="5980777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/>
        </p:nvSpPr>
        <p:spPr>
          <a:xfrm>
            <a:off x="7391401" y="219724"/>
            <a:ext cx="1523999" cy="645298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019" y="0"/>
                </a:moveTo>
                <a:lnTo>
                  <a:pt x="120000" y="166"/>
                </a:lnTo>
                <a:lnTo>
                  <a:pt x="120000" y="120000"/>
                </a:lnTo>
                <a:lnTo>
                  <a:pt x="0" y="120000"/>
                </a:lnTo>
                <a:lnTo>
                  <a:pt x="76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722314" y="3289301"/>
            <a:ext cx="5830887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722314" y="4660900"/>
            <a:ext cx="5297487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4C4C5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dt" idx="10"/>
          </p:nvPr>
        </p:nvSpPr>
        <p:spPr>
          <a:xfrm>
            <a:off x="685800" y="5638802"/>
            <a:ext cx="2743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0" name="Shape 3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39049" y="5761038"/>
            <a:ext cx="1276351" cy="8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663" y="2209802"/>
            <a:ext cx="2141737" cy="58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content">
  <p:cSld name="Title, subtitle, conten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57200" y="1981202"/>
            <a:ext cx="8229600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6" name="Shape 3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>
            <a:spLocks noGrp="1"/>
          </p:cNvSpPr>
          <p:nvPr>
            <p:ph type="sldNum" idx="12"/>
          </p:nvPr>
        </p:nvSpPr>
        <p:spPr>
          <a:xfrm>
            <a:off x="93215" y="6427436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body" idx="2"/>
          </p:nvPr>
        </p:nvSpPr>
        <p:spPr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9" name="Shape 349" descr="W Logo_Purpl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0051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8229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5" name="Shape 3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7" name="Shape 357" descr="W Logo_Purpl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7971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ors and Thank you">
  <p:cSld name="Instructors and Thank you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2" name="Shape 3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4" name="Shape 364" descr="W Logo_Purpl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0051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Section Header">
  <p:cSld name="Gray Section Header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/>
        </p:nvSpPr>
        <p:spPr>
          <a:xfrm>
            <a:off x="0" y="2438400"/>
            <a:ext cx="8382000" cy="152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10091" y="119364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Shape 367"/>
          <p:cNvSpPr txBox="1">
            <a:spLocks noGrp="1"/>
          </p:cNvSpPr>
          <p:nvPr>
            <p:ph type="subTitle" idx="1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2A2A2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228600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 Black"/>
              <a:buNone/>
              <a:defRPr sz="5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" type="twoObj">
  <p:cSld name="TWO_OBJECTS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4" name="Shape 374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5" name="Shape 3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tacked content">
  <p:cSld name="2 stacked conten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body" idx="2"/>
          </p:nvPr>
        </p:nvSpPr>
        <p:spPr>
          <a:xfrm>
            <a:off x="457200" y="3733801"/>
            <a:ext cx="8229600" cy="239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4" name="Shape 3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Titles" type="twoTxTwoObj">
  <p:cSld name="TWO_OBJECTS_WITH_TEXT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2" name="Shape 39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3" name="Shape 393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4" name="Shape 394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5" name="Shape 3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cked content with Titles">
  <p:cSld name="Two stacked content with Titles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Shape 403"/>
          <p:cNvSpPr txBox="1">
            <a:spLocks noGrp="1"/>
          </p:cNvSpPr>
          <p:nvPr>
            <p:ph type="body" idx="2"/>
          </p:nvPr>
        </p:nvSpPr>
        <p:spPr>
          <a:xfrm>
            <a:off x="457200" y="2209790"/>
            <a:ext cx="8229600" cy="160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Shape 404"/>
          <p:cNvSpPr txBox="1">
            <a:spLocks noGrp="1"/>
          </p:cNvSpPr>
          <p:nvPr>
            <p:ph type="body" idx="3"/>
          </p:nvPr>
        </p:nvSpPr>
        <p:spPr>
          <a:xfrm>
            <a:off x="457200" y="3968769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body" idx="4"/>
          </p:nvPr>
        </p:nvSpPr>
        <p:spPr>
          <a:xfrm>
            <a:off x="455614" y="4654562"/>
            <a:ext cx="8231187" cy="163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6" name="Shape 4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9" name="Shape 409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3575050" y="1435102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4" name="Shape 414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5" name="Shape 4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Shape 4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8" name="Shape 418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2" name="Shape 4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4C4C5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4" name="Shape 4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Shape 426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zed content and logos">
  <p:cSld name="Sized content and logo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1" name="Shape 4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Shape 4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Shape 433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xfrm>
            <a:off x="93215" y="6427436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w/logos (gray)">
  <p:cSld name="Fullscreen Content w/logos (gray)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Shape 4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Shape 4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Shape 439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128589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w/logos (white)">
  <p:cSld name="Fullscreen Content w/logos (white)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Shape 4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Shape 4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128589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Only (white)">
  <p:cSld name="Fullscreen Content Only (white)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128589" y="152401"/>
            <a:ext cx="8863012" cy="652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gos" type="titleOnly">
  <p:cSld name="TITLE_ONLY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53" name="Shape 4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Shape 4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Shape 455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gray">
  <p:cSld name="Title on gray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 (gray)">
  <p:cSld name="Totally Blank (gray)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 (white)">
  <p:cSld name="Totally Blank (white)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Shape 469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 rot="5400000">
            <a:off x="579437" y="228603"/>
            <a:ext cx="5851525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5" name="Shape 4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24390" y="192255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 txBox="1">
            <a:spLocks noGrp="1"/>
          </p:cNvSpPr>
          <p:nvPr>
            <p:ph type="sldNum" idx="12"/>
          </p:nvPr>
        </p:nvSpPr>
        <p:spPr>
          <a:xfrm rot="5400000">
            <a:off x="113797" y="220665"/>
            <a:ext cx="381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8" name="Shape 478"/>
          <p:cNvSpPr/>
          <p:nvPr/>
        </p:nvSpPr>
        <p:spPr>
          <a:xfrm rot="5400000">
            <a:off x="64725" y="6214782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365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1" name="Shape 481" descr="W Logo_Purpl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7982" y="5959687"/>
            <a:ext cx="971550" cy="65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Shape 4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857" y="6153862"/>
            <a:ext cx="1681568" cy="4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71758" y="255239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59305" y="1736726"/>
            <a:ext cx="8196210" cy="3701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6" name="Shape 486" descr="W Logo_Purpl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1230" y="5959690"/>
            <a:ext cx="971550" cy="654177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Shape 487"/>
          <p:cNvSpPr txBox="1">
            <a:spLocks noGrp="1"/>
          </p:cNvSpPr>
          <p:nvPr>
            <p:ph type="body" idx="2"/>
          </p:nvPr>
        </p:nvSpPr>
        <p:spPr>
          <a:xfrm>
            <a:off x="671758" y="255239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8" name="Shape 4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857" y="6153864"/>
            <a:ext cx="1681568" cy="4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7" name="Shape 49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8" name="Shape 4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Shape 49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0" name="Shape 5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4" name="Shape 50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5" name="Shape 50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6" name="Shape 50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0" name="Shape 5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1" name="Shape 5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2" name="Shape 5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6" name="Shape 5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7" name="Shape 5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8" name="Shape 5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9" name="Shape 5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3" name="Shape 5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4" name="Shape 5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5" name="Shape 5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6" name="Shape 5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7" name="Shape 5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8" name="Shape 5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1" name="Shape 5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2" name="Shape 5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3" name="Shape 5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6" name="Shape 5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7" name="Shape 5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1" name="Shape 5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2" name="Shape 5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3" name="Shape 5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4" name="Shape 5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7" name="Shape 54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9" name="Shape 5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0" name="Shape 5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1" name="Shape 5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5" name="Shape 5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6" name="Shape 5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7" name="Shape 5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1" name="Shape 5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2" name="Shape 5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3" name="Shape 5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theme" Target="../theme/theme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86" name="Shape 86"/>
          <p:cNvGrpSpPr/>
          <p:nvPr/>
        </p:nvGrpSpPr>
        <p:grpSpPr>
          <a:xfrm>
            <a:off x="211665" y="1679429"/>
            <a:ext cx="8723376" cy="1329874"/>
            <a:chOff x="-3905251" y="4294188"/>
            <a:chExt cx="13027840" cy="1892300"/>
          </a:xfrm>
        </p:grpSpPr>
        <p:sp>
          <p:nvSpPr>
            <p:cNvPr id="87" name="Shape 87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-3905251" y="4294188"/>
              <a:ext cx="1302784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u="none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u="none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u="none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u="none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u="none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u="none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u="none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u="none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u="none">
                <a:solidFill>
                  <a:srgbClr val="424456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2" name="Shape 4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3" name="Shape 49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4" name="Shape 4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irsten5@u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about:blank" TargetMode="External"/><Relationship Id="rId5" Type="http://schemas.openxmlformats.org/officeDocument/2006/relationships/hyperlink" Target="mailto:acs229@uw.edu" TargetMode="External"/><Relationship Id="rId4" Type="http://schemas.openxmlformats.org/officeDocument/2006/relationships/hyperlink" Target="mailto:carhodes@uw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or/research-stats-ranking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announcement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announcements/grants-gov-adobe-application-forms-packages-are-going-away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www.washington.edu/research/tools/sage/guide/egc1-forms/create-new-egc1-and-grant-runner-wizard/grant-runner-supported-nih-activity-codes/" TargetMode="External"/><Relationship Id="rId4" Type="http://schemas.openxmlformats.org/officeDocument/2006/relationships/hyperlink" Target="https://finance.uw.edu/gca/mram/meeting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nsf.gov/bfa/dias/policy/coa.jsp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s://nsfgrantsconferences.com/2017/12/14/pappg-update-webinar/" TargetMode="External"/><Relationship Id="rId4" Type="http://schemas.openxmlformats.org/officeDocument/2006/relationships/hyperlink" Target="https://www.nsf.gov/pubs/policydocs/pappg18_1/sigchanges.jsp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fecs@uw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ndra2@uw.edu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policydocs/pappg18_1/pappg_2.jsp#IIC2gia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4.xml"/><Relationship Id="rId4" Type="http://schemas.openxmlformats.org/officeDocument/2006/relationships/hyperlink" Target="https://www.washington.edu/research/policies/gim-10-financial-conflict-of-interest-policy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www.washington.edu/research/training/about-core/" TargetMode="External"/><Relationship Id="rId5" Type="http://schemas.openxmlformats.org/officeDocument/2006/relationships/hyperlink" Target="https://uwresearch.gosignmeup.com/public/course/browse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9" name="Shape 569"/>
          <p:cNvGraphicFramePr/>
          <p:nvPr/>
        </p:nvGraphicFramePr>
        <p:xfrm>
          <a:off x="381000" y="76200"/>
          <a:ext cx="8534375" cy="6706325"/>
        </p:xfrm>
        <a:graphic>
          <a:graphicData uri="http://schemas.openxmlformats.org/drawingml/2006/table">
            <a:tbl>
              <a:tblPr>
                <a:noFill/>
                <a:tableStyleId>{ED020F7C-D71A-4240-9F7A-8DBC30BEB50A}</a:tableStyleId>
              </a:tblPr>
              <a:tblGrid>
                <a:gridCol w="352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6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MRAM </a:t>
                      </a:r>
                      <a:r>
                        <a:rPr lang="en-US" sz="3000" b="0" u="none" strike="noStrike" cap="non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</a:t>
                      </a:r>
                      <a:r>
                        <a:rPr lang="en-US" sz="30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Monthly Research Administration Meeting </a:t>
                      </a:r>
                      <a:endParaRPr sz="18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887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 8, 2018 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– 10:00 AM</a:t>
                      </a:r>
                      <a:endParaRPr sz="14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 TOWER AUDITORIUM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lt1"/>
                          </a:solidFill>
                        </a:rPr>
                        <a:t>TOPIC 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lt1"/>
                          </a:solidFill>
                        </a:rPr>
                        <a:t>PRESENTER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lt1"/>
                          </a:solidFill>
                        </a:rPr>
                        <a:t>EMAIL 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lt1"/>
                          </a:solidFill>
                        </a:rPr>
                        <a:t>MIN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</a:t>
                      </a:r>
                      <a:endParaRPr sz="1800" u="none" strike="noStrike" cap="none"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Kirsten DeFries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Compliance &amp; Operations 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kirsten5@uw.edu</a:t>
                      </a:r>
                      <a:r>
                        <a:rPr lang="en-US" sz="1000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F3F3F"/>
                          </a:solidFill>
                        </a:rPr>
                        <a:t>Equipment Inventory Office (EIO) and Management Accounting &amp; Analysis (MAA) Updates</a:t>
                      </a:r>
                      <a:endParaRPr sz="1800" b="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3F3F3F"/>
                          </a:solidFill>
                        </a:rPr>
                        <a:t>Michael Anthony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3F3F3F"/>
                          </a:solidFill>
                        </a:rPr>
                        <a:t>Management Accounting &amp; Analysis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000" u="sng" strike="noStrike" cap="none">
                          <a:solidFill>
                            <a:srgbClr val="0000FF"/>
                          </a:solidFill>
                        </a:rPr>
                        <a:t>mda1213@uw.edu</a:t>
                      </a:r>
                      <a:r>
                        <a:rPr lang="en-US" sz="1000" u="sng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 u="sng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F3F3F"/>
                          </a:solidFill>
                        </a:rPr>
                        <a:t>Annual Report: Grants and Contracts</a:t>
                      </a:r>
                      <a:endParaRPr sz="1400" b="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3F3F3F"/>
                          </a:solidFill>
                        </a:rPr>
                        <a:t>Carol Rhodes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4"/>
                        </a:rPr>
                        <a:t>carhodes@uw.edu</a:t>
                      </a:r>
                      <a:r>
                        <a:rPr lang="en-US" sz="1000" u="sng" strike="noStrike" cap="none"/>
                        <a:t> </a:t>
                      </a:r>
                      <a:endParaRPr sz="100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F3F3F"/>
                          </a:solidFill>
                        </a:rPr>
                        <a:t>Federal Shutdown?</a:t>
                      </a:r>
                      <a:endParaRPr sz="1400" b="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3F3F3F"/>
                          </a:solidFill>
                        </a:rPr>
                        <a:t>Carol Rhodes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4"/>
                        </a:rPr>
                        <a:t>carhodes@uw.edu</a:t>
                      </a:r>
                      <a:r>
                        <a:rPr lang="en-US" sz="1000" u="sng" strike="noStrike" cap="none"/>
                        <a:t> </a:t>
                      </a:r>
                      <a:endParaRPr sz="100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3F3F3F"/>
                          </a:solidFill>
                        </a:rPr>
                        <a:t>2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F3F3F"/>
                          </a:solidFill>
                        </a:rPr>
                        <a:t>Workspace update</a:t>
                      </a:r>
                      <a:endParaRPr sz="1400" b="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3F3F3F"/>
                          </a:solidFill>
                        </a:rPr>
                        <a:t>Amanda Snyder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5"/>
                        </a:rPr>
                        <a:t>acs229@uw.edu</a:t>
                      </a:r>
                      <a:r>
                        <a:rPr lang="en-US" sz="1000" u="sng" strike="noStrike" cap="none"/>
                        <a:t> </a:t>
                      </a:r>
                      <a:endParaRPr sz="100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F3F3F"/>
                          </a:solidFill>
                        </a:rPr>
                        <a:t>Faculty Grants Management (FGM) Course</a:t>
                      </a:r>
                      <a:endParaRPr sz="1800" b="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3F3F3F"/>
                          </a:solidFill>
                        </a:rPr>
                        <a:t>Joe Giffels</a:t>
                      </a:r>
                      <a:endParaRPr sz="1000" b="1" u="none" strike="noStrike" cap="none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3F3F3F"/>
                          </a:solidFill>
                        </a:rPr>
                        <a:t>Office of Research</a:t>
                      </a:r>
                      <a:endParaRPr sz="10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sng" strike="noStrike" cap="none">
                          <a:solidFill>
                            <a:srgbClr val="0000FF"/>
                          </a:solidFill>
                        </a:rPr>
                        <a:t>jgiffels@uw.edu</a:t>
                      </a:r>
                      <a:endParaRPr sz="1100" u="none" strike="noStrike" cap="none"/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F3F3F"/>
                          </a:solidFill>
                        </a:rPr>
                        <a:t>NSF PAPPG: Changes</a:t>
                      </a:r>
                      <a:endParaRPr sz="1400" b="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3F3F3F"/>
                          </a:solidFill>
                        </a:rPr>
                        <a:t>Tim Mhyre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6"/>
                        </a:rPr>
                        <a:t>tmhyre@uw.ed</a:t>
                      </a:r>
                      <a:r>
                        <a:rPr lang="en-US" sz="1000" u="none" strike="noStrike" cap="none"/>
                        <a:t> </a:t>
                      </a:r>
                      <a:endParaRPr sz="100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F3F3F"/>
                          </a:solidFill>
                        </a:rPr>
                        <a:t>Compliance Corner</a:t>
                      </a:r>
                      <a:endParaRPr sz="11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3F3F3F"/>
                          </a:solidFill>
                        </a:rPr>
                        <a:t>Andra Sawyer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3F3F3F"/>
                          </a:solidFill>
                        </a:rPr>
                        <a:t>Post Award Financial Compliance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6"/>
                        </a:rPr>
                        <a:t>andra2@uw.edu</a:t>
                      </a:r>
                      <a:r>
                        <a:rPr lang="en-US" sz="1000" u="sng" strike="noStrike" cap="none">
                          <a:solidFill>
                            <a:srgbClr val="0000FF"/>
                          </a:solidFill>
                        </a:rPr>
                        <a:t> </a:t>
                      </a:r>
                      <a:endParaRPr sz="1000" u="sng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24325">
                <a:tc gridSpan="4">
                  <a:txBody>
                    <a:bodyPr/>
                    <a:lstStyle/>
                    <a:p>
                      <a:pPr marL="0" marR="0" lvl="8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MEETING</a:t>
                      </a:r>
                      <a:endParaRPr sz="1800" b="1" u="none" strike="noStrike" cap="none">
                        <a:solidFill>
                          <a:srgbClr val="A5A5A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 15, 2018 </a:t>
                      </a:r>
                      <a:endParaRPr sz="14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 TOWER AUDITORIUM</a:t>
                      </a:r>
                      <a:endParaRPr sz="1800" u="none" strike="noStrike" cap="none"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Resources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1" name="Shape 631"/>
          <p:cNvSpPr txBox="1">
            <a:spLocks noGrp="1"/>
          </p:cNvSpPr>
          <p:nvPr>
            <p:ph type="body" idx="2"/>
          </p:nvPr>
        </p:nvSpPr>
        <p:spPr>
          <a:xfrm>
            <a:off x="659305" y="11271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Research Stats &amp; Rankings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https://www.washington.edu/research/or/research-stats-rankings/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7" name="Shape 63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endParaRPr sz="425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Federal Shutdown?</a:t>
            </a:r>
            <a:endParaRPr sz="5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Shape 643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February MRAM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Congress voting on a budget now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9" name="Shape 649"/>
          <p:cNvSpPr txBox="1">
            <a:spLocks noGrp="1"/>
          </p:cNvSpPr>
          <p:nvPr>
            <p:ph type="body" idx="2"/>
          </p:nvPr>
        </p:nvSpPr>
        <p:spPr>
          <a:xfrm>
            <a:off x="665900" y="2018800"/>
            <a:ext cx="79389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5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800"/>
              <a:t>We are hopeful Congress will pass a budget before the deadline tonight. </a:t>
            </a:r>
            <a:endParaRPr sz="28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8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800"/>
              <a:t>Just in case...</a:t>
            </a: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>
            <a:spLocks noGrp="1"/>
          </p:cNvSpPr>
          <p:nvPr>
            <p:ph type="body" idx="1"/>
          </p:nvPr>
        </p:nvSpPr>
        <p:spPr>
          <a:xfrm>
            <a:off x="762075" y="1592204"/>
            <a:ext cx="81846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22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How Will OSP Share Information? </a:t>
            </a:r>
            <a:endParaRPr sz="22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5" name="Shape 655"/>
          <p:cNvSpPr txBox="1">
            <a:spLocks noGrp="1"/>
          </p:cNvSpPr>
          <p:nvPr>
            <p:ph type="body" idx="2"/>
          </p:nvPr>
        </p:nvSpPr>
        <p:spPr>
          <a:xfrm>
            <a:off x="603830" y="222117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Research Homepage, MRAM email &amp;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Announcements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on site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Award Specific:  </a:t>
            </a:r>
            <a:endParaRPr sz="20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Set up in SAGE as a Post Award Change (PAC). OSP Reviewer will forward to PI &amp; eGC1 Admin Contact.   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Subawards with a stop work order: OSP subawards team will coordinate actions to suspend. </a:t>
            </a: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Do not 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put in a request.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General Agency information:  </a:t>
            </a:r>
            <a:endParaRPr sz="20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Agency specific information will be posted to 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Research website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8241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If a Budget does not pass....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2" name="Shape 66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</a:pPr>
            <a:r>
              <a:rPr lang="en-US" sz="6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Grants.gov</a:t>
            </a:r>
            <a:endParaRPr sz="6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</a:pPr>
            <a:r>
              <a:rPr lang="en-US" sz="6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Workspace</a:t>
            </a:r>
            <a:endParaRPr sz="6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8" name="Shape 668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February 2018 MRAM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Amanda Snyder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General Guidance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4" name="Shape 674"/>
          <p:cNvSpPr txBox="1">
            <a:spLocks noGrp="1"/>
          </p:cNvSpPr>
          <p:nvPr>
            <p:ph type="body" idx="2"/>
          </p:nvPr>
        </p:nvSpPr>
        <p:spPr>
          <a:xfrm>
            <a:off x="791780" y="1732700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 about Workspace?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Grants.gov Adobe Application Packages Are Going Away!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Workspace: Introduction</a:t>
            </a: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- MRAM presentation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Unless a sponsor specific system exists OR</a:t>
            </a: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Grant Runner is an option</a:t>
            </a: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Then - use Workspace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18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0" name="Shape 68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3700"/>
              <a:buFont typeface="Arial"/>
              <a:buNone/>
            </a:pPr>
            <a:r>
              <a:rPr lang="en-US" sz="37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Redesigned: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>
                <a:srgbClr val="E8D3A2"/>
              </a:buClr>
              <a:buSzPts val="4625"/>
              <a:buFont typeface="Arial"/>
              <a:buNone/>
            </a:pPr>
            <a:r>
              <a:rPr lang="en-US" sz="462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Faculty Grants Management Course</a:t>
            </a:r>
            <a:endParaRPr sz="4625" b="0" i="0" u="none" strike="noStrike" cap="none">
              <a:solidFill>
                <a:srgbClr val="E8D3A2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687" name="Shape 687"/>
          <p:cNvSpPr txBox="1"/>
          <p:nvPr/>
        </p:nvSpPr>
        <p:spPr>
          <a:xfrm>
            <a:off x="671757" y="6063185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8D3A2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Management Accounting &amp; Analysis &amp; EIO Updates</a:t>
            </a:r>
            <a:endParaRPr sz="44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76" name="Shape 576"/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MRAM - February 8, 2018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Michael Anthony</a:t>
            </a:r>
            <a:endParaRPr sz="20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MAA/EIO</a:t>
            </a:r>
            <a:endParaRPr sz="20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University </a:t>
            </a:r>
            <a:r>
              <a:rPr lang="en-US" sz="2000" b="0" i="1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of</a:t>
            </a:r>
            <a:r>
              <a:rPr lang="en-US"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Washington </a:t>
            </a:r>
            <a:endParaRPr sz="20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History and Context</a:t>
            </a:r>
            <a:endParaRPr sz="24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694" name="Shape 69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Past Audit Findings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Requirement – New UW PIs </a:t>
            </a:r>
            <a:endParaRPr sz="2400" b="0" i="0" u="none" strike="noStrike" cap="none">
              <a:solidFill>
                <a:srgbClr val="33006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Nearly 25 Years Old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Last few years</a:t>
            </a:r>
            <a:endParaRPr/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Pre-Award</a:t>
            </a:r>
            <a:endParaRPr/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Post-Award</a:t>
            </a:r>
            <a:endParaRPr/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Compliance</a:t>
            </a:r>
            <a:endParaRPr/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Audit</a:t>
            </a:r>
            <a:endParaRPr/>
          </a:p>
        </p:txBody>
      </p:sp>
      <p:sp>
        <p:nvSpPr>
          <p:cNvPr id="695" name="Shape 695"/>
          <p:cNvSpPr txBox="1"/>
          <p:nvPr/>
        </p:nvSpPr>
        <p:spPr>
          <a:xfrm>
            <a:off x="172993" y="6257677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6" name="Shape 696" descr="Image result for refres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67434">
            <a:off x="994423" y="1074116"/>
            <a:ext cx="6137816" cy="4601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Refreshed FGM</a:t>
            </a:r>
            <a:endParaRPr sz="24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703" name="Shape 70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Based on the Research Project Lifecycle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Case Study and Examples</a:t>
            </a:r>
            <a:endParaRPr/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How to develop checklists</a:t>
            </a:r>
            <a:endParaRPr/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How to find information/get help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Panels</a:t>
            </a:r>
            <a:endParaRPr/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Q&amp;A</a:t>
            </a:r>
            <a:endParaRPr/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Guest Experts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Mix &amp; Mingle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Refreshments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33006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04" name="Shape 704"/>
          <p:cNvSpPr txBox="1"/>
          <p:nvPr/>
        </p:nvSpPr>
        <p:spPr>
          <a:xfrm>
            <a:off x="172993" y="6257677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5" name="Shape 705" descr="https://www.washington.edu/research/wp/wp-content/uploads/2017/04/MyResearch-Project-Lifecycle-01.24.1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9308" y="1615226"/>
            <a:ext cx="720618" cy="7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First Refreshed FGM Presentation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January 16 2018</a:t>
            </a:r>
            <a:endParaRPr sz="24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712" name="Shape 712"/>
          <p:cNvSpPr txBox="1"/>
          <p:nvPr/>
        </p:nvSpPr>
        <p:spPr>
          <a:xfrm>
            <a:off x="172993" y="6257677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Shape 7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907" y="1507726"/>
            <a:ext cx="6466200" cy="47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Shape 714"/>
          <p:cNvSpPr txBox="1"/>
          <p:nvPr/>
        </p:nvSpPr>
        <p:spPr>
          <a:xfrm rot="-5400000">
            <a:off x="553858" y="4850747"/>
            <a:ext cx="2478199" cy="3385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Effective Presenters</a:t>
            </a:r>
            <a:endParaRPr sz="1600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Shape 715"/>
          <p:cNvSpPr txBox="1"/>
          <p:nvPr/>
        </p:nvSpPr>
        <p:spPr>
          <a:xfrm rot="-5400000">
            <a:off x="1854158" y="4850024"/>
            <a:ext cx="2476753" cy="3385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Useful Handouts</a:t>
            </a:r>
            <a:endParaRPr sz="1600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Shape 716"/>
          <p:cNvSpPr txBox="1"/>
          <p:nvPr/>
        </p:nvSpPr>
        <p:spPr>
          <a:xfrm rot="-5400000">
            <a:off x="3070361" y="4844323"/>
            <a:ext cx="2465353" cy="3385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Applicable Content</a:t>
            </a:r>
            <a:endParaRPr sz="1600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Shape 717"/>
          <p:cNvSpPr txBox="1"/>
          <p:nvPr/>
        </p:nvSpPr>
        <p:spPr>
          <a:xfrm rot="-5400000">
            <a:off x="4338622" y="4850024"/>
            <a:ext cx="2476752" cy="3385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Better Understanding</a:t>
            </a:r>
            <a:endParaRPr sz="1600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8" name="Shape 718" descr="Image result for refres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9184" y="3882931"/>
            <a:ext cx="644838" cy="483434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Shape 719"/>
          <p:cNvSpPr txBox="1"/>
          <p:nvPr/>
        </p:nvSpPr>
        <p:spPr>
          <a:xfrm rot="-5400000">
            <a:off x="-944261" y="3485036"/>
            <a:ext cx="30149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% Strongly Agree/Agree</a:t>
            </a:r>
            <a:endParaRPr sz="1800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Going Forward…</a:t>
            </a:r>
            <a:endParaRPr sz="24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726" name="Shape 72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FGM is (still) for F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Tweaks</a:t>
            </a:r>
            <a:endParaRPr/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Format</a:t>
            </a:r>
            <a:endParaRPr/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Content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Online version</a:t>
            </a:r>
            <a:endParaRPr/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 be refreshed, too</a:t>
            </a:r>
            <a:endParaRPr/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May 10 is next in-person session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Suggestions are welcomed!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33006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27" name="Shape 727"/>
          <p:cNvSpPr txBox="1"/>
          <p:nvPr/>
        </p:nvSpPr>
        <p:spPr>
          <a:xfrm>
            <a:off x="172993" y="6257677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NSF: PAPPG Changes Effective 1.29.18</a:t>
            </a:r>
            <a:endParaRPr sz="5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Shape 733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February 2018 MRAM</a:t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Tim Mhyre</a:t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Sponsor Requirements: 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Arial"/>
              <a:buNone/>
            </a:pPr>
            <a:r>
              <a:rPr lang="en-US" sz="2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NSF PAPPG - Significant Changes</a:t>
            </a:r>
            <a:endParaRPr sz="28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9" name="Shape 739"/>
          <p:cNvSpPr txBox="1">
            <a:spLocks noGrp="1"/>
          </p:cNvSpPr>
          <p:nvPr>
            <p:ph type="body" idx="2"/>
          </p:nvPr>
        </p:nvSpPr>
        <p:spPr>
          <a:xfrm>
            <a:off x="659300" y="2041525"/>
            <a:ext cx="8370000" cy="42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1600" b="1" i="0" u="none" strike="noStrike" cap="none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Collaborators &amp; Other Affiliations Information</a:t>
            </a:r>
            <a:endParaRPr sz="1600" b="0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1600" b="0" i="0" u="none" strike="noStrike" cap="none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Must use standard NSF COA template</a:t>
            </a:r>
            <a:endParaRPr sz="1600" b="0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1600" b="1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1600" b="1" i="0" u="none" strike="noStrike" cap="none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Project Description</a:t>
            </a:r>
            <a:endParaRPr sz="1600" b="0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1600" b="0" i="0" u="none" strike="noStrike" cap="none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Must include a separate section specifically identified as "Intellectual Merit".</a:t>
            </a:r>
            <a:endParaRPr sz="1600" b="0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1600" b="0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1600" b="1" i="0" u="none" strike="noStrike" cap="none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Budget and Budget Justification</a:t>
            </a:r>
            <a:endParaRPr sz="1600" b="0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1600" b="0" i="0" u="none" strike="noStrike" cap="none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Budget justification increased from 3 to </a:t>
            </a:r>
            <a:r>
              <a:rPr lang="en-US" sz="1600" b="1" i="0" u="none" strike="noStrike" cap="none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5 pages per proposal</a:t>
            </a:r>
            <a:r>
              <a:rPr lang="en-US" sz="1600" b="0" i="0" u="none" strike="noStrike" cap="none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. Applies to budget justification for both proposers and subawardees.</a:t>
            </a:r>
            <a:endParaRPr sz="1600" b="0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1600" b="1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1600" b="1" i="0" u="none" strike="noStrike" cap="none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Prior Written Approvals</a:t>
            </a:r>
            <a:endParaRPr sz="1600" b="0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1600" b="0" i="0" u="none" strike="noStrike" cap="none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Now references RTCs</a:t>
            </a:r>
            <a:endParaRPr sz="1600" b="0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1600" b="0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FastLane &amp; Research.gov Updates to Support PAPPG changes</a:t>
            </a:r>
            <a:endParaRPr sz="28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5" name="Shape 745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Proposal File Updates (PFU): 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Always trigger automated compliance review of ENTIRE proposal - even if previously submitted successfully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NSF Resources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COA Template FAQs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Summary of Changes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to PAPPG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Webinar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NSF PAPPG (NSF 18-1) webinar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Shape 75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>
            <a:spLocks noGrp="1"/>
          </p:cNvSpPr>
          <p:nvPr>
            <p:ph type="body" idx="1"/>
          </p:nvPr>
        </p:nvSpPr>
        <p:spPr>
          <a:xfrm>
            <a:off x="1662022" y="1640263"/>
            <a:ext cx="5229225" cy="250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40"/>
              <a:buFont typeface="Arial"/>
              <a:buNone/>
            </a:pPr>
            <a:endParaRPr sz="504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78"/>
              </a:spcBef>
              <a:spcAft>
                <a:spcPts val="0"/>
              </a:spcAft>
              <a:buClr>
                <a:srgbClr val="7030A0"/>
              </a:buClr>
              <a:buSzPts val="5390"/>
              <a:buFont typeface="Arial"/>
              <a:buNone/>
            </a:pPr>
            <a:r>
              <a:rPr lang="en-US" sz="539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Compliance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78"/>
              </a:spcBef>
              <a:spcAft>
                <a:spcPts val="0"/>
              </a:spcAft>
              <a:buClr>
                <a:srgbClr val="7030A0"/>
              </a:buClr>
              <a:buSzPts val="5390"/>
              <a:buFont typeface="Arial"/>
              <a:buNone/>
            </a:pPr>
            <a:r>
              <a:rPr lang="en-US" sz="539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Corner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Shape 758"/>
          <p:cNvSpPr txBox="1"/>
          <p:nvPr/>
        </p:nvSpPr>
        <p:spPr>
          <a:xfrm>
            <a:off x="1662023" y="4308051"/>
            <a:ext cx="4992548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None/>
            </a:pPr>
            <a:r>
              <a:rPr lang="en-US" sz="1600" b="0" i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February 2018</a:t>
            </a:r>
            <a:endParaRPr sz="1600" b="0" i="0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None/>
            </a:pPr>
            <a:r>
              <a:rPr lang="en-US" sz="1600" b="0" i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Andra Sawyer</a:t>
            </a:r>
            <a:endParaRPr sz="1600" b="0" i="0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None/>
            </a:pPr>
            <a:r>
              <a:rPr lang="en-US" sz="1600" b="0" i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  <p:pic>
        <p:nvPicPr>
          <p:cNvPr id="759" name="Shape 7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6613" y="528548"/>
            <a:ext cx="2783361" cy="497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Science Foundation (NSF) Audit</a:t>
            </a:r>
            <a:endParaRPr sz="395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Shape 76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Audited expenditures in FY 2010 – 2013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Audit report released in March 2016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Questioned Costs</a:t>
            </a:r>
            <a:endParaRPr/>
          </a:p>
          <a:p>
            <a:pPr marL="1200150" marR="0" lvl="1" indent="-4572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ourier New"/>
              <a:buChar char="o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$1.8m in salaries in excess of the “2 month rule”</a:t>
            </a:r>
            <a:endParaRPr/>
          </a:p>
          <a:p>
            <a:pPr marL="1200150" marR="0" lvl="1" indent="-4572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ourier New"/>
              <a:buChar char="o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$200k other disallowed costs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UW responded to report in May 2016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NSF standard procedure, finalization of the audit is pending NSF management’s final decision 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Penny Offsets on GCCRs</a:t>
            </a:r>
            <a:endParaRPr sz="4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82" name="Shape 582"/>
          <p:cNvSpPr txBox="1"/>
          <p:nvPr/>
        </p:nvSpPr>
        <p:spPr>
          <a:xfrm>
            <a:off x="484293" y="46482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Char char="•"/>
            </a:pPr>
            <a:r>
              <a:rPr lang="en-US" sz="224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GCCRs might reflect 1c offset transactions with Earned Pay Period End date belonging to previous reporting period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Char char="•"/>
            </a:pPr>
            <a:r>
              <a:rPr lang="en-US" sz="224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These transactions are immaterial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Char char="•"/>
            </a:pPr>
            <a:r>
              <a:rPr lang="en-US" sz="224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No need to adjust previous cycle or treat these like OSETs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</a:pPr>
            <a:r>
              <a:rPr lang="en-US" sz="182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GCCR questions? E-mail </a:t>
            </a:r>
            <a:r>
              <a:rPr lang="en-US" sz="182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efecs@uw.edu</a:t>
            </a:r>
            <a:r>
              <a:rPr lang="en-US" sz="182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82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583" name="Shape 5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064" y="901033"/>
            <a:ext cx="8698058" cy="3500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NSF’s 2 Month Rule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Shape 773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NSF limits the salary compensation requested in the proposal budget for “senior personnel” to </a:t>
            </a:r>
            <a:r>
              <a:rPr lang="en-US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more than two months 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their regular salary in any one “year.” 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limit includes salary compensation received from</a:t>
            </a:r>
            <a:r>
              <a:rPr lang="en-US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 NSF Awards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Compensation for such personnel in excess of two months </a:t>
            </a:r>
            <a:r>
              <a:rPr lang="en-US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be disclosed in the proposal budget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justified in the budget justification, and must be specifically </a:t>
            </a:r>
            <a:r>
              <a:rPr lang="en-US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approved by NSF 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award notice budget.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 of Senior Personnel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GIM 10: 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“…</a:t>
            </a: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Pl and any other person identified as senior or key personnel by the UW in a grant application, award, or contract or in any progress report, or any other report submitted to the PHS or other funding source.”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 of Year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Shape 787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 PAPPG: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“It is the organization's responsibility to define and consistently apply the term "year", and to specify this definition in the budget justification.”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8" name="Shape 7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10152"/>
            <a:ext cx="1596425" cy="12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Shape 7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0275" y="846147"/>
            <a:ext cx="1716525" cy="14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Shape 7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5137" y="4335584"/>
            <a:ext cx="1944887" cy="204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UW Definition of Year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Shape 797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 to make the definition of Year as easy as possible for: </a:t>
            </a:r>
            <a:endParaRPr/>
          </a:p>
          <a:p>
            <a:pPr marL="1257300" marR="0" lvl="1" indent="-5143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departments to comply with the requirement; and</a:t>
            </a:r>
            <a:endParaRPr/>
          </a:p>
          <a:p>
            <a:pPr marL="1257300" marR="0" lvl="1" indent="-5143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offices to respond to in an audit.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 opinion on the definition of year, please contact Andra, now, at </a:t>
            </a: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andra2@uw.edu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input.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Meanwhile, about Re-budgeting….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Shape 80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Previously, and during the period of the UW NSF Audit, NSF had an FAQ that said recipients (e.g., the UW) could exceed the 2-month limitation via re-budgeting; sponsor approval is not required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NSF’s Auditors (OIG) said that a NSF’s FAQ is not policy so any unapproved effort in excess of the 2-month rule is a questioned cost.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NSF management has since:</a:t>
            </a:r>
            <a:endParaRPr/>
          </a:p>
          <a:p>
            <a:pPr marL="1257300" marR="0" lvl="1" indent="-5143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 Black"/>
              <a:buAutoNum type="arabicPeriod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sustained any other recipients’ “2-month rule” questioned cost</a:t>
            </a:r>
            <a:endParaRPr/>
          </a:p>
          <a:p>
            <a:pPr marL="1257300" marR="0" lvl="1" indent="-5143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 Black"/>
              <a:buAutoNum type="arabicPeriod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included the re-budgeting information as part of their policy (PAPPG) rather than an FAQ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7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Shape 811"/>
          <p:cNvSpPr txBox="1">
            <a:spLocks noGrp="1"/>
          </p:cNvSpPr>
          <p:nvPr>
            <p:ph type="body" idx="1"/>
          </p:nvPr>
        </p:nvSpPr>
        <p:spPr>
          <a:xfrm>
            <a:off x="535577" y="1626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PAPPG 2-month Rule: </a:t>
            </a:r>
            <a:endParaRPr sz="3200" b="0" i="0" u="sng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I, Chapter II, Section C.2.g.(i)(a) </a:t>
            </a:r>
            <a:endParaRPr sz="3200" b="0" i="0" u="sng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https://www.nsf.gov/pubs/policydocs/pappg18_1/pappg_2.jsp#IIC2gia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GIM 10: </a:t>
            </a: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https://www.washington.edu/research/policies/gim-10-financial-conflict-of-interest-policy/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Shape 817" descr="_UW20435"/>
          <p:cNvPicPr preferRelativeResize="0"/>
          <p:nvPr/>
        </p:nvPicPr>
        <p:blipFill rotWithShape="1">
          <a:blip r:embed="rId3">
            <a:alphaModFix/>
          </a:blip>
          <a:srcRect t="27223" b="49985"/>
          <a:stretch/>
        </p:blipFill>
        <p:spPr>
          <a:xfrm>
            <a:off x="0" y="5466148"/>
            <a:ext cx="9153525" cy="1391852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Shape 818"/>
          <p:cNvSpPr/>
          <p:nvPr/>
        </p:nvSpPr>
        <p:spPr>
          <a:xfrm>
            <a:off x="0" y="0"/>
            <a:ext cx="9153525" cy="1219199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Shape 819"/>
          <p:cNvSpPr txBox="1"/>
          <p:nvPr/>
        </p:nvSpPr>
        <p:spPr>
          <a:xfrm>
            <a:off x="548963" y="375047"/>
            <a:ext cx="547097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UPCOMING COURSES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IN RESEARCH ADMINISTRATION</a:t>
            </a:r>
            <a:endParaRPr sz="2000" b="1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820" name="Shape 8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5980" y="5943601"/>
            <a:ext cx="135802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1" name="Shape 821"/>
          <p:cNvGrpSpPr/>
          <p:nvPr/>
        </p:nvGrpSpPr>
        <p:grpSpPr>
          <a:xfrm>
            <a:off x="1137225" y="2882443"/>
            <a:ext cx="6454140" cy="307777"/>
            <a:chOff x="0" y="1401986"/>
            <a:chExt cx="5334000" cy="307777"/>
          </a:xfrm>
        </p:grpSpPr>
        <p:sp>
          <p:nvSpPr>
            <p:cNvPr id="822" name="Shape 822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Shape 823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4" name="Shape 824"/>
          <p:cNvSpPr txBox="1"/>
          <p:nvPr/>
        </p:nvSpPr>
        <p:spPr>
          <a:xfrm>
            <a:off x="0" y="4749225"/>
            <a:ext cx="9067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Register:</a:t>
            </a:r>
            <a:r>
              <a:rPr lang="en-US"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https://uwresearch.gosignmeup.com/public/course/browse</a:t>
            </a:r>
            <a:r>
              <a:rPr lang="en-US" sz="1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CORE home</a:t>
            </a:r>
            <a:r>
              <a:rPr lang="en-US"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https://www.washington.edu/research/training/about-core/</a:t>
            </a:r>
            <a:endParaRPr sz="1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5" name="Shape 825"/>
          <p:cNvGrpSpPr/>
          <p:nvPr/>
        </p:nvGrpSpPr>
        <p:grpSpPr>
          <a:xfrm>
            <a:off x="1386952" y="3339643"/>
            <a:ext cx="6454140" cy="307777"/>
            <a:chOff x="0" y="1401986"/>
            <a:chExt cx="5334000" cy="307777"/>
          </a:xfrm>
        </p:grpSpPr>
        <p:sp>
          <p:nvSpPr>
            <p:cNvPr id="826" name="Shape 826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Shape 827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828" name="Shape 828"/>
          <p:cNvGraphicFramePr/>
          <p:nvPr/>
        </p:nvGraphicFramePr>
        <p:xfrm>
          <a:off x="609599" y="152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{A96B9834-81FD-4637-A82D-2E93AA09A7A4}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13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OSP 125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Contracts Gone Bad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13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ORIS 103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SAGE Budget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14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102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Electronic Faculty Effort Certification (eFECS) for FEC Coordinators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27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ORIS 102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SAGE: Creating NIH Proposals in Grant Runner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28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205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Modifying an FEC Using Comments and Adjusting Cost Share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 6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RAA 100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 and Contract Fiscal Administration: Compliance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 13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OSP 146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Subawards in SAGE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 14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215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Faculty Effort and Cost Share: Calculate It Right!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29" name="Shape 829" descr="C:\Users\hient2\Desktop\Untitled-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3200" y="60614"/>
            <a:ext cx="2768927" cy="100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Shape 8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09600" y="2675467"/>
            <a:ext cx="78147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ONR Audit</a:t>
            </a:r>
            <a:endParaRPr/>
          </a:p>
          <a:p>
            <a:pPr marL="576263" marR="0" lvl="1" indent="-274319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</a:pPr>
            <a:r>
              <a:rPr lang="en-US"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ONR will be on campus in March conducting the Property Management System Analysis (PMSA)</a:t>
            </a:r>
            <a:endParaRPr/>
          </a:p>
          <a:p>
            <a:pPr marL="576263" marR="0" lvl="1" indent="-274319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</a:pPr>
            <a:r>
              <a:rPr lang="en-US"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It will include:</a:t>
            </a:r>
            <a:endParaRPr/>
          </a:p>
          <a:p>
            <a:pPr marL="855663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</a:pPr>
            <a:r>
              <a:rPr lang="en-US"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a sample physical inventory of all DoD or NASA acquired property regardless of title</a:t>
            </a:r>
            <a:endParaRPr/>
          </a:p>
          <a:p>
            <a:pPr marL="855663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</a:pPr>
            <a:r>
              <a:rPr lang="en-US"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controls testing related to the acquisition, receiving, disposal of property and asset records. </a:t>
            </a:r>
            <a:endParaRPr sz="20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90" name="Shape 590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EIO Update – ONR Audit</a:t>
            </a:r>
            <a:endParaRPr sz="4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91" name="Shape 591"/>
          <p:cNvSpPr txBox="1"/>
          <p:nvPr/>
        </p:nvSpPr>
        <p:spPr>
          <a:xfrm>
            <a:off x="228600" y="6300900"/>
            <a:ext cx="8686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University </a:t>
            </a:r>
            <a:r>
              <a:rPr lang="en-US" sz="1400" i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of</a:t>
            </a:r>
            <a:r>
              <a:rPr lang="en-US"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Washington								Management Accounting &amp; Analysis</a:t>
            </a:r>
            <a:endParaRPr sz="1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09600" y="2675467"/>
            <a:ext cx="78147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EIO </a:t>
            </a:r>
            <a:endParaRPr/>
          </a:p>
          <a:p>
            <a:pPr marL="576263" marR="0" lvl="1" indent="-274319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</a:pPr>
            <a:r>
              <a:rPr lang="en-US"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New goal – Improve department inventories</a:t>
            </a:r>
            <a:endParaRPr/>
          </a:p>
          <a:p>
            <a:pPr marL="576263" marR="0" lvl="1" indent="-274319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</a:pPr>
            <a:r>
              <a:rPr lang="en-US"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Will be conducting random sampling of inventory submissions throughout the year to determine accuracy</a:t>
            </a:r>
            <a:endParaRPr/>
          </a:p>
          <a:p>
            <a:pPr marL="576263" marR="0" lvl="1" indent="-274319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</a:pPr>
            <a:r>
              <a:rPr lang="en-US"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It will mirror the State audit process</a:t>
            </a:r>
            <a:endParaRPr/>
          </a:p>
          <a:p>
            <a:pPr marL="576263" marR="0" lvl="1" indent="-274319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</a:pPr>
            <a:r>
              <a:rPr lang="en-US"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 major concern was the number of assets that departments could not locate during the retagging effort yet were noted as being found on inventory submissions</a:t>
            </a:r>
            <a:endParaRPr/>
          </a:p>
          <a:p>
            <a:pPr marL="576263" marR="0" lvl="1" indent="-274319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</a:pPr>
            <a:r>
              <a:rPr lang="en-US"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Will start in March 2018</a:t>
            </a:r>
            <a:endParaRPr/>
          </a:p>
          <a:p>
            <a:pPr marL="576263" marR="0" lvl="1" indent="-134619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</a:pPr>
            <a:endParaRPr sz="22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98" name="Shape 598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EIO Update – New Goal</a:t>
            </a:r>
            <a:endParaRPr sz="4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99" name="Shape 599"/>
          <p:cNvSpPr txBox="1"/>
          <p:nvPr/>
        </p:nvSpPr>
        <p:spPr>
          <a:xfrm>
            <a:off x="228600" y="6300900"/>
            <a:ext cx="8686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University </a:t>
            </a:r>
            <a:r>
              <a:rPr lang="en-US" sz="1400" i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of</a:t>
            </a:r>
            <a:r>
              <a:rPr lang="en-US"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Washington</a:t>
            </a:r>
            <a:r>
              <a:rPr lang="en-US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							</a:t>
            </a:r>
            <a:r>
              <a:rPr lang="en-US"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Management Accounting &amp; Analysis</a:t>
            </a:r>
            <a:endParaRPr sz="1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</a:pPr>
            <a:r>
              <a:rPr lang="en-US" sz="6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Annual Report</a:t>
            </a:r>
            <a:endParaRPr sz="6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</a:pPr>
            <a:r>
              <a:rPr lang="en-US" sz="6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Grants &amp; Contracts</a:t>
            </a:r>
            <a:endParaRPr sz="6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5" name="Shape 605"/>
          <p:cNvSpPr txBox="1"/>
          <p:nvPr/>
        </p:nvSpPr>
        <p:spPr>
          <a:xfrm>
            <a:off x="692029" y="4736699"/>
            <a:ext cx="6656731" cy="131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February 2018 MRAM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Sponsored Program Administration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Proposals &amp; Awards 2017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1" name="Shape 611"/>
          <p:cNvSpPr txBox="1">
            <a:spLocks noGrp="1"/>
          </p:cNvSpPr>
          <p:nvPr>
            <p:ph type="body" idx="2"/>
          </p:nvPr>
        </p:nvSpPr>
        <p:spPr>
          <a:xfrm>
            <a:off x="493402" y="1666675"/>
            <a:ext cx="47055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Proposals</a:t>
            </a: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5,892 = $4.9 Billion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Federal: 3,973 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Non-federal: 1,919 </a:t>
            </a: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Awards</a:t>
            </a: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5,174 = $1.6 Billion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Federal: 63.48%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Non-federal: 36.52%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2" name="Shape 612"/>
          <p:cNvSpPr txBox="1"/>
          <p:nvPr/>
        </p:nvSpPr>
        <p:spPr>
          <a:xfrm>
            <a:off x="3940975" y="4144975"/>
            <a:ext cx="4538700" cy="21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Outgoing Subawards</a:t>
            </a:r>
            <a:r>
              <a:rPr lang="en-US" sz="2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1,852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3" name="Shape 613"/>
          <p:cNvSpPr txBox="1"/>
          <p:nvPr/>
        </p:nvSpPr>
        <p:spPr>
          <a:xfrm>
            <a:off x="3717925" y="2200075"/>
            <a:ext cx="5289600" cy="19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Non Competing Renewals: </a:t>
            </a:r>
            <a:r>
              <a:rPr lang="en-US" sz="2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1,096</a:t>
            </a:r>
            <a:endParaRPr sz="2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Sponsored Program Administration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Administrative Actions 2017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9" name="Shape 619"/>
          <p:cNvSpPr txBox="1">
            <a:spLocks noGrp="1"/>
          </p:cNvSpPr>
          <p:nvPr>
            <p:ph type="body" idx="2"/>
          </p:nvPr>
        </p:nvSpPr>
        <p:spPr>
          <a:xfrm>
            <a:off x="659304" y="15843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Admin Actions</a:t>
            </a: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7,697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Post Award Changes (PACs)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4,072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Pre Award Notifications (PANs)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2,086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Non Award Agreements (NAAs)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847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Closeout (CO)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638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Sponsored Project Administration 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Complexity &amp; Diversification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5" name="Shape 625"/>
          <p:cNvSpPr txBox="1">
            <a:spLocks noGrp="1"/>
          </p:cNvSpPr>
          <p:nvPr>
            <p:ph type="body" idx="2"/>
          </p:nvPr>
        </p:nvSpPr>
        <p:spPr>
          <a:xfrm>
            <a:off x="589650" y="1330400"/>
            <a:ext cx="8265900" cy="4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Proposals</a:t>
            </a: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1,543 unique sponsors 11% increase 5 years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451 unique industry sponsors 14% increase 5 years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Larger &amp; more complex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9% increase of proposals over $1M 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14% increase of proposals over $2M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Awards </a:t>
            </a: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1,145 unique sponsors 11% increase over 5 years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326 unique industry sponsors 14% increase over 5 years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2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2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Subawards</a:t>
            </a:r>
            <a:endParaRPr sz="22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2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~500 unique subrecipients</a:t>
            </a:r>
            <a:endParaRPr sz="22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2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1900"/>
              <a:t>Unique:  direct funding source, not originating sponsors.</a:t>
            </a:r>
            <a:endParaRPr sz="1900"/>
          </a:p>
          <a:p>
            <a:pPr marL="0" marR="0" lvl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2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Custom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493658"/>
      </a:accent1>
      <a:accent2>
        <a:srgbClr val="438086"/>
      </a:accent2>
      <a:accent3>
        <a:srgbClr val="934B21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B185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udit Prep 8 March Instructors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1540</Words>
  <Application>Microsoft Office PowerPoint</Application>
  <PresentationFormat>On-screen Show (4:3)</PresentationFormat>
  <Paragraphs>336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36</vt:i4>
      </vt:variant>
    </vt:vector>
  </HeadingPairs>
  <TitlesOfParts>
    <vt:vector size="57" baseType="lpstr">
      <vt:lpstr>Noto Sans Symbols</vt:lpstr>
      <vt:lpstr>Arial Black</vt:lpstr>
      <vt:lpstr>Arial</vt:lpstr>
      <vt:lpstr>Calibri</vt:lpstr>
      <vt:lpstr>Century Gothic</vt:lpstr>
      <vt:lpstr>Open Sans Light</vt:lpstr>
      <vt:lpstr>Open Sans</vt:lpstr>
      <vt:lpstr>Merriweather Sans</vt:lpstr>
      <vt:lpstr>Encode Sans</vt:lpstr>
      <vt:lpstr>Encode Sans Black</vt:lpstr>
      <vt:lpstr>Candara</vt:lpstr>
      <vt:lpstr>Courier New</vt:lpstr>
      <vt:lpstr>Office Theme</vt:lpstr>
      <vt:lpstr>Waveform</vt:lpstr>
      <vt:lpstr>1_Custom Design</vt:lpstr>
      <vt:lpstr>Custom Design</vt:lpstr>
      <vt:lpstr>2_Custom Design</vt:lpstr>
      <vt:lpstr>1_Office Theme</vt:lpstr>
      <vt:lpstr>3_Custom Design</vt:lpstr>
      <vt:lpstr>Audit Prep 8 March Instructors</vt:lpstr>
      <vt:lpstr>2_Office Theme</vt:lpstr>
      <vt:lpstr>PowerPoint Presentation</vt:lpstr>
      <vt:lpstr>Management Accounting &amp; Analysis &amp; EIO Updates</vt:lpstr>
      <vt:lpstr>Penny Offsets on GCCRs</vt:lpstr>
      <vt:lpstr>EIO Update – ONR Audit</vt:lpstr>
      <vt:lpstr>EIO Update – New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National Science Foundation (NSF) Audit</vt:lpstr>
      <vt:lpstr>NSF’s 2 Month Rule</vt:lpstr>
      <vt:lpstr>Definition of Senior Personnel</vt:lpstr>
      <vt:lpstr>Definition of Year</vt:lpstr>
      <vt:lpstr>UW Definition of Year</vt:lpstr>
      <vt:lpstr>Meanwhile, about Re-budgeting….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2</cp:revision>
  <dcterms:modified xsi:type="dcterms:W3CDTF">2018-02-08T20:10:12Z</dcterms:modified>
</cp:coreProperties>
</file>