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ndara" panose="020E0502030303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4" name="Shape 24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25" name="Shape 25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850886" y="696649"/>
            <a:ext cx="3450696" cy="740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4" name="Shape 124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25" name="Shape 125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 rot="5400000">
            <a:off x="5414433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 sz="4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6047438" y="4203592"/>
            <a:ext cx="2876429" cy="7140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33" y="0"/>
                </a:moveTo>
                <a:lnTo>
                  <a:pt x="119733" y="0"/>
                </a:lnTo>
                <a:lnTo>
                  <a:pt x="114678" y="3375"/>
                </a:lnTo>
                <a:lnTo>
                  <a:pt x="109534" y="7125"/>
                </a:lnTo>
                <a:lnTo>
                  <a:pt x="104301" y="11250"/>
                </a:lnTo>
                <a:lnTo>
                  <a:pt x="98891" y="15375"/>
                </a:lnTo>
                <a:lnTo>
                  <a:pt x="93392" y="20250"/>
                </a:lnTo>
                <a:lnTo>
                  <a:pt x="87716" y="25125"/>
                </a:lnTo>
                <a:lnTo>
                  <a:pt x="81951" y="30750"/>
                </a:lnTo>
                <a:lnTo>
                  <a:pt x="76008" y="36375"/>
                </a:lnTo>
                <a:lnTo>
                  <a:pt x="76008" y="36375"/>
                </a:lnTo>
                <a:lnTo>
                  <a:pt x="65277" y="47250"/>
                </a:lnTo>
                <a:lnTo>
                  <a:pt x="54811" y="57000"/>
                </a:lnTo>
                <a:lnTo>
                  <a:pt x="44789" y="66000"/>
                </a:lnTo>
                <a:lnTo>
                  <a:pt x="35121" y="74625"/>
                </a:lnTo>
                <a:lnTo>
                  <a:pt x="25898" y="82125"/>
                </a:lnTo>
                <a:lnTo>
                  <a:pt x="16940" y="88875"/>
                </a:lnTo>
                <a:lnTo>
                  <a:pt x="8337" y="95250"/>
                </a:lnTo>
                <a:lnTo>
                  <a:pt x="0" y="100875"/>
                </a:lnTo>
                <a:lnTo>
                  <a:pt x="0" y="100875"/>
                </a:lnTo>
                <a:lnTo>
                  <a:pt x="5764" y="104250"/>
                </a:lnTo>
                <a:lnTo>
                  <a:pt x="11263" y="107250"/>
                </a:lnTo>
                <a:lnTo>
                  <a:pt x="16585" y="109875"/>
                </a:lnTo>
                <a:lnTo>
                  <a:pt x="21818" y="112125"/>
                </a:lnTo>
                <a:lnTo>
                  <a:pt x="26873" y="114375"/>
                </a:lnTo>
                <a:lnTo>
                  <a:pt x="31751" y="115875"/>
                </a:lnTo>
                <a:lnTo>
                  <a:pt x="36452" y="117375"/>
                </a:lnTo>
                <a:lnTo>
                  <a:pt x="41064" y="118500"/>
                </a:lnTo>
                <a:lnTo>
                  <a:pt x="45587" y="119250"/>
                </a:lnTo>
                <a:lnTo>
                  <a:pt x="49933" y="119625"/>
                </a:lnTo>
                <a:lnTo>
                  <a:pt x="54101" y="120000"/>
                </a:lnTo>
                <a:lnTo>
                  <a:pt x="58181" y="120000"/>
                </a:lnTo>
                <a:lnTo>
                  <a:pt x="62172" y="119625"/>
                </a:lnTo>
                <a:lnTo>
                  <a:pt x="66075" y="119250"/>
                </a:lnTo>
                <a:lnTo>
                  <a:pt x="69800" y="118500"/>
                </a:lnTo>
                <a:lnTo>
                  <a:pt x="73436" y="117375"/>
                </a:lnTo>
                <a:lnTo>
                  <a:pt x="76895" y="116250"/>
                </a:lnTo>
                <a:lnTo>
                  <a:pt x="80354" y="114750"/>
                </a:lnTo>
                <a:lnTo>
                  <a:pt x="83636" y="112875"/>
                </a:lnTo>
                <a:lnTo>
                  <a:pt x="86917" y="111000"/>
                </a:lnTo>
                <a:lnTo>
                  <a:pt x="90022" y="108750"/>
                </a:lnTo>
                <a:lnTo>
                  <a:pt x="93126" y="106500"/>
                </a:lnTo>
                <a:lnTo>
                  <a:pt x="96053" y="103875"/>
                </a:lnTo>
                <a:lnTo>
                  <a:pt x="98980" y="101250"/>
                </a:lnTo>
                <a:lnTo>
                  <a:pt x="101818" y="98250"/>
                </a:lnTo>
                <a:lnTo>
                  <a:pt x="104567" y="95250"/>
                </a:lnTo>
                <a:lnTo>
                  <a:pt x="107228" y="91875"/>
                </a:lnTo>
                <a:lnTo>
                  <a:pt x="109889" y="88500"/>
                </a:lnTo>
                <a:lnTo>
                  <a:pt x="114944" y="81000"/>
                </a:lnTo>
                <a:lnTo>
                  <a:pt x="119822" y="73125"/>
                </a:lnTo>
                <a:lnTo>
                  <a:pt x="119822" y="73125"/>
                </a:lnTo>
                <a:lnTo>
                  <a:pt x="120000" y="72750"/>
                </a:lnTo>
                <a:lnTo>
                  <a:pt x="120000" y="72750"/>
                </a:lnTo>
                <a:lnTo>
                  <a:pt x="120000" y="0"/>
                </a:lnTo>
                <a:lnTo>
                  <a:pt x="120000" y="0"/>
                </a:lnTo>
                <a:lnTo>
                  <a:pt x="119733" y="0"/>
                </a:lnTo>
                <a:lnTo>
                  <a:pt x="119733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2619320" y="4075290"/>
            <a:ext cx="5544515" cy="8501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2440"/>
                </a:moveTo>
                <a:lnTo>
                  <a:pt x="120000" y="112440"/>
                </a:lnTo>
                <a:lnTo>
                  <a:pt x="117377" y="110236"/>
                </a:lnTo>
                <a:lnTo>
                  <a:pt x="114662" y="108031"/>
                </a:lnTo>
                <a:lnTo>
                  <a:pt x="109003" y="102677"/>
                </a:lnTo>
                <a:lnTo>
                  <a:pt x="103021" y="96062"/>
                </a:lnTo>
                <a:lnTo>
                  <a:pt x="96717" y="88818"/>
                </a:lnTo>
                <a:lnTo>
                  <a:pt x="90046" y="80000"/>
                </a:lnTo>
                <a:lnTo>
                  <a:pt x="83006" y="70236"/>
                </a:lnTo>
                <a:lnTo>
                  <a:pt x="75598" y="58897"/>
                </a:lnTo>
                <a:lnTo>
                  <a:pt x="67776" y="46614"/>
                </a:lnTo>
                <a:lnTo>
                  <a:pt x="67776" y="46614"/>
                </a:lnTo>
                <a:lnTo>
                  <a:pt x="64693" y="41889"/>
                </a:lnTo>
                <a:lnTo>
                  <a:pt x="61702" y="37165"/>
                </a:lnTo>
                <a:lnTo>
                  <a:pt x="58803" y="33070"/>
                </a:lnTo>
                <a:lnTo>
                  <a:pt x="55904" y="28976"/>
                </a:lnTo>
                <a:lnTo>
                  <a:pt x="53098" y="25511"/>
                </a:lnTo>
                <a:lnTo>
                  <a:pt x="50383" y="22047"/>
                </a:lnTo>
                <a:lnTo>
                  <a:pt x="47714" y="18897"/>
                </a:lnTo>
                <a:lnTo>
                  <a:pt x="45092" y="16062"/>
                </a:lnTo>
                <a:lnTo>
                  <a:pt x="42561" y="13543"/>
                </a:lnTo>
                <a:lnTo>
                  <a:pt x="40030" y="11338"/>
                </a:lnTo>
                <a:lnTo>
                  <a:pt x="35245" y="7244"/>
                </a:lnTo>
                <a:lnTo>
                  <a:pt x="30690" y="4409"/>
                </a:lnTo>
                <a:lnTo>
                  <a:pt x="26411" y="2204"/>
                </a:lnTo>
                <a:lnTo>
                  <a:pt x="22315" y="629"/>
                </a:lnTo>
                <a:lnTo>
                  <a:pt x="18450" y="0"/>
                </a:lnTo>
                <a:lnTo>
                  <a:pt x="14815" y="0"/>
                </a:lnTo>
                <a:lnTo>
                  <a:pt x="11411" y="629"/>
                </a:lnTo>
                <a:lnTo>
                  <a:pt x="8236" y="1574"/>
                </a:lnTo>
                <a:lnTo>
                  <a:pt x="5291" y="3149"/>
                </a:lnTo>
                <a:lnTo>
                  <a:pt x="2530" y="5039"/>
                </a:lnTo>
                <a:lnTo>
                  <a:pt x="0" y="7559"/>
                </a:lnTo>
                <a:lnTo>
                  <a:pt x="0" y="7559"/>
                </a:lnTo>
                <a:lnTo>
                  <a:pt x="3542" y="10393"/>
                </a:lnTo>
                <a:lnTo>
                  <a:pt x="7223" y="13543"/>
                </a:lnTo>
                <a:lnTo>
                  <a:pt x="11042" y="17637"/>
                </a:lnTo>
                <a:lnTo>
                  <a:pt x="15000" y="22047"/>
                </a:lnTo>
                <a:lnTo>
                  <a:pt x="19095" y="27401"/>
                </a:lnTo>
                <a:lnTo>
                  <a:pt x="23328" y="33070"/>
                </a:lnTo>
                <a:lnTo>
                  <a:pt x="27745" y="39370"/>
                </a:lnTo>
                <a:lnTo>
                  <a:pt x="32254" y="46614"/>
                </a:lnTo>
                <a:lnTo>
                  <a:pt x="32254" y="46614"/>
                </a:lnTo>
                <a:lnTo>
                  <a:pt x="40398" y="59527"/>
                </a:lnTo>
                <a:lnTo>
                  <a:pt x="48128" y="70866"/>
                </a:lnTo>
                <a:lnTo>
                  <a:pt x="55398" y="81259"/>
                </a:lnTo>
                <a:lnTo>
                  <a:pt x="58941" y="85669"/>
                </a:lnTo>
                <a:lnTo>
                  <a:pt x="62300" y="90078"/>
                </a:lnTo>
                <a:lnTo>
                  <a:pt x="65613" y="94173"/>
                </a:lnTo>
                <a:lnTo>
                  <a:pt x="68834" y="97637"/>
                </a:lnTo>
                <a:lnTo>
                  <a:pt x="71963" y="101102"/>
                </a:lnTo>
                <a:lnTo>
                  <a:pt x="75000" y="104251"/>
                </a:lnTo>
                <a:lnTo>
                  <a:pt x="77944" y="106771"/>
                </a:lnTo>
                <a:lnTo>
                  <a:pt x="80797" y="109291"/>
                </a:lnTo>
                <a:lnTo>
                  <a:pt x="83558" y="111496"/>
                </a:lnTo>
                <a:lnTo>
                  <a:pt x="86273" y="113700"/>
                </a:lnTo>
                <a:lnTo>
                  <a:pt x="88895" y="115275"/>
                </a:lnTo>
                <a:lnTo>
                  <a:pt x="91426" y="116535"/>
                </a:lnTo>
                <a:lnTo>
                  <a:pt x="93865" y="117795"/>
                </a:lnTo>
                <a:lnTo>
                  <a:pt x="96257" y="118740"/>
                </a:lnTo>
                <a:lnTo>
                  <a:pt x="98604" y="119370"/>
                </a:lnTo>
                <a:lnTo>
                  <a:pt x="100858" y="120000"/>
                </a:lnTo>
                <a:lnTo>
                  <a:pt x="103021" y="120000"/>
                </a:lnTo>
                <a:lnTo>
                  <a:pt x="105138" y="120000"/>
                </a:lnTo>
                <a:lnTo>
                  <a:pt x="107208" y="119685"/>
                </a:lnTo>
                <a:lnTo>
                  <a:pt x="109187" y="119370"/>
                </a:lnTo>
                <a:lnTo>
                  <a:pt x="111119" y="118740"/>
                </a:lnTo>
                <a:lnTo>
                  <a:pt x="113006" y="117795"/>
                </a:lnTo>
                <a:lnTo>
                  <a:pt x="114846" y="116535"/>
                </a:lnTo>
                <a:lnTo>
                  <a:pt x="116595" y="115275"/>
                </a:lnTo>
                <a:lnTo>
                  <a:pt x="118343" y="114015"/>
                </a:lnTo>
                <a:lnTo>
                  <a:pt x="120000" y="112440"/>
                </a:lnTo>
                <a:lnTo>
                  <a:pt x="120000" y="112440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2828728" y="4087562"/>
            <a:ext cx="5467980" cy="77427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103"/>
                </a:moveTo>
                <a:lnTo>
                  <a:pt x="0" y="12103"/>
                </a:lnTo>
                <a:lnTo>
                  <a:pt x="419" y="11412"/>
                </a:lnTo>
                <a:lnTo>
                  <a:pt x="1679" y="9682"/>
                </a:lnTo>
                <a:lnTo>
                  <a:pt x="3825" y="7262"/>
                </a:lnTo>
                <a:lnTo>
                  <a:pt x="5225" y="5878"/>
                </a:lnTo>
                <a:lnTo>
                  <a:pt x="6858" y="4495"/>
                </a:lnTo>
                <a:lnTo>
                  <a:pt x="8678" y="3458"/>
                </a:lnTo>
                <a:lnTo>
                  <a:pt x="10777" y="2420"/>
                </a:lnTo>
                <a:lnTo>
                  <a:pt x="13063" y="1383"/>
                </a:lnTo>
                <a:lnTo>
                  <a:pt x="15629" y="691"/>
                </a:lnTo>
                <a:lnTo>
                  <a:pt x="18429" y="345"/>
                </a:lnTo>
                <a:lnTo>
                  <a:pt x="21461" y="0"/>
                </a:lnTo>
                <a:lnTo>
                  <a:pt x="24727" y="345"/>
                </a:lnTo>
                <a:lnTo>
                  <a:pt x="28227" y="1037"/>
                </a:lnTo>
                <a:lnTo>
                  <a:pt x="32006" y="2420"/>
                </a:lnTo>
                <a:lnTo>
                  <a:pt x="36018" y="4149"/>
                </a:lnTo>
                <a:lnTo>
                  <a:pt x="40264" y="6916"/>
                </a:lnTo>
                <a:lnTo>
                  <a:pt x="44790" y="10028"/>
                </a:lnTo>
                <a:lnTo>
                  <a:pt x="49595" y="13832"/>
                </a:lnTo>
                <a:lnTo>
                  <a:pt x="54634" y="18328"/>
                </a:lnTo>
                <a:lnTo>
                  <a:pt x="59953" y="23861"/>
                </a:lnTo>
                <a:lnTo>
                  <a:pt x="65505" y="30086"/>
                </a:lnTo>
                <a:lnTo>
                  <a:pt x="71337" y="37348"/>
                </a:lnTo>
                <a:lnTo>
                  <a:pt x="77449" y="45994"/>
                </a:lnTo>
                <a:lnTo>
                  <a:pt x="83841" y="55331"/>
                </a:lnTo>
                <a:lnTo>
                  <a:pt x="90513" y="65706"/>
                </a:lnTo>
                <a:lnTo>
                  <a:pt x="97465" y="77463"/>
                </a:lnTo>
                <a:lnTo>
                  <a:pt x="104696" y="90259"/>
                </a:lnTo>
                <a:lnTo>
                  <a:pt x="112208" y="104438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5609489" y="4074174"/>
            <a:ext cx="3308000" cy="6515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0" y="119999"/>
                </a:lnTo>
                <a:lnTo>
                  <a:pt x="3470" y="115068"/>
                </a:lnTo>
                <a:lnTo>
                  <a:pt x="12956" y="102328"/>
                </a:lnTo>
                <a:lnTo>
                  <a:pt x="19511" y="93698"/>
                </a:lnTo>
                <a:lnTo>
                  <a:pt x="27069" y="84246"/>
                </a:lnTo>
                <a:lnTo>
                  <a:pt x="35475" y="73972"/>
                </a:lnTo>
                <a:lnTo>
                  <a:pt x="44498" y="62876"/>
                </a:lnTo>
                <a:lnTo>
                  <a:pt x="54061" y="52191"/>
                </a:lnTo>
                <a:lnTo>
                  <a:pt x="63856" y="41506"/>
                </a:lnTo>
                <a:lnTo>
                  <a:pt x="73881" y="31643"/>
                </a:lnTo>
                <a:lnTo>
                  <a:pt x="83830" y="22191"/>
                </a:lnTo>
                <a:lnTo>
                  <a:pt x="88766" y="18082"/>
                </a:lnTo>
                <a:lnTo>
                  <a:pt x="93547" y="13972"/>
                </a:lnTo>
                <a:lnTo>
                  <a:pt x="98329" y="10684"/>
                </a:lnTo>
                <a:lnTo>
                  <a:pt x="102956" y="7397"/>
                </a:lnTo>
                <a:lnTo>
                  <a:pt x="107506" y="4931"/>
                </a:lnTo>
                <a:lnTo>
                  <a:pt x="111825" y="2876"/>
                </a:lnTo>
                <a:lnTo>
                  <a:pt x="115989" y="1232"/>
                </a:ln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11665" y="4058555"/>
            <a:ext cx="8723376" cy="132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41" y="51543"/>
                </a:moveTo>
                <a:lnTo>
                  <a:pt x="119941" y="51543"/>
                </a:lnTo>
                <a:lnTo>
                  <a:pt x="118828" y="54563"/>
                </a:lnTo>
                <a:lnTo>
                  <a:pt x="117715" y="57382"/>
                </a:lnTo>
                <a:lnTo>
                  <a:pt x="116544" y="60000"/>
                </a:lnTo>
                <a:lnTo>
                  <a:pt x="115344" y="62416"/>
                </a:lnTo>
                <a:lnTo>
                  <a:pt x="114114" y="64832"/>
                </a:lnTo>
                <a:lnTo>
                  <a:pt x="112825" y="67046"/>
                </a:lnTo>
                <a:lnTo>
                  <a:pt x="111508" y="68859"/>
                </a:lnTo>
                <a:lnTo>
                  <a:pt x="110131" y="70671"/>
                </a:lnTo>
                <a:lnTo>
                  <a:pt x="108696" y="72281"/>
                </a:lnTo>
                <a:lnTo>
                  <a:pt x="107203" y="73489"/>
                </a:lnTo>
                <a:lnTo>
                  <a:pt x="105651" y="74697"/>
                </a:lnTo>
                <a:lnTo>
                  <a:pt x="104040" y="75503"/>
                </a:lnTo>
                <a:lnTo>
                  <a:pt x="102371" y="76308"/>
                </a:lnTo>
                <a:lnTo>
                  <a:pt x="100614" y="76711"/>
                </a:lnTo>
                <a:lnTo>
                  <a:pt x="98799" y="76711"/>
                </a:lnTo>
                <a:lnTo>
                  <a:pt x="96896" y="76510"/>
                </a:lnTo>
                <a:lnTo>
                  <a:pt x="94904" y="76107"/>
                </a:lnTo>
                <a:lnTo>
                  <a:pt x="92855" y="75503"/>
                </a:lnTo>
                <a:lnTo>
                  <a:pt x="90717" y="74496"/>
                </a:lnTo>
                <a:lnTo>
                  <a:pt x="88462" y="73087"/>
                </a:lnTo>
                <a:lnTo>
                  <a:pt x="86120" y="71476"/>
                </a:lnTo>
                <a:lnTo>
                  <a:pt x="83689" y="69463"/>
                </a:lnTo>
                <a:lnTo>
                  <a:pt x="81171" y="67248"/>
                </a:lnTo>
                <a:lnTo>
                  <a:pt x="78535" y="64630"/>
                </a:lnTo>
                <a:lnTo>
                  <a:pt x="75783" y="61610"/>
                </a:lnTo>
                <a:lnTo>
                  <a:pt x="72942" y="58187"/>
                </a:lnTo>
                <a:lnTo>
                  <a:pt x="69956" y="54362"/>
                </a:lnTo>
                <a:lnTo>
                  <a:pt x="66881" y="50335"/>
                </a:lnTo>
                <a:lnTo>
                  <a:pt x="63660" y="45704"/>
                </a:lnTo>
                <a:lnTo>
                  <a:pt x="60351" y="40872"/>
                </a:lnTo>
                <a:lnTo>
                  <a:pt x="56896" y="35637"/>
                </a:lnTo>
                <a:lnTo>
                  <a:pt x="53294" y="29798"/>
                </a:lnTo>
                <a:lnTo>
                  <a:pt x="53294" y="29798"/>
                </a:lnTo>
                <a:lnTo>
                  <a:pt x="49721" y="24161"/>
                </a:lnTo>
                <a:lnTo>
                  <a:pt x="46266" y="19328"/>
                </a:lnTo>
                <a:lnTo>
                  <a:pt x="42957" y="14899"/>
                </a:lnTo>
                <a:lnTo>
                  <a:pt x="39795" y="11275"/>
                </a:lnTo>
                <a:lnTo>
                  <a:pt x="36778" y="8255"/>
                </a:lnTo>
                <a:lnTo>
                  <a:pt x="33879" y="5637"/>
                </a:lnTo>
                <a:lnTo>
                  <a:pt x="31127" y="3624"/>
                </a:lnTo>
                <a:lnTo>
                  <a:pt x="28521" y="2013"/>
                </a:lnTo>
                <a:lnTo>
                  <a:pt x="26002" y="1006"/>
                </a:lnTo>
                <a:lnTo>
                  <a:pt x="23660" y="201"/>
                </a:lnTo>
                <a:lnTo>
                  <a:pt x="21405" y="0"/>
                </a:lnTo>
                <a:lnTo>
                  <a:pt x="19297" y="0"/>
                </a:lnTo>
                <a:lnTo>
                  <a:pt x="17306" y="402"/>
                </a:lnTo>
                <a:lnTo>
                  <a:pt x="15431" y="1006"/>
                </a:lnTo>
                <a:lnTo>
                  <a:pt x="13674" y="2013"/>
                </a:lnTo>
                <a:lnTo>
                  <a:pt x="12035" y="3020"/>
                </a:lnTo>
                <a:lnTo>
                  <a:pt x="10483" y="4429"/>
                </a:lnTo>
                <a:lnTo>
                  <a:pt x="9077" y="5838"/>
                </a:lnTo>
                <a:lnTo>
                  <a:pt x="7759" y="7449"/>
                </a:lnTo>
                <a:lnTo>
                  <a:pt x="6588" y="9261"/>
                </a:lnTo>
                <a:lnTo>
                  <a:pt x="5475" y="10872"/>
                </a:lnTo>
                <a:lnTo>
                  <a:pt x="4509" y="12684"/>
                </a:lnTo>
                <a:lnTo>
                  <a:pt x="3631" y="14496"/>
                </a:lnTo>
                <a:lnTo>
                  <a:pt x="2840" y="16107"/>
                </a:lnTo>
                <a:lnTo>
                  <a:pt x="2166" y="17718"/>
                </a:lnTo>
                <a:lnTo>
                  <a:pt x="1581" y="19328"/>
                </a:lnTo>
                <a:lnTo>
                  <a:pt x="702" y="21744"/>
                </a:lnTo>
                <a:lnTo>
                  <a:pt x="175" y="23557"/>
                </a:lnTo>
                <a:lnTo>
                  <a:pt x="0" y="24161"/>
                </a:lnTo>
                <a:lnTo>
                  <a:pt x="0" y="120000"/>
                </a:lnTo>
                <a:lnTo>
                  <a:pt x="119941" y="120000"/>
                </a:lnTo>
                <a:lnTo>
                  <a:pt x="119941" y="120000"/>
                </a:lnTo>
                <a:lnTo>
                  <a:pt x="120000" y="119395"/>
                </a:lnTo>
                <a:lnTo>
                  <a:pt x="120000" y="119395"/>
                </a:lnTo>
                <a:lnTo>
                  <a:pt x="120000" y="51342"/>
                </a:lnTo>
                <a:lnTo>
                  <a:pt x="120000" y="51342"/>
                </a:lnTo>
                <a:lnTo>
                  <a:pt x="119941" y="51543"/>
                </a:lnTo>
                <a:lnTo>
                  <a:pt x="119941" y="515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6" name="Shape 76"/>
          <p:cNvGrpSpPr/>
          <p:nvPr/>
        </p:nvGrpSpPr>
        <p:grpSpPr>
          <a:xfrm>
            <a:off x="211665" y="714191"/>
            <a:ext cx="8723376" cy="1329874"/>
            <a:chOff x="-3905251" y="4294188"/>
            <a:chExt cx="13027840" cy="1892300"/>
          </a:xfrm>
        </p:grpSpPr>
        <p:sp>
          <p:nvSpPr>
            <p:cNvPr id="77" name="Shape 77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-3905251" y="4294188"/>
              <a:ext cx="1302784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grpSp>
        <p:nvGrpSpPr>
          <p:cNvPr id="91" name="Shape 91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92" name="Shape 92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01" name="Shape 101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2" name="Shape 102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sz="2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2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211665" y="1679429"/>
            <a:ext cx="8723376" cy="1329874"/>
            <a:chOff x="-3905251" y="4294188"/>
            <a:chExt cx="13027840" cy="1892300"/>
          </a:xfrm>
        </p:grpSpPr>
        <p:sp>
          <p:nvSpPr>
            <p:cNvPr id="12" name="Shape 12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-3905251" y="4294188"/>
              <a:ext cx="1302784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fecs@uw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Management Accounting &amp; Analysis &amp; EIO Updates</a:t>
            </a:r>
            <a:endParaRPr sz="44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MRAM  - February 8, 2018 </a:t>
            </a:r>
            <a:endParaRPr sz="20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Michael Anthony</a:t>
            </a:r>
            <a:endParaRPr sz="20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MAA/EIO</a:t>
            </a:r>
            <a:endParaRPr sz="20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University </a:t>
            </a:r>
            <a:r>
              <a:rPr lang="en-US" sz="2000" b="0" i="1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-US"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Washington </a:t>
            </a:r>
            <a:endParaRPr sz="20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Penny Offsets on GCCRs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484293" y="46482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US" sz="224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GCCRs might reflect 1c offset transactions with Earned Pay Period End date belonging to previous reporting period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US" sz="224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These transactions are immaterial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US" sz="224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 need to adjust previous cycle or treat these like OSETs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Arial"/>
              <a:buNone/>
            </a:pPr>
            <a:r>
              <a:rPr lang="en-US" sz="182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GCCR questions? E-mail </a:t>
            </a:r>
            <a:r>
              <a:rPr lang="en-US" sz="182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efecs@uw.edu</a:t>
            </a:r>
            <a:r>
              <a:rPr lang="en-US" sz="182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182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064" y="901033"/>
            <a:ext cx="8698058" cy="3500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09600" y="2675467"/>
            <a:ext cx="78147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ONR Audit</a:t>
            </a:r>
            <a:endParaRPr/>
          </a:p>
          <a:p>
            <a:pPr marL="576263" marR="0" lvl="1" indent="-274319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ONR will be on campus in March conducting the Property Management System Analysis (PMSA)</a:t>
            </a:r>
            <a:endParaRPr/>
          </a:p>
          <a:p>
            <a:pPr marL="576263" marR="0" lvl="1" indent="-274319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It will include:</a:t>
            </a:r>
            <a:endParaRPr/>
          </a:p>
          <a:p>
            <a:pPr marL="855663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</a:pPr>
            <a:r>
              <a:rPr lang="en-US"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a sample physical inventory of all DoD or NASA acquired property regardless of title</a:t>
            </a:r>
            <a:endParaRPr/>
          </a:p>
          <a:p>
            <a:pPr marL="855663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</a:pPr>
            <a:r>
              <a:rPr lang="en-US"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controls testing related to the acquisition, receiving, disposal of property and asset records. </a:t>
            </a:r>
            <a:endParaRPr sz="20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EIO Update – ONR Audit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228600" y="6300900"/>
            <a:ext cx="8686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University </a:t>
            </a:r>
            <a:r>
              <a:rPr lang="en-US" sz="1400" i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Washington	Management Accounting &amp; Analysis</a:t>
            </a: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09600" y="2675467"/>
            <a:ext cx="78147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lang="en-US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EIO </a:t>
            </a:r>
            <a:endParaRPr/>
          </a:p>
          <a:p>
            <a:pPr marL="576263" marR="0" lvl="1" indent="-27431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New goal – Improve department inventories</a:t>
            </a:r>
            <a:endParaRPr/>
          </a:p>
          <a:p>
            <a:pPr marL="576263" marR="0" lvl="1" indent="-27431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Will be conducting random sampling of inventory submissions throughout the year to determine accuracy</a:t>
            </a:r>
            <a:endParaRPr/>
          </a:p>
          <a:p>
            <a:pPr marL="576263" marR="0" lvl="1" indent="-27431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It will mirror the State audit process</a:t>
            </a:r>
            <a:endParaRPr/>
          </a:p>
          <a:p>
            <a:pPr marL="576263" marR="0" lvl="1" indent="-27431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 major concern was the number of assets that departments could not locate during the retagging effort yet were noted as being found on inventory submissions</a:t>
            </a:r>
            <a:endParaRPr/>
          </a:p>
          <a:p>
            <a:pPr marL="576263" marR="0" lvl="1" indent="-27431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</a:pPr>
            <a:r>
              <a:rPr lang="en-US"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Will start in March 2018</a:t>
            </a:r>
            <a:endParaRPr/>
          </a:p>
          <a:p>
            <a:pPr marL="576263" marR="0" lvl="1" indent="-13461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endParaRPr sz="22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EIO Update – New Goal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228600" y="6300900"/>
            <a:ext cx="8686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University </a:t>
            </a:r>
            <a:r>
              <a:rPr lang="en-US" sz="1400" i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Washington	Management Accounting &amp; Analysis</a:t>
            </a: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veform">
  <a:themeElements>
    <a:clrScheme name="Custom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493658"/>
      </a:accent1>
      <a:accent2>
        <a:srgbClr val="438086"/>
      </a:accent2>
      <a:accent3>
        <a:srgbClr val="934B2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B185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On-screen Show (4:3)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Noto Sans Symbols</vt:lpstr>
      <vt:lpstr>Calibri</vt:lpstr>
      <vt:lpstr>Candara</vt:lpstr>
      <vt:lpstr>Waveform</vt:lpstr>
      <vt:lpstr>Management Accounting &amp; Analysis &amp; EIO Updates</vt:lpstr>
      <vt:lpstr>Penny Offsets on GCCRs</vt:lpstr>
      <vt:lpstr>EIO Update – ONR Audit</vt:lpstr>
      <vt:lpstr>EIO Update – New Goal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Accounting &amp; Analysis &amp; EIO Updates</dc:title>
  <dc:creator>Susan S. Wilbanks</dc:creator>
  <cp:lastModifiedBy>Susan S. Wilbanks</cp:lastModifiedBy>
  <cp:revision>1</cp:revision>
  <dcterms:modified xsi:type="dcterms:W3CDTF">2018-02-08T20:10:53Z</dcterms:modified>
</cp:coreProperties>
</file>