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embeddedFontLst>
    <p:embeddedFont>
      <p:font typeface="Open Sans Light"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Encode Sans" panose="020B0604020202020204" charset="0"/>
      <p:regular r:id="rId31"/>
      <p:bold r:id="rId32"/>
    </p:embeddedFont>
    <p:embeddedFont>
      <p:font typeface="Encode Sans Black" panose="020B0604020202020204" charset="0"/>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BF95F5-FB86-424B-9FC7-ABD7EB3CC92F}">
  <a:tblStyle styleId="{CCBF95F5-FB86-424B-9FC7-ABD7EB3CC92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When open it will see this view, click on the pic and you will see….</a:t>
            </a: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Shape 14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Cover what the A/R viz includes, updated daily</a:t>
            </a:r>
            <a:endParaRPr sz="1200" b="0" i="0"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Highlight hover functionality; and Export</a:t>
            </a: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Shape 17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Export functionality in Tableau, its terrible</a:t>
            </a:r>
            <a:endParaRPr sz="1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Bonus section</a:t>
            </a: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Only small part of Internal Controls, just around purchasing and purchase documentation – here is a screen shot of what the introduction looks like, you can see the content covered on the left menu bar. As with all of our eLearnings, set up so that users can either use as a reference tool and just enter the sections of interest or can take the entire course. If want credit then need to pass the Quiz at the end</a:t>
            </a:r>
            <a:endParaRPr sz="1200" b="0" i="0" u="none" strike="noStrike" cap="none">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Shape 13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0"/>
        <p:cNvGrpSpPr/>
        <p:nvPr/>
      </p:nvGrpSpPr>
      <p:grpSpPr>
        <a:xfrm>
          <a:off x="0" y="0"/>
          <a:ext cx="0" cy="0"/>
          <a:chOff x="0" y="0"/>
          <a:chExt cx="0" cy="0"/>
        </a:xfrm>
      </p:grpSpPr>
      <p:pic>
        <p:nvPicPr>
          <p:cNvPr id="11" name="Shape 11"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2" name="Shape 1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13" name="Shape 13"/>
          <p:cNvSpPr txBox="1">
            <a:spLocks noGrp="1"/>
          </p:cNvSpPr>
          <p:nvPr>
            <p:ph type="body" idx="1"/>
          </p:nvPr>
        </p:nvSpPr>
        <p:spPr>
          <a:xfrm>
            <a:off x="671757" y="1179824"/>
            <a:ext cx="6972300" cy="2641756"/>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 name="Shape 14"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 name="Shape 17"/>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 name="Shape 19"/>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20" name="Shape 2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1"/>
        <p:cNvGrpSpPr/>
        <p:nvPr/>
      </p:nvGrpSpPr>
      <p:grpSpPr>
        <a:xfrm>
          <a:off x="0" y="0"/>
          <a:ext cx="0" cy="0"/>
          <a:chOff x="0" y="0"/>
          <a:chExt cx="0" cy="0"/>
        </a:xfrm>
      </p:grpSpPr>
      <p:pic>
        <p:nvPicPr>
          <p:cNvPr id="22" name="Shape 2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3" name="Shape 2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659305" y="1736725"/>
            <a:ext cx="8076956" cy="40154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 name="Shape 2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8" name="Shape 28"/>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 name="Shape 3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Shape 3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 name="Shape 36"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D88A2"/>
              </a:buClr>
              <a:buSzPts val="3200"/>
              <a:buFont typeface="Arial"/>
              <a:buNone/>
              <a:defRPr sz="3200" b="0" i="0" u="none" strike="noStrike" cap="none">
                <a:solidFill>
                  <a:srgbClr val="8D88A2"/>
                </a:solidFill>
                <a:latin typeface="Calibri"/>
                <a:ea typeface="Calibri"/>
                <a:cs typeface="Calibri"/>
                <a:sym typeface="Calibri"/>
              </a:defRPr>
            </a:lvl1pPr>
            <a:lvl2pPr marR="0" lvl="1" algn="ctr" rtl="0">
              <a:spcBef>
                <a:spcPts val="560"/>
              </a:spcBef>
              <a:spcAft>
                <a:spcPts val="0"/>
              </a:spcAft>
              <a:buClr>
                <a:srgbClr val="8D88A2"/>
              </a:buClr>
              <a:buSzPts val="2800"/>
              <a:buFont typeface="Arial"/>
              <a:buNone/>
              <a:defRPr sz="2800" b="0" i="0" u="none" strike="noStrike" cap="none">
                <a:solidFill>
                  <a:srgbClr val="8D88A2"/>
                </a:solidFill>
                <a:latin typeface="Calibri"/>
                <a:ea typeface="Calibri"/>
                <a:cs typeface="Calibri"/>
                <a:sym typeface="Calibri"/>
              </a:defRPr>
            </a:lvl2pPr>
            <a:lvl3pPr marR="0" lvl="2" algn="ctr" rtl="0">
              <a:spcBef>
                <a:spcPts val="480"/>
              </a:spcBef>
              <a:spcAft>
                <a:spcPts val="0"/>
              </a:spcAft>
              <a:buClr>
                <a:srgbClr val="8D88A2"/>
              </a:buClr>
              <a:buSzPts val="2400"/>
              <a:buFont typeface="Arial"/>
              <a:buNone/>
              <a:defRPr sz="2400" b="0" i="0" u="none" strike="noStrike" cap="none">
                <a:solidFill>
                  <a:srgbClr val="8D88A2"/>
                </a:solidFill>
                <a:latin typeface="Calibri"/>
                <a:ea typeface="Calibri"/>
                <a:cs typeface="Calibri"/>
                <a:sym typeface="Calibri"/>
              </a:defRPr>
            </a:lvl3pPr>
            <a:lvl4pPr marR="0" lvl="3"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4pPr>
            <a:lvl5pPr marR="0" lvl="4"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5pPr>
            <a:lvl6pPr marR="0" lvl="5"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6pPr>
            <a:lvl7pPr marR="0" lvl="6"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7pPr>
            <a:lvl8pPr marR="0" lvl="7"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8pPr>
            <a:lvl9pPr marR="0" lvl="8"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33006F"/>
                </a:solidFill>
                <a:latin typeface="Calibri"/>
                <a:ea typeface="Calibri"/>
                <a:cs typeface="Calibri"/>
                <a:sym typeface="Calibri"/>
              </a:defRPr>
            </a:lvl1pPr>
            <a:lvl2pPr marL="0" marR="0" lvl="1" indent="0" algn="l" rtl="0">
              <a:spcBef>
                <a:spcPts val="0"/>
              </a:spcBef>
              <a:buNone/>
              <a:defRPr sz="1800" b="0" i="0" u="none" strike="noStrike" cap="none">
                <a:solidFill>
                  <a:srgbClr val="33006F"/>
                </a:solidFill>
                <a:latin typeface="Calibri"/>
                <a:ea typeface="Calibri"/>
                <a:cs typeface="Calibri"/>
                <a:sym typeface="Calibri"/>
              </a:defRPr>
            </a:lvl2pPr>
            <a:lvl3pPr marL="0" marR="0" lvl="2" indent="0" algn="l" rtl="0">
              <a:spcBef>
                <a:spcPts val="0"/>
              </a:spcBef>
              <a:buNone/>
              <a:defRPr sz="1800" b="0" i="0" u="none" strike="noStrike" cap="none">
                <a:solidFill>
                  <a:srgbClr val="33006F"/>
                </a:solidFill>
                <a:latin typeface="Calibri"/>
                <a:ea typeface="Calibri"/>
                <a:cs typeface="Calibri"/>
                <a:sym typeface="Calibri"/>
              </a:defRPr>
            </a:lvl3pPr>
            <a:lvl4pPr marL="0" marR="0" lvl="3" indent="0" algn="l" rtl="0">
              <a:spcBef>
                <a:spcPts val="0"/>
              </a:spcBef>
              <a:buNone/>
              <a:defRPr sz="1800" b="0" i="0" u="none" strike="noStrike" cap="none">
                <a:solidFill>
                  <a:srgbClr val="33006F"/>
                </a:solidFill>
                <a:latin typeface="Calibri"/>
                <a:ea typeface="Calibri"/>
                <a:cs typeface="Calibri"/>
                <a:sym typeface="Calibri"/>
              </a:defRPr>
            </a:lvl4pPr>
            <a:lvl5pPr marL="0" marR="0" lvl="4" indent="0" algn="l" rtl="0">
              <a:spcBef>
                <a:spcPts val="0"/>
              </a:spcBef>
              <a:buNone/>
              <a:defRPr sz="1800" b="0" i="0" u="none" strike="noStrike" cap="none">
                <a:solidFill>
                  <a:srgbClr val="33006F"/>
                </a:solidFill>
                <a:latin typeface="Calibri"/>
                <a:ea typeface="Calibri"/>
                <a:cs typeface="Calibri"/>
                <a:sym typeface="Calibri"/>
              </a:defRPr>
            </a:lvl5pPr>
            <a:lvl6pPr marL="0" marR="0" lvl="5" indent="0" algn="l" rtl="0">
              <a:spcBef>
                <a:spcPts val="0"/>
              </a:spcBef>
              <a:buNone/>
              <a:defRPr sz="1800" b="0" i="0" u="none" strike="noStrike" cap="none">
                <a:solidFill>
                  <a:srgbClr val="33006F"/>
                </a:solidFill>
                <a:latin typeface="Calibri"/>
                <a:ea typeface="Calibri"/>
                <a:cs typeface="Calibri"/>
                <a:sym typeface="Calibri"/>
              </a:defRPr>
            </a:lvl6pPr>
            <a:lvl7pPr marL="0" marR="0" lvl="6" indent="0" algn="l" rtl="0">
              <a:spcBef>
                <a:spcPts val="0"/>
              </a:spcBef>
              <a:buNone/>
              <a:defRPr sz="1800" b="0" i="0" u="none" strike="noStrike" cap="none">
                <a:solidFill>
                  <a:srgbClr val="33006F"/>
                </a:solidFill>
                <a:latin typeface="Calibri"/>
                <a:ea typeface="Calibri"/>
                <a:cs typeface="Calibri"/>
                <a:sym typeface="Calibri"/>
              </a:defRPr>
            </a:lvl7pPr>
            <a:lvl8pPr marL="0" marR="0" lvl="7" indent="0" algn="l" rtl="0">
              <a:spcBef>
                <a:spcPts val="0"/>
              </a:spcBef>
              <a:buNone/>
              <a:defRPr sz="1800" b="0" i="0" u="none" strike="noStrike" cap="none">
                <a:solidFill>
                  <a:srgbClr val="33006F"/>
                </a:solidFill>
                <a:latin typeface="Calibri"/>
                <a:ea typeface="Calibri"/>
                <a:cs typeface="Calibri"/>
                <a:sym typeface="Calibri"/>
              </a:defRPr>
            </a:lvl8pPr>
            <a:lvl9pPr marL="0" marR="0" lvl="8" indent="0" algn="l" rtl="0">
              <a:spcBef>
                <a:spcPts val="0"/>
              </a:spcBef>
              <a:buNone/>
              <a:defRPr sz="1800" b="0" i="0" u="none" strike="noStrike" cap="none">
                <a:solidFill>
                  <a:srgbClr val="33006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3"/>
        <p:cNvGrpSpPr/>
        <p:nvPr/>
      </p:nvGrpSpPr>
      <p:grpSpPr>
        <a:xfrm>
          <a:off x="0" y="0"/>
          <a:ext cx="0" cy="0"/>
          <a:chOff x="0" y="0"/>
          <a:chExt cx="0" cy="0"/>
        </a:xfrm>
      </p:grpSpPr>
      <p:sp>
        <p:nvSpPr>
          <p:cNvPr id="44" name="Shape 44"/>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Shape 46"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7" name="Shape 4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0" name="Shape 5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51" name="Shape 51"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52" name="Shape 5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 name="Shape 57"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58" name="Shape 5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finance.uw.edu/gca/cost-shar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bitools.uw.edu/#/projects/228/workbooks" TargetMode="External"/><Relationship Id="rId4" Type="http://schemas.openxmlformats.org/officeDocument/2006/relationships/hyperlink" Target="http://finance.uw.edu/pafc/trainings-and-outrea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finance.uw.edu/gca/cost-shar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uwresearch.gosignmeup.com/Public/Course/Brows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andra2@uw.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gcahelp@uw.edu" TargetMode="External"/><Relationship Id="rId5" Type="http://schemas.openxmlformats.org/officeDocument/2006/relationships/hyperlink" Target="mailto:gcafco@uw.edu" TargetMode="External"/><Relationship Id="rId4" Type="http://schemas.openxmlformats.org/officeDocument/2006/relationships/hyperlink" Target="mailto:mgard4@uw.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washington.edu/research/training/about-core/" TargetMode="External"/><Relationship Id="rId5" Type="http://schemas.openxmlformats.org/officeDocument/2006/relationships/hyperlink" Target="https://uwresearch.gosignmeup.com/public/course/browse"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92029" y="1640263"/>
            <a:ext cx="6972300" cy="159313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US" sz="5000" b="0" i="0" u="none" strike="noStrike" cap="none">
                <a:solidFill>
                  <a:schemeClr val="accent3"/>
                </a:solidFill>
                <a:latin typeface="Arial"/>
                <a:ea typeface="Arial"/>
                <a:cs typeface="Arial"/>
                <a:sym typeface="Arial"/>
              </a:rPr>
              <a:t>COMPLIANCE CORNER</a:t>
            </a:r>
            <a:endParaRPr/>
          </a:p>
        </p:txBody>
      </p:sp>
      <p:sp>
        <p:nvSpPr>
          <p:cNvPr id="64" name="Shape 64"/>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March, 2018</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Andra Sawyer &amp; Matt Gardner</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Post Award Fiscal Compliance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Office of the Controller Dashboard </a:t>
            </a:r>
            <a:endParaRPr sz="3000" b="0" i="0" u="none" strike="noStrike" cap="none">
              <a:solidFill>
                <a:srgbClr val="4B2E83"/>
              </a:solidFill>
              <a:latin typeface="Encode Sans Black"/>
              <a:ea typeface="Encode Sans Black"/>
              <a:cs typeface="Encode Sans Black"/>
              <a:sym typeface="Encode Sans Black"/>
            </a:endParaRPr>
          </a:p>
        </p:txBody>
      </p:sp>
      <p:sp>
        <p:nvSpPr>
          <p:cNvPr id="141" name="Shape 14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Aged Receivables &amp; high risk transactions on Sponsored Awards</a:t>
            </a:r>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Options for Open and Controlled Access</a:t>
            </a:r>
            <a:endParaRPr/>
          </a:p>
          <a:p>
            <a:pPr marL="342900" marR="0" lvl="0" indent="-190500" algn="l" rtl="0">
              <a:spcBef>
                <a:spcPts val="480"/>
              </a:spcBef>
              <a:spcAft>
                <a:spcPts val="0"/>
              </a:spcAft>
              <a:buClr>
                <a:srgbClr val="4B2E83"/>
              </a:buClr>
              <a:buSzPts val="2400"/>
              <a:buFont typeface="Arial"/>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Program will expand</a:t>
            </a:r>
            <a:endParaRPr/>
          </a:p>
          <a:p>
            <a:pPr marL="342900" marR="0" lvl="0" indent="-190500" algn="l" rtl="0">
              <a:spcBef>
                <a:spcPts val="480"/>
              </a:spcBef>
              <a:spcAft>
                <a:spcPts val="0"/>
              </a:spcAft>
              <a:buClr>
                <a:srgbClr val="4B2E83"/>
              </a:buClr>
              <a:buSzPts val="2400"/>
              <a:buFont typeface="Arial"/>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Uses Tableau which is:</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Really cool</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Frustrating</a:t>
            </a:r>
            <a:endParaRPr sz="20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pic>
        <p:nvPicPr>
          <p:cNvPr id="142" name="Shape 142"/>
          <p:cNvPicPr preferRelativeResize="0"/>
          <p:nvPr/>
        </p:nvPicPr>
        <p:blipFill rotWithShape="1">
          <a:blip r:embed="rId3">
            <a:alphaModFix/>
          </a:blip>
          <a:srcRect/>
          <a:stretch/>
        </p:blipFill>
        <p:spPr>
          <a:xfrm>
            <a:off x="4959412" y="3164605"/>
            <a:ext cx="4184588" cy="3693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a:picLocks noGrp="1"/>
          </p:cNvPicPr>
          <p:nvPr>
            <p:ph type="chart" idx="2"/>
          </p:nvPr>
        </p:nvPicPr>
        <p:blipFill rotWithShape="1">
          <a:blip r:embed="rId3">
            <a:alphaModFix/>
          </a:blip>
          <a:srcRect/>
          <a:stretch/>
        </p:blipFill>
        <p:spPr>
          <a:xfrm>
            <a:off x="671757" y="1956926"/>
            <a:ext cx="8021637" cy="2848097"/>
          </a:xfrm>
          <a:prstGeom prst="rect">
            <a:avLst/>
          </a:prstGeom>
          <a:noFill/>
          <a:ln>
            <a:noFill/>
          </a:ln>
        </p:spPr>
      </p:pic>
      <p:sp>
        <p:nvSpPr>
          <p:cNvPr id="149" name="Shape 14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Office of the Controller Dashboard: </a:t>
            </a:r>
            <a:endParaRPr/>
          </a:p>
          <a:p>
            <a:pPr marL="0" marR="0" lvl="0" indent="0" algn="l" rtl="0">
              <a:lnSpc>
                <a:spcPct val="8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Aged Receivables has Open Access</a:t>
            </a:r>
            <a:endParaRPr sz="3000" b="0" i="0" u="none" strike="noStrike" cap="none">
              <a:solidFill>
                <a:srgbClr val="4B2E83"/>
              </a:solidFill>
              <a:latin typeface="Encode Sans Black"/>
              <a:ea typeface="Encode Sans Black"/>
              <a:cs typeface="Encode Sans Black"/>
              <a:sym typeface="Encode Sans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Visualizations with Controlled Access</a:t>
            </a:r>
            <a:endParaRPr sz="3000" b="0" i="0" u="none" strike="noStrike" cap="none">
              <a:solidFill>
                <a:srgbClr val="4B2E83"/>
              </a:solidFill>
              <a:latin typeface="Encode Sans Black"/>
              <a:ea typeface="Encode Sans Black"/>
              <a:cs typeface="Encode Sans Black"/>
              <a:sym typeface="Encode Sans Black"/>
            </a:endParaRPr>
          </a:p>
        </p:txBody>
      </p:sp>
      <p:sp>
        <p:nvSpPr>
          <p:cNvPr id="155" name="Shape 15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Cost Transfers (To/From)</a:t>
            </a:r>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Equipment &gt; 90 days Award End</a:t>
            </a:r>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Food</a:t>
            </a:r>
            <a:endParaRPr/>
          </a:p>
          <a:p>
            <a:pPr marL="342900" marR="0" lvl="0" indent="-21590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High risk transactions should be reviewed for: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Trends</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Corrective actions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Training opportunities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Gaps in Internal Controls</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1"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Access &gt; School/College Admin&gt;email gcafco@uw.edu</a:t>
            </a:r>
            <a:endParaRPr/>
          </a:p>
          <a:p>
            <a:pPr marL="457200" marR="0" lvl="1" indent="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5 Parts to the Visualization</a:t>
            </a:r>
            <a:endParaRPr sz="3000" b="0" i="0" u="none" strike="noStrike" cap="none">
              <a:solidFill>
                <a:srgbClr val="4B2E83"/>
              </a:solidFill>
              <a:latin typeface="Encode Sans Black"/>
              <a:ea typeface="Encode Sans Black"/>
              <a:cs typeface="Encode Sans Black"/>
              <a:sym typeface="Encode Sans Black"/>
            </a:endParaRPr>
          </a:p>
        </p:txBody>
      </p:sp>
      <p:sp>
        <p:nvSpPr>
          <p:cNvPr id="161" name="Shape 16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Help</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Filter</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Chart</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Table</a:t>
            </a:r>
            <a:endParaRPr/>
          </a:p>
          <a:p>
            <a:pPr marL="457200" marR="0" lvl="0" indent="-457200" algn="l" rtl="0">
              <a:spcBef>
                <a:spcPts val="480"/>
              </a:spcBef>
              <a:spcAft>
                <a:spcPts val="0"/>
              </a:spcAft>
              <a:buClr>
                <a:srgbClr val="4B2E83"/>
              </a:buClr>
              <a:buSzPts val="2400"/>
              <a:buFont typeface="Calibri"/>
              <a:buAutoNum type="arabicPeriod"/>
            </a:pPr>
            <a:r>
              <a:rPr lang="en-US" sz="2400" b="1" i="0" u="none" strike="noStrike" cap="none">
                <a:solidFill>
                  <a:srgbClr val="4B2E83"/>
                </a:solidFill>
                <a:latin typeface="Open Sans"/>
                <a:ea typeface="Open Sans"/>
                <a:cs typeface="Open Sans"/>
                <a:sym typeface="Open Sans"/>
              </a:rPr>
              <a:t>Export</a:t>
            </a:r>
            <a:endParaRPr sz="2400" b="1" i="0" u="none" strike="noStrike" cap="none">
              <a:solidFill>
                <a:srgbClr val="4B2E83"/>
              </a:solidFill>
              <a:latin typeface="Open Sans"/>
              <a:ea typeface="Open Sans"/>
              <a:cs typeface="Open Sans"/>
              <a:sym typeface="Open Sans"/>
            </a:endParaRPr>
          </a:p>
        </p:txBody>
      </p:sp>
      <p:pic>
        <p:nvPicPr>
          <p:cNvPr id="162" name="Shape 162"/>
          <p:cNvPicPr preferRelativeResize="0"/>
          <p:nvPr/>
        </p:nvPicPr>
        <p:blipFill rotWithShape="1">
          <a:blip r:embed="rId3">
            <a:alphaModFix/>
          </a:blip>
          <a:srcRect/>
          <a:stretch/>
        </p:blipFill>
        <p:spPr>
          <a:xfrm>
            <a:off x="2438400" y="2209800"/>
            <a:ext cx="6478340" cy="44403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p>
            <a:pPr marL="0" lvl="0" indent="0">
              <a:spcBef>
                <a:spcPts val="480"/>
              </a:spcBef>
              <a:spcAft>
                <a:spcPts val="0"/>
              </a:spcAft>
              <a:buNone/>
            </a:pPr>
            <a:endParaRPr/>
          </a:p>
        </p:txBody>
      </p:sp>
      <p:sp>
        <p:nvSpPr>
          <p:cNvPr id="168" name="Shape 16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Equipment Example: 1 department, Transaction Count, PI by Color</a:t>
            </a:r>
            <a:endParaRPr sz="3000" b="0" i="0" u="none" strike="noStrike" cap="none">
              <a:solidFill>
                <a:srgbClr val="4B2E83"/>
              </a:solidFill>
              <a:latin typeface="Encode Sans Black"/>
              <a:ea typeface="Encode Sans Black"/>
              <a:cs typeface="Encode Sans Black"/>
              <a:sym typeface="Encode Sans Black"/>
            </a:endParaRPr>
          </a:p>
        </p:txBody>
      </p:sp>
      <p:pic>
        <p:nvPicPr>
          <p:cNvPr id="169" name="Shape 169"/>
          <p:cNvPicPr preferRelativeResize="0"/>
          <p:nvPr/>
        </p:nvPicPr>
        <p:blipFill rotWithShape="1">
          <a:blip r:embed="rId3">
            <a:alphaModFix/>
          </a:blip>
          <a:srcRect/>
          <a:stretch/>
        </p:blipFill>
        <p:spPr>
          <a:xfrm>
            <a:off x="766763" y="2983374"/>
            <a:ext cx="8021637" cy="31856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Food Example: 1 School, Transaction Amount, Colors by Department</a:t>
            </a:r>
            <a:endParaRPr sz="3000" b="0" i="0" u="none" strike="noStrike" cap="none">
              <a:solidFill>
                <a:srgbClr val="4B2E83"/>
              </a:solidFill>
              <a:latin typeface="Encode Sans Black"/>
              <a:ea typeface="Encode Sans Black"/>
              <a:cs typeface="Encode Sans Black"/>
              <a:sym typeface="Encode Sans Black"/>
            </a:endParaRPr>
          </a:p>
        </p:txBody>
      </p:sp>
      <p:pic>
        <p:nvPicPr>
          <p:cNvPr id="176" name="Shape 176"/>
          <p:cNvPicPr preferRelativeResize="0">
            <a:picLocks noGrp="1"/>
          </p:cNvPicPr>
          <p:nvPr>
            <p:ph type="chart" idx="2"/>
          </p:nvPr>
        </p:nvPicPr>
        <p:blipFill rotWithShape="1">
          <a:blip r:embed="rId3">
            <a:alphaModFix/>
          </a:blip>
          <a:srcRect/>
          <a:stretch/>
        </p:blipFill>
        <p:spPr>
          <a:xfrm>
            <a:off x="583883" y="2366514"/>
            <a:ext cx="8021637" cy="18620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Filtered Data Exported into Excel</a:t>
            </a:r>
            <a:endParaRPr sz="3000" b="0" i="0" u="none" strike="noStrike" cap="none">
              <a:solidFill>
                <a:srgbClr val="4B2E83"/>
              </a:solidFill>
              <a:latin typeface="Encode Sans Black"/>
              <a:ea typeface="Encode Sans Black"/>
              <a:cs typeface="Encode Sans Black"/>
              <a:sym typeface="Encode Sans Black"/>
            </a:endParaRPr>
          </a:p>
        </p:txBody>
      </p:sp>
      <p:sp>
        <p:nvSpPr>
          <p:cNvPr id="183" name="Shape 18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Budget Number &amp; Name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Org Code (broken down into 3 segments)</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PI Name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Revenue Class (Sponsor)</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Federal/Non-Federal</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Account Code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Posting Date</a:t>
            </a:r>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Amount</a:t>
            </a:r>
            <a:endParaRPr sz="2400" b="0" i="0" u="none" strike="noStrike" cap="none">
              <a:solidFill>
                <a:srgbClr val="4B2E83"/>
              </a:solidFill>
              <a:latin typeface="Open Sans"/>
              <a:ea typeface="Open Sans"/>
              <a:cs typeface="Open Sans"/>
              <a:sym typeface="Open Sans"/>
            </a:endParaRPr>
          </a:p>
        </p:txBody>
      </p:sp>
      <p:pic>
        <p:nvPicPr>
          <p:cNvPr id="184" name="Shape 184"/>
          <p:cNvPicPr preferRelativeResize="0"/>
          <p:nvPr/>
        </p:nvPicPr>
        <p:blipFill rotWithShape="1">
          <a:blip r:embed="rId3">
            <a:alphaModFix/>
          </a:blip>
          <a:srcRect/>
          <a:stretch/>
        </p:blipFill>
        <p:spPr>
          <a:xfrm>
            <a:off x="5063112" y="2871018"/>
            <a:ext cx="3605589" cy="28812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Cost Transfers, includes information from MyFD</a:t>
            </a:r>
            <a:endParaRPr sz="3000" b="0" i="0" u="none" strike="noStrike" cap="none">
              <a:solidFill>
                <a:srgbClr val="4B2E83"/>
              </a:solidFill>
              <a:latin typeface="Encode Sans Black"/>
              <a:ea typeface="Encode Sans Black"/>
              <a:cs typeface="Encode Sans Black"/>
              <a:sym typeface="Encode Sans Black"/>
            </a:endParaRPr>
          </a:p>
        </p:txBody>
      </p:sp>
      <p:pic>
        <p:nvPicPr>
          <p:cNvPr id="191" name="Shape 191"/>
          <p:cNvPicPr preferRelativeResize="0">
            <a:picLocks noGrp="1"/>
          </p:cNvPicPr>
          <p:nvPr>
            <p:ph type="chart" idx="2"/>
          </p:nvPr>
        </p:nvPicPr>
        <p:blipFill rotWithShape="1">
          <a:blip r:embed="rId3">
            <a:alphaModFix/>
          </a:blip>
          <a:srcRect/>
          <a:stretch/>
        </p:blipFill>
        <p:spPr>
          <a:xfrm>
            <a:off x="1657083" y="1736725"/>
            <a:ext cx="6240996" cy="443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Cost Transfers - Additional Exported Data</a:t>
            </a:r>
            <a:endParaRPr sz="3000" b="0" i="0" u="none" strike="noStrike" cap="none">
              <a:solidFill>
                <a:srgbClr val="4B2E83"/>
              </a:solidFill>
              <a:latin typeface="Encode Sans Black"/>
              <a:ea typeface="Encode Sans Black"/>
              <a:cs typeface="Encode Sans Black"/>
              <a:sym typeface="Encode Sans Black"/>
            </a:endParaRPr>
          </a:p>
        </p:txBody>
      </p:sp>
      <p:pic>
        <p:nvPicPr>
          <p:cNvPr id="197" name="Shape 197"/>
          <p:cNvPicPr preferRelativeResize="0">
            <a:picLocks noGrp="1"/>
          </p:cNvPicPr>
          <p:nvPr>
            <p:ph type="chart" idx="2"/>
          </p:nvPr>
        </p:nvPicPr>
        <p:blipFill rotWithShape="1">
          <a:blip r:embed="rId3">
            <a:alphaModFix/>
          </a:blip>
          <a:srcRect/>
          <a:stretch/>
        </p:blipFill>
        <p:spPr>
          <a:xfrm>
            <a:off x="538163" y="4853651"/>
            <a:ext cx="8021700" cy="1012500"/>
          </a:xfrm>
          <a:prstGeom prst="rect">
            <a:avLst/>
          </a:prstGeom>
          <a:noFill/>
          <a:ln>
            <a:noFill/>
          </a:ln>
        </p:spPr>
      </p:pic>
      <p:sp>
        <p:nvSpPr>
          <p:cNvPr id="198" name="Shape 198"/>
          <p:cNvSpPr txBox="1"/>
          <p:nvPr/>
        </p:nvSpPr>
        <p:spPr>
          <a:xfrm>
            <a:off x="766926" y="1799300"/>
            <a:ext cx="7924200" cy="2677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Name of Preparer</a:t>
            </a:r>
            <a:endParaRPr/>
          </a:p>
          <a:p>
            <a:pPr marL="342900" marR="0" lvl="0" indent="-342900" algn="l" rtl="0">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Name of Submitter</a:t>
            </a:r>
            <a:endParaRPr/>
          </a:p>
          <a:p>
            <a:pPr marL="342900" marR="0" lvl="0" indent="-342900" algn="l" rtl="0">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Number of days from Original Posting to Transfer Date</a:t>
            </a:r>
            <a:endParaRPr/>
          </a:p>
          <a:p>
            <a:pPr marL="342900" marR="0" lvl="0" indent="-342900" algn="l" rtl="0">
              <a:spcBef>
                <a:spcPts val="0"/>
              </a:spcBef>
              <a:spcAft>
                <a:spcPts val="0"/>
              </a:spcAft>
              <a:buClr>
                <a:srgbClr val="33006F"/>
              </a:buClr>
              <a:buSzPts val="2400"/>
              <a:buFont typeface="Arial"/>
              <a:buChar char="•"/>
            </a:pPr>
            <a:r>
              <a:rPr lang="en-US" sz="2400" b="0" i="0" u="none" strike="noStrike" cap="none">
                <a:solidFill>
                  <a:srgbClr val="33006F"/>
                </a:solidFill>
                <a:latin typeface="Calibri"/>
                <a:ea typeface="Calibri"/>
                <a:cs typeface="Calibri"/>
                <a:sym typeface="Calibri"/>
              </a:rPr>
              <a:t>Responses to 3 Questions in MyFD:</a:t>
            </a:r>
            <a:endParaRPr/>
          </a:p>
          <a:p>
            <a:pPr marL="800100" marR="0" lvl="1" indent="-342900" algn="l" rtl="0">
              <a:spcBef>
                <a:spcPts val="0"/>
              </a:spcBef>
              <a:spcAft>
                <a:spcPts val="0"/>
              </a:spcAft>
              <a:buClr>
                <a:srgbClr val="33006F"/>
              </a:buClr>
              <a:buSzPts val="2400"/>
              <a:buFont typeface="Calibri"/>
              <a:buAutoNum type="arabicPeriod"/>
            </a:pPr>
            <a:r>
              <a:rPr lang="en-US" sz="2400" b="0" i="0" u="none" strike="noStrike" cap="none">
                <a:solidFill>
                  <a:srgbClr val="33006F"/>
                </a:solidFill>
                <a:latin typeface="Calibri"/>
                <a:ea typeface="Calibri"/>
                <a:cs typeface="Calibri"/>
                <a:sym typeface="Calibri"/>
              </a:rPr>
              <a:t>Reason for Transfer</a:t>
            </a:r>
            <a:endParaRPr/>
          </a:p>
          <a:p>
            <a:pPr marL="800100" marR="0" lvl="1" indent="-342900" algn="l" rtl="0">
              <a:spcBef>
                <a:spcPts val="0"/>
              </a:spcBef>
              <a:spcAft>
                <a:spcPts val="0"/>
              </a:spcAft>
              <a:buClr>
                <a:srgbClr val="33006F"/>
              </a:buClr>
              <a:buSzPts val="2400"/>
              <a:buFont typeface="Calibri"/>
              <a:buAutoNum type="arabicPeriod"/>
            </a:pPr>
            <a:r>
              <a:rPr lang="en-US" sz="2400" b="0" i="0" u="none" strike="noStrike" cap="none">
                <a:solidFill>
                  <a:srgbClr val="33006F"/>
                </a:solidFill>
                <a:latin typeface="Calibri"/>
                <a:ea typeface="Calibri"/>
                <a:cs typeface="Calibri"/>
                <a:sym typeface="Calibri"/>
              </a:rPr>
              <a:t>Benefit to Award</a:t>
            </a:r>
            <a:endParaRPr/>
          </a:p>
          <a:p>
            <a:pPr marL="800100" marR="0" lvl="1" indent="-342900" algn="l" rtl="0">
              <a:spcBef>
                <a:spcPts val="0"/>
              </a:spcBef>
              <a:spcAft>
                <a:spcPts val="0"/>
              </a:spcAft>
              <a:buClr>
                <a:srgbClr val="33006F"/>
              </a:buClr>
              <a:buSzPts val="2400"/>
              <a:buFont typeface="Calibri"/>
              <a:buAutoNum type="arabicPeriod"/>
            </a:pPr>
            <a:r>
              <a:rPr lang="en-US" sz="2400" b="0" i="0" u="none" strike="noStrike" cap="none">
                <a:solidFill>
                  <a:srgbClr val="33006F"/>
                </a:solidFill>
                <a:latin typeface="Calibri"/>
                <a:ea typeface="Calibri"/>
                <a:cs typeface="Calibri"/>
                <a:sym typeface="Calibri"/>
              </a:rPr>
              <a:t>Reason for Delay (if &gt; 120 days from original posting)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Office of Controller Dashboard - Key Points</a:t>
            </a:r>
            <a:endParaRPr sz="3000" b="0" i="0" u="none" strike="noStrike" cap="none">
              <a:solidFill>
                <a:srgbClr val="4B2E83"/>
              </a:solidFill>
              <a:latin typeface="Encode Sans Black"/>
              <a:ea typeface="Encode Sans Black"/>
              <a:cs typeface="Encode Sans Black"/>
              <a:sym typeface="Encode Sans Black"/>
            </a:endParaRPr>
          </a:p>
        </p:txBody>
      </p:sp>
      <p:sp>
        <p:nvSpPr>
          <p:cNvPr id="204" name="Shape 20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Aged Receivables – open access</a:t>
            </a:r>
            <a:endParaRPr/>
          </a:p>
          <a:p>
            <a:pPr marL="342900" marR="0" lvl="0" indent="-21590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Controlled access</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School/College Admin email </a:t>
            </a:r>
            <a:r>
              <a:rPr lang="en-US" sz="2000" b="1" i="0" u="sng" strike="noStrike" cap="none">
                <a:solidFill>
                  <a:schemeClr val="hlink"/>
                </a:solidFill>
                <a:latin typeface="Open Sans"/>
                <a:ea typeface="Open Sans"/>
                <a:cs typeface="Open Sans"/>
                <a:sym typeface="Open Sans"/>
                <a:hlinkClick r:id="rId3"/>
              </a:rPr>
              <a:t>gcafco@uw.edu</a:t>
            </a:r>
            <a:r>
              <a:rPr lang="en-US" sz="2000" b="1" i="0" u="none" strike="noStrike" cap="none">
                <a:solidFill>
                  <a:srgbClr val="4B2E83"/>
                </a:solidFill>
                <a:latin typeface="Open Sans"/>
                <a:ea typeface="Open Sans"/>
                <a:cs typeface="Open Sans"/>
                <a:sym typeface="Open Sans"/>
              </a:rPr>
              <a:t> for access</a:t>
            </a:r>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Help information on Dashboard </a:t>
            </a:r>
            <a:endParaRPr/>
          </a:p>
          <a:p>
            <a:pPr marL="342900" marR="0" lvl="0" indent="-21590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PAFC Outreach</a:t>
            </a:r>
            <a:endParaRPr/>
          </a:p>
          <a:p>
            <a:pPr marL="0" marR="0" lvl="0" indent="0" algn="l" rtl="0">
              <a:spcBef>
                <a:spcPts val="400"/>
              </a:spcBef>
              <a:spcAft>
                <a:spcPts val="0"/>
              </a:spcAft>
              <a:buClr>
                <a:srgbClr val="4B2E83"/>
              </a:buClr>
              <a:buSzPts val="2000"/>
              <a:buFont typeface="Merriweather Sans"/>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Contact PAFC for School/College/Department customized presentation</a:t>
            </a:r>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0000"/>
              </a:buClr>
              <a:buSzPts val="3000"/>
              <a:buFont typeface="Arial"/>
              <a:buNone/>
            </a:pPr>
            <a:r>
              <a:rPr lang="en-US" sz="3000" b="0" i="0" u="none" strike="noStrike" cap="none">
                <a:solidFill>
                  <a:srgbClr val="FF0000"/>
                </a:solidFill>
                <a:latin typeface="Encode Sans Black"/>
                <a:ea typeface="Encode Sans Black"/>
                <a:cs typeface="Encode Sans Black"/>
                <a:sym typeface="Encode Sans Black"/>
              </a:rPr>
              <a:t>New PAFC/GCA Tools</a:t>
            </a:r>
            <a:endParaRPr sz="3000" b="0" i="0" u="none" strike="noStrike" cap="none">
              <a:solidFill>
                <a:srgbClr val="FF0000"/>
              </a:solidFill>
              <a:latin typeface="Encode Sans Black"/>
              <a:ea typeface="Encode Sans Black"/>
              <a:cs typeface="Encode Sans Black"/>
              <a:sym typeface="Encode Sans Black"/>
            </a:endParaRPr>
          </a:p>
        </p:txBody>
      </p:sp>
      <p:sp>
        <p:nvSpPr>
          <p:cNvPr id="70" name="Shape 7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Cost Share Addendum</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3"/>
              </a:rPr>
              <a:t>http://finance.uw.edu/gca/cost-share</a:t>
            </a:r>
            <a:endParaRPr sz="24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Internal Controls – Purchasing eLearning</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4"/>
              </a:rPr>
              <a:t>http://finance.uw.edu/pafc/trainings-and-outreach</a:t>
            </a:r>
            <a:endParaRPr sz="24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1" i="0" u="none" strike="noStrike" cap="none">
                <a:solidFill>
                  <a:srgbClr val="4B2E83"/>
                </a:solidFill>
                <a:latin typeface="Open Sans"/>
                <a:ea typeface="Open Sans"/>
                <a:cs typeface="Open Sans"/>
                <a:sym typeface="Open Sans"/>
              </a:rPr>
              <a:t>Fiscal Compliance Dashboard </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5"/>
              </a:rPr>
              <a:t>https://bitools.uw.edu/#/projects/228/workbooks</a:t>
            </a: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Arial"/>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76" name="Shape 7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What’s New?</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Cost Share Calculators are linked to the Addendum</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Addendum displays the benefits and/or F&amp;A for each Cost Share item</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F&amp;A Rate only entered one time on the Addendum</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Why is this better?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Reduction in the amount of information entered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Less chance for error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Easier to review the benefits and F&amp;A costs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Easier to reconcile to eFECS Summary</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77" name="Shape 7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83" name="Shape 8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Four different Excel files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Calendar Percent-based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Calendar Dollar-based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Academic Percent-based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Academic Dollar-based</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Drop-down menus to prevent using the wrong form (Academic vs. Calendar)</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Updated Cost Share content on the GCA webpage</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Arial"/>
                <a:ea typeface="Arial"/>
                <a:cs typeface="Arial"/>
                <a:sym typeface="Arial"/>
                <a:hlinkClick r:id="rId3"/>
              </a:rPr>
              <a:t>http://finance.uw.edu/gca/cost-share</a:t>
            </a: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84" name="Shape 84"/>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90" name="Shape 90"/>
          <p:cNvSpPr txBox="1">
            <a:spLocks noGrp="1"/>
          </p:cNvSpPr>
          <p:nvPr>
            <p:ph type="body" idx="2"/>
          </p:nvPr>
        </p:nvSpPr>
        <p:spPr>
          <a:xfrm>
            <a:off x="659305" y="1736725"/>
            <a:ext cx="8197114" cy="427218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800"/>
              <a:buFont typeface="Merriweather Sans"/>
              <a:buChar char="&gt;"/>
            </a:pPr>
            <a:r>
              <a:rPr lang="en-US" sz="2800" b="1" i="0" u="none" strike="noStrike" cap="none">
                <a:solidFill>
                  <a:srgbClr val="4B2E83"/>
                </a:solidFill>
                <a:latin typeface="Arial"/>
                <a:ea typeface="Arial"/>
                <a:cs typeface="Arial"/>
                <a:sym typeface="Arial"/>
              </a:rPr>
              <a:t>Want to see the New Addendum yourself?</a:t>
            </a:r>
            <a:r>
              <a:rPr lang="en-US" sz="3200" b="1" i="0" u="none" strike="noStrike" cap="none">
                <a:solidFill>
                  <a:srgbClr val="4B2E83"/>
                </a:solidFill>
                <a:latin typeface="Arial"/>
                <a:ea typeface="Arial"/>
                <a:cs typeface="Arial"/>
                <a:sym typeface="Arial"/>
              </a:rPr>
              <a:t/>
            </a:r>
            <a:br>
              <a:rPr lang="en-US" sz="3200" b="1" i="0" u="none" strike="noStrike" cap="none">
                <a:solidFill>
                  <a:srgbClr val="4B2E83"/>
                </a:solidFill>
                <a:latin typeface="Arial"/>
                <a:ea typeface="Arial"/>
                <a:cs typeface="Arial"/>
                <a:sym typeface="Arial"/>
              </a:rPr>
            </a:br>
            <a:endParaRPr sz="2000" b="1" i="0" u="none" strike="noStrike" cap="none">
              <a:solidFill>
                <a:srgbClr val="4B2E83"/>
              </a:solidFill>
              <a:latin typeface="Arial"/>
              <a:ea typeface="Arial"/>
              <a:cs typeface="Arial"/>
              <a:sym typeface="Arial"/>
            </a:endParaRPr>
          </a:p>
          <a:p>
            <a:pPr marL="342900" marR="0" lvl="0" indent="-342900" algn="l" rtl="0">
              <a:spcBef>
                <a:spcPts val="640"/>
              </a:spcBef>
              <a:spcAft>
                <a:spcPts val="0"/>
              </a:spcAft>
              <a:buClr>
                <a:srgbClr val="4B2E83"/>
              </a:buClr>
              <a:buSzPts val="3200"/>
              <a:buFont typeface="Merriweather Sans"/>
              <a:buChar char="&gt;"/>
            </a:pPr>
            <a:r>
              <a:rPr lang="en-US" sz="3200" b="1" i="0" u="none" strike="noStrike" cap="none">
                <a:solidFill>
                  <a:srgbClr val="4B2E83"/>
                </a:solidFill>
                <a:latin typeface="Arial"/>
                <a:ea typeface="Arial"/>
                <a:cs typeface="Arial"/>
                <a:sym typeface="Arial"/>
              </a:rPr>
              <a:t>Training for Campus!</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Date: April 24</a:t>
            </a:r>
            <a:r>
              <a:rPr lang="en-US" sz="2600" b="1" i="0" u="none" strike="noStrike" cap="none" baseline="30000">
                <a:solidFill>
                  <a:srgbClr val="4B2E83"/>
                </a:solidFill>
                <a:latin typeface="Arial"/>
                <a:ea typeface="Arial"/>
                <a:cs typeface="Arial"/>
                <a:sym typeface="Arial"/>
              </a:rPr>
              <a:t>th</a:t>
            </a:r>
            <a:r>
              <a:rPr lang="en-US" sz="2600" b="1" i="0" u="none" strike="noStrike" cap="none">
                <a:solidFill>
                  <a:srgbClr val="4B2E83"/>
                </a:solidFill>
                <a:latin typeface="Arial"/>
                <a:ea typeface="Arial"/>
                <a:cs typeface="Arial"/>
                <a:sym typeface="Arial"/>
              </a:rPr>
              <a:t>, 2018</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Time: 9:</a:t>
            </a:r>
            <a:r>
              <a:rPr lang="en-US" sz="2600">
                <a:latin typeface="Arial"/>
                <a:ea typeface="Arial"/>
                <a:cs typeface="Arial"/>
                <a:sym typeface="Arial"/>
              </a:rPr>
              <a:t>30</a:t>
            </a:r>
            <a:r>
              <a:rPr lang="en-US" sz="2600" b="1" i="0" u="none" strike="noStrike" cap="none">
                <a:solidFill>
                  <a:srgbClr val="4B2E83"/>
                </a:solidFill>
                <a:latin typeface="Arial"/>
                <a:ea typeface="Arial"/>
                <a:cs typeface="Arial"/>
                <a:sym typeface="Arial"/>
              </a:rPr>
              <a:t>am – </a:t>
            </a:r>
            <a:r>
              <a:rPr lang="en-US" sz="2600">
                <a:latin typeface="Arial"/>
                <a:ea typeface="Arial"/>
                <a:cs typeface="Arial"/>
                <a:sym typeface="Arial"/>
              </a:rPr>
              <a:t>11:00</a:t>
            </a:r>
            <a:r>
              <a:rPr lang="en-US" sz="2600" b="1" i="0" u="none" strike="noStrike" cap="none">
                <a:solidFill>
                  <a:srgbClr val="4B2E83"/>
                </a:solidFill>
                <a:latin typeface="Arial"/>
                <a:ea typeface="Arial"/>
                <a:cs typeface="Arial"/>
                <a:sym typeface="Arial"/>
              </a:rPr>
              <a:t>am</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Room: Foege N130A</a:t>
            </a:r>
            <a:endParaRPr/>
          </a:p>
          <a:p>
            <a:pPr marL="1143000" marR="0" lvl="2" indent="-228600" algn="l" rtl="0">
              <a:spcBef>
                <a:spcPts val="520"/>
              </a:spcBef>
              <a:spcAft>
                <a:spcPts val="0"/>
              </a:spcAft>
              <a:buClr>
                <a:srgbClr val="4B2E83"/>
              </a:buClr>
              <a:buSzPts val="2600"/>
              <a:buFont typeface="Merriweather Sans"/>
              <a:buChar char="&gt;"/>
            </a:pPr>
            <a:r>
              <a:rPr lang="en-US" sz="2600" b="1" i="0" u="none" strike="noStrike" cap="none">
                <a:solidFill>
                  <a:srgbClr val="4B2E83"/>
                </a:solidFill>
                <a:latin typeface="Arial"/>
                <a:ea typeface="Arial"/>
                <a:cs typeface="Arial"/>
                <a:sym typeface="Arial"/>
              </a:rPr>
              <a:t>Sign up at CORE</a:t>
            </a:r>
            <a:endParaRPr/>
          </a:p>
          <a:p>
            <a:pPr marL="1600200" marR="0" lvl="3" indent="-228600" algn="l" rtl="0">
              <a:spcBef>
                <a:spcPts val="480"/>
              </a:spcBef>
              <a:spcAft>
                <a:spcPts val="0"/>
              </a:spcAft>
              <a:buClr>
                <a:srgbClr val="4B2E83"/>
              </a:buClr>
              <a:buSzPts val="2400"/>
              <a:buFont typeface="Arial"/>
              <a:buChar char="–"/>
            </a:pPr>
            <a:r>
              <a:rPr lang="en-US" sz="2400" b="1" i="0" u="sng" strike="noStrike" cap="none">
                <a:solidFill>
                  <a:schemeClr val="hlink"/>
                </a:solidFill>
                <a:latin typeface="Arial"/>
                <a:ea typeface="Arial"/>
                <a:cs typeface="Arial"/>
                <a:sym typeface="Arial"/>
                <a:hlinkClick r:id="rId3"/>
              </a:rPr>
              <a:t>https://uwresearch.gosignmeup.com/Public/Course/Browse</a:t>
            </a:r>
            <a:r>
              <a:rPr lang="en-US" sz="2400" b="1" i="0" u="none" strike="noStrike" cap="none">
                <a:solidFill>
                  <a:srgbClr val="4B2E83"/>
                </a:solidFill>
                <a:latin typeface="Arial"/>
                <a:ea typeface="Arial"/>
                <a:cs typeface="Arial"/>
                <a:sym typeface="Arial"/>
              </a:rPr>
              <a:t> </a:t>
            </a:r>
            <a:endParaRPr sz="2400" b="1" i="0" u="none" strike="noStrike" cap="none">
              <a:solidFill>
                <a:srgbClr val="4B2E83"/>
              </a:solidFill>
              <a:latin typeface="Arial"/>
              <a:ea typeface="Arial"/>
              <a:cs typeface="Arial"/>
              <a:sym typeface="Arial"/>
            </a:endParaRPr>
          </a:p>
          <a:p>
            <a:pPr marL="1143000" marR="0" lvl="2" indent="-63500" algn="l" rtl="0">
              <a:spcBef>
                <a:spcPts val="520"/>
              </a:spcBef>
              <a:spcAft>
                <a:spcPts val="0"/>
              </a:spcAft>
              <a:buClr>
                <a:srgbClr val="4B2E83"/>
              </a:buClr>
              <a:buSzPts val="2600"/>
              <a:buFont typeface="Merriweather Sans"/>
              <a:buNone/>
            </a:pPr>
            <a:endParaRPr sz="2600" b="1" i="0" u="none" strike="noStrike" cap="none">
              <a:solidFill>
                <a:srgbClr val="4B2E83"/>
              </a:solidFill>
              <a:latin typeface="Arial"/>
              <a:ea typeface="Arial"/>
              <a:cs typeface="Arial"/>
              <a:sym typeface="Arial"/>
            </a:endParaRPr>
          </a:p>
        </p:txBody>
      </p:sp>
      <p:sp>
        <p:nvSpPr>
          <p:cNvPr id="91" name="Shape 91"/>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New Cost Share Addendum</a:t>
            </a:r>
            <a:endParaRPr sz="3000" b="0" i="0" u="none" strike="noStrike" cap="none">
              <a:solidFill>
                <a:srgbClr val="4B2E83"/>
              </a:solidFill>
              <a:latin typeface="Arial"/>
              <a:ea typeface="Arial"/>
              <a:cs typeface="Arial"/>
              <a:sym typeface="Arial"/>
            </a:endParaRPr>
          </a:p>
        </p:txBody>
      </p:sp>
      <p:sp>
        <p:nvSpPr>
          <p:cNvPr id="97" name="Shape 9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800"/>
              <a:buFont typeface="Merriweather Sans"/>
              <a:buChar char="&gt;"/>
            </a:pPr>
            <a:r>
              <a:rPr lang="en-US" sz="2800" b="1" i="0" u="none" strike="noStrike" cap="none">
                <a:solidFill>
                  <a:srgbClr val="4B2E83"/>
                </a:solidFill>
                <a:latin typeface="Arial"/>
                <a:ea typeface="Arial"/>
                <a:cs typeface="Arial"/>
                <a:sym typeface="Arial"/>
              </a:rPr>
              <a:t>Questions?</a:t>
            </a:r>
            <a:r>
              <a:rPr lang="en-US" sz="3200" b="1" i="0" u="none" strike="noStrike" cap="none">
                <a:solidFill>
                  <a:srgbClr val="4B2E83"/>
                </a:solidFill>
                <a:latin typeface="Arial"/>
                <a:ea typeface="Arial"/>
                <a:cs typeface="Arial"/>
                <a:sym typeface="Arial"/>
              </a:rPr>
              <a:t/>
            </a:r>
            <a:br>
              <a:rPr lang="en-US" sz="3200" b="1" i="0" u="none" strike="noStrike" cap="none">
                <a:solidFill>
                  <a:srgbClr val="4B2E83"/>
                </a:solidFill>
                <a:latin typeface="Arial"/>
                <a:ea typeface="Arial"/>
                <a:cs typeface="Arial"/>
                <a:sym typeface="Arial"/>
              </a:rPr>
            </a:br>
            <a:endParaRPr sz="8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Andra Sawyer</a:t>
            </a:r>
            <a:endParaRPr sz="20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3"/>
              </a:rPr>
              <a:t>andra2@uw.edu</a:t>
            </a:r>
            <a:r>
              <a:rPr lang="en-US" sz="1800" b="1" i="0" u="none" strike="noStrike" cap="none">
                <a:solidFill>
                  <a:srgbClr val="4B2E83"/>
                </a:solidFill>
                <a:latin typeface="Arial"/>
                <a:ea typeface="Arial"/>
                <a:cs typeface="Arial"/>
                <a:sym typeface="Arial"/>
              </a:rPr>
              <a:t> </a:t>
            </a:r>
            <a:endParaRPr sz="18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Arial"/>
                <a:ea typeface="Arial"/>
                <a:cs typeface="Arial"/>
                <a:sym typeface="Arial"/>
              </a:rPr>
              <a:t>206-685-8902 </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Matt Gardner</a:t>
            </a:r>
            <a:endParaRPr sz="20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4"/>
              </a:rPr>
              <a:t>mgard4@uw.edu</a:t>
            </a:r>
            <a:r>
              <a:rPr lang="en-US" sz="1800" b="1" i="0" u="none" strike="noStrike" cap="none">
                <a:solidFill>
                  <a:srgbClr val="4B2E83"/>
                </a:solidFill>
                <a:latin typeface="Arial"/>
                <a:ea typeface="Arial"/>
                <a:cs typeface="Arial"/>
                <a:sym typeface="Arial"/>
              </a:rPr>
              <a:t> </a:t>
            </a:r>
            <a:endParaRPr/>
          </a:p>
          <a:p>
            <a:pPr marL="1143000" marR="0" lvl="2" indent="-2286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Arial"/>
                <a:ea typeface="Arial"/>
                <a:cs typeface="Arial"/>
                <a:sym typeface="Arial"/>
              </a:rPr>
              <a:t>206-543-2610</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Matt &amp; Andra</a:t>
            </a:r>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5"/>
              </a:rPr>
              <a:t>gcafco@uw.edu</a:t>
            </a:r>
            <a:r>
              <a:rPr lang="en-US" sz="1800" b="1" i="0" u="none" strike="noStrike" cap="none">
                <a:solidFill>
                  <a:srgbClr val="4B2E83"/>
                </a:solidFill>
                <a:latin typeface="Arial"/>
                <a:ea typeface="Arial"/>
                <a:cs typeface="Arial"/>
                <a:sym typeface="Arial"/>
              </a:rPr>
              <a:t> </a:t>
            </a:r>
            <a:endParaRPr sz="18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GCA</a:t>
            </a:r>
            <a:endParaRPr sz="2000" b="1" i="0" u="none" strike="noStrike" cap="none">
              <a:solidFill>
                <a:srgbClr val="4B2E83"/>
              </a:solidFill>
              <a:latin typeface="Arial"/>
              <a:ea typeface="Arial"/>
              <a:cs typeface="Arial"/>
              <a:sym typeface="Arial"/>
            </a:endParaRPr>
          </a:p>
          <a:p>
            <a:pPr marL="1143000" marR="0" lvl="2" indent="-228600" algn="l" rtl="0">
              <a:spcBef>
                <a:spcPts val="360"/>
              </a:spcBef>
              <a:spcAft>
                <a:spcPts val="0"/>
              </a:spcAft>
              <a:buClr>
                <a:srgbClr val="4B2E83"/>
              </a:buClr>
              <a:buSzPts val="1800"/>
              <a:buFont typeface="Merriweather Sans"/>
              <a:buChar char="&gt;"/>
            </a:pPr>
            <a:r>
              <a:rPr lang="en-US" sz="1800" b="1" i="0" u="sng" strike="noStrike" cap="none">
                <a:solidFill>
                  <a:schemeClr val="hlink"/>
                </a:solidFill>
                <a:latin typeface="Arial"/>
                <a:ea typeface="Arial"/>
                <a:cs typeface="Arial"/>
                <a:sym typeface="Arial"/>
                <a:hlinkClick r:id="rId6"/>
              </a:rPr>
              <a:t>gcahelp@uw.edu</a:t>
            </a:r>
            <a:r>
              <a:rPr lang="en-US" sz="1800" b="1" i="0" u="none" strike="noStrike" cap="none">
                <a:solidFill>
                  <a:srgbClr val="4B2E83"/>
                </a:solidFill>
                <a:latin typeface="Arial"/>
                <a:ea typeface="Arial"/>
                <a:cs typeface="Arial"/>
                <a:sym typeface="Arial"/>
              </a:rPr>
              <a:t> </a:t>
            </a:r>
            <a:endParaRPr/>
          </a:p>
          <a:p>
            <a:pPr marL="1143000" marR="0" lvl="2" indent="-2286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Arial"/>
                <a:ea typeface="Arial"/>
                <a:cs typeface="Arial"/>
                <a:sym typeface="Arial"/>
              </a:rPr>
              <a:t>206-616-9995</a:t>
            </a:r>
            <a:endParaRPr sz="1800" b="1" i="0" u="none" strike="noStrike" cap="none">
              <a:solidFill>
                <a:srgbClr val="4B2E83"/>
              </a:solidFill>
              <a:latin typeface="Arial"/>
              <a:ea typeface="Arial"/>
              <a:cs typeface="Arial"/>
              <a:sym typeface="Arial"/>
            </a:endParaRPr>
          </a:p>
          <a:p>
            <a:pPr marL="1143000" marR="0" lvl="2" indent="-63500" algn="l" rtl="0">
              <a:spcBef>
                <a:spcPts val="520"/>
              </a:spcBef>
              <a:spcAft>
                <a:spcPts val="0"/>
              </a:spcAft>
              <a:buClr>
                <a:srgbClr val="4B2E83"/>
              </a:buClr>
              <a:buSzPts val="2600"/>
              <a:buFont typeface="Merriweather Sans"/>
              <a:buNone/>
            </a:pPr>
            <a:endParaRPr sz="2600" b="1" i="0" u="none" strike="noStrike" cap="none">
              <a:solidFill>
                <a:srgbClr val="4B2E83"/>
              </a:solidFill>
              <a:latin typeface="Arial"/>
              <a:ea typeface="Arial"/>
              <a:cs typeface="Arial"/>
              <a:sym typeface="Arial"/>
            </a:endParaRPr>
          </a:p>
        </p:txBody>
      </p:sp>
      <p:sp>
        <p:nvSpPr>
          <p:cNvPr id="98" name="Shape 9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Post Award Fiscal Compliance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descr="_UW20435"/>
          <p:cNvPicPr preferRelativeResize="0"/>
          <p:nvPr/>
        </p:nvPicPr>
        <p:blipFill rotWithShape="1">
          <a:blip r:embed="rId3">
            <a:alphaModFix/>
          </a:blip>
          <a:srcRect t="27223" b="49985"/>
          <a:stretch/>
        </p:blipFill>
        <p:spPr>
          <a:xfrm>
            <a:off x="0" y="5466148"/>
            <a:ext cx="9153525" cy="1391852"/>
          </a:xfrm>
          <a:prstGeom prst="rect">
            <a:avLst/>
          </a:prstGeom>
          <a:noFill/>
          <a:ln>
            <a:noFill/>
          </a:ln>
        </p:spPr>
      </p:pic>
      <p:sp>
        <p:nvSpPr>
          <p:cNvPr id="105" name="Shape 105"/>
          <p:cNvSpPr/>
          <p:nvPr/>
        </p:nvSpPr>
        <p:spPr>
          <a:xfrm>
            <a:off x="0" y="0"/>
            <a:ext cx="9153525" cy="1219199"/>
          </a:xfrm>
          <a:prstGeom prst="rect">
            <a:avLst/>
          </a:prstGeom>
          <a:solidFill>
            <a:srgbClr val="1C00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8D3A2"/>
              </a:solidFill>
              <a:latin typeface="Calibri"/>
              <a:ea typeface="Calibri"/>
              <a:cs typeface="Calibri"/>
              <a:sym typeface="Calibri"/>
            </a:endParaRPr>
          </a:p>
        </p:txBody>
      </p:sp>
      <p:sp>
        <p:nvSpPr>
          <p:cNvPr id="106" name="Shape 106"/>
          <p:cNvSpPr txBox="1"/>
          <p:nvPr/>
        </p:nvSpPr>
        <p:spPr>
          <a:xfrm>
            <a:off x="548963" y="375047"/>
            <a:ext cx="5470972"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1" i="0" u="none" strike="noStrike" cap="none">
                <a:solidFill>
                  <a:srgbClr val="E8D3A2"/>
                </a:solidFill>
                <a:latin typeface="Encode Sans"/>
                <a:ea typeface="Encode Sans"/>
                <a:cs typeface="Encode Sans"/>
                <a:sym typeface="Encode Sans"/>
              </a:rPr>
              <a:t>UPCOMING COURSES </a:t>
            </a:r>
            <a:endParaRPr/>
          </a:p>
          <a:p>
            <a:pPr marL="0" marR="0" lvl="0" indent="0" algn="l" rtl="0">
              <a:spcBef>
                <a:spcPts val="0"/>
              </a:spcBef>
              <a:spcAft>
                <a:spcPts val="0"/>
              </a:spcAft>
              <a:buNone/>
            </a:pPr>
            <a:r>
              <a:rPr lang="en-US" sz="2000" b="1" i="0" u="none" strike="noStrike" cap="none">
                <a:solidFill>
                  <a:srgbClr val="E8D3A2"/>
                </a:solidFill>
                <a:latin typeface="Encode Sans"/>
                <a:ea typeface="Encode Sans"/>
                <a:cs typeface="Encode Sans"/>
                <a:sym typeface="Encode Sans"/>
              </a:rPr>
              <a:t>IN RESEARCH ADMINISTRATION</a:t>
            </a:r>
            <a:endParaRPr sz="2000" b="1" i="0" u="none" strike="noStrike" cap="none">
              <a:solidFill>
                <a:srgbClr val="E8D3A2"/>
              </a:solidFill>
              <a:latin typeface="Encode Sans"/>
              <a:ea typeface="Encode Sans"/>
              <a:cs typeface="Encode Sans"/>
              <a:sym typeface="Encode Sans"/>
            </a:endParaRPr>
          </a:p>
        </p:txBody>
      </p:sp>
      <p:pic>
        <p:nvPicPr>
          <p:cNvPr id="107" name="Shape 107"/>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108" name="Shape 108"/>
          <p:cNvGrpSpPr/>
          <p:nvPr/>
        </p:nvGrpSpPr>
        <p:grpSpPr>
          <a:xfrm>
            <a:off x="1137225" y="2882443"/>
            <a:ext cx="6454140" cy="307777"/>
            <a:chOff x="0" y="1401986"/>
            <a:chExt cx="5334000" cy="307777"/>
          </a:xfrm>
        </p:grpSpPr>
        <p:sp>
          <p:nvSpPr>
            <p:cNvPr id="109" name="Shape 109"/>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i="0" u="none" strike="noStrike" cap="none">
                <a:solidFill>
                  <a:srgbClr val="7200FA"/>
                </a:solidFill>
                <a:latin typeface="Calibri"/>
                <a:ea typeface="Calibri"/>
                <a:cs typeface="Calibri"/>
                <a:sym typeface="Calibri"/>
              </a:endParaRPr>
            </a:p>
          </p:txBody>
        </p:sp>
        <p:sp>
          <p:nvSpPr>
            <p:cNvPr id="110" name="Shape 110"/>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b="0" i="0" u="none" strike="noStrike" cap="none">
                <a:solidFill>
                  <a:srgbClr val="858585"/>
                </a:solidFill>
                <a:latin typeface="Calibri"/>
                <a:ea typeface="Calibri"/>
                <a:cs typeface="Calibri"/>
                <a:sym typeface="Calibri"/>
              </a:endParaRPr>
            </a:p>
          </p:txBody>
        </p:sp>
      </p:grpSp>
      <p:sp>
        <p:nvSpPr>
          <p:cNvPr id="111" name="Shape 111"/>
          <p:cNvSpPr txBox="1"/>
          <p:nvPr/>
        </p:nvSpPr>
        <p:spPr>
          <a:xfrm>
            <a:off x="0" y="4749225"/>
            <a:ext cx="9067800" cy="584775"/>
          </a:xfrm>
          <a:prstGeom prst="rect">
            <a:avLst/>
          </a:prstGeom>
          <a:noFill/>
          <a:ln>
            <a:noFill/>
          </a:ln>
        </p:spPr>
        <p:txBody>
          <a:bodyPr spcFirstLastPara="1" wrap="square" lIns="0" tIns="45700" rIns="91425" bIns="45700" anchor="t" anchorCtr="0">
            <a:noAutofit/>
          </a:bodyPr>
          <a:lstStyle/>
          <a:p>
            <a:pPr marL="0" marR="0" lvl="0" indent="0" algn="ctr" rtl="0">
              <a:spcBef>
                <a:spcPts val="0"/>
              </a:spcBef>
              <a:spcAft>
                <a:spcPts val="0"/>
              </a:spcAft>
              <a:buNone/>
            </a:pPr>
            <a:r>
              <a:rPr lang="en-US" sz="1600" b="1" i="0" u="none" strike="noStrike" cap="none">
                <a:solidFill>
                  <a:srgbClr val="13002E"/>
                </a:solidFill>
                <a:latin typeface="Calibri"/>
                <a:ea typeface="Calibri"/>
                <a:cs typeface="Calibri"/>
                <a:sym typeface="Calibri"/>
              </a:rPr>
              <a:t>Register:</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5"/>
              </a:rPr>
              <a:t>https://uwresearch.gosignmeup.com/public/course/browse</a:t>
            </a:r>
            <a:r>
              <a:rPr lang="en-US" sz="1400" b="1" i="0" u="none" strike="noStrike" cap="none">
                <a:solidFill>
                  <a:srgbClr val="002060"/>
                </a:solidFill>
                <a:latin typeface="Calibri"/>
                <a:ea typeface="Calibri"/>
                <a:cs typeface="Calibri"/>
                <a:sym typeface="Calibri"/>
              </a:rPr>
              <a:t> </a:t>
            </a:r>
            <a:endParaRPr sz="1600" b="1" i="0" u="none" strike="noStrike" cap="none">
              <a:solidFill>
                <a:srgbClr val="002060"/>
              </a:solidFill>
              <a:latin typeface="Calibri"/>
              <a:ea typeface="Calibri"/>
              <a:cs typeface="Calibri"/>
              <a:sym typeface="Calibri"/>
            </a:endParaRPr>
          </a:p>
          <a:p>
            <a:pPr marL="0" marR="0" lvl="0" indent="0" algn="ctr" rtl="0">
              <a:spcBef>
                <a:spcPts val="0"/>
              </a:spcBef>
              <a:spcAft>
                <a:spcPts val="0"/>
              </a:spcAft>
              <a:buNone/>
            </a:pPr>
            <a:r>
              <a:rPr lang="en-US" sz="1600" b="1" i="0" u="none" strike="noStrike" cap="none">
                <a:solidFill>
                  <a:srgbClr val="13002E"/>
                </a:solidFill>
                <a:latin typeface="Calibri"/>
                <a:ea typeface="Calibri"/>
                <a:cs typeface="Calibri"/>
                <a:sym typeface="Calibri"/>
              </a:rPr>
              <a:t>CORE home</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6"/>
              </a:rPr>
              <a:t>https://www.washington.edu/research/training/about-core/</a:t>
            </a:r>
            <a:endParaRPr sz="1400" b="1" i="0" u="none" strike="noStrike" cap="none">
              <a:solidFill>
                <a:srgbClr val="002060"/>
              </a:solidFill>
              <a:latin typeface="Calibri"/>
              <a:ea typeface="Calibri"/>
              <a:cs typeface="Calibri"/>
              <a:sym typeface="Calibri"/>
            </a:endParaRPr>
          </a:p>
        </p:txBody>
      </p:sp>
      <p:grpSp>
        <p:nvGrpSpPr>
          <p:cNvPr id="112" name="Shape 112"/>
          <p:cNvGrpSpPr/>
          <p:nvPr/>
        </p:nvGrpSpPr>
        <p:grpSpPr>
          <a:xfrm>
            <a:off x="1386952" y="3339643"/>
            <a:ext cx="6454140" cy="307777"/>
            <a:chOff x="0" y="1401986"/>
            <a:chExt cx="5334000" cy="307777"/>
          </a:xfrm>
        </p:grpSpPr>
        <p:sp>
          <p:nvSpPr>
            <p:cNvPr id="113" name="Shape 113"/>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i="0" u="none" strike="noStrike" cap="none">
                <a:solidFill>
                  <a:srgbClr val="7200FA"/>
                </a:solidFill>
                <a:latin typeface="Calibri"/>
                <a:ea typeface="Calibri"/>
                <a:cs typeface="Calibri"/>
                <a:sym typeface="Calibri"/>
              </a:endParaRPr>
            </a:p>
          </p:txBody>
        </p:sp>
        <p:sp>
          <p:nvSpPr>
            <p:cNvPr id="114" name="Shape 114"/>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b="0" i="0" u="none" strike="noStrike" cap="none">
                <a:solidFill>
                  <a:srgbClr val="858585"/>
                </a:solidFill>
                <a:latin typeface="Calibri"/>
                <a:ea typeface="Calibri"/>
                <a:cs typeface="Calibri"/>
                <a:sym typeface="Calibri"/>
              </a:endParaRPr>
            </a:p>
          </p:txBody>
        </p:sp>
      </p:grpSp>
      <p:graphicFrame>
        <p:nvGraphicFramePr>
          <p:cNvPr id="115" name="Shape 115"/>
          <p:cNvGraphicFramePr/>
          <p:nvPr/>
        </p:nvGraphicFramePr>
        <p:xfrm>
          <a:off x="609599" y="1524000"/>
          <a:ext cx="3000000" cy="3000000"/>
        </p:xfrm>
        <a:graphic>
          <a:graphicData uri="http://schemas.openxmlformats.org/drawingml/2006/table">
            <a:tbl>
              <a:tblPr>
                <a:noFill/>
                <a:tableStyleId>{CCBF95F5-FB86-424B-9FC7-ABD7EB3CC92F}</a:tableStyleId>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36050">
                  <a:extLst>
                    <a:ext uri="{9D8B030D-6E8A-4147-A177-3AD203B41FA5}">
                      <a16:colId xmlns:a16="http://schemas.microsoft.com/office/drawing/2014/main" val="20002"/>
                    </a:ext>
                  </a:extLst>
                </a:gridCol>
                <a:gridCol w="4726975">
                  <a:extLst>
                    <a:ext uri="{9D8B030D-6E8A-4147-A177-3AD203B41FA5}">
                      <a16:colId xmlns:a16="http://schemas.microsoft.com/office/drawing/2014/main" val="20003"/>
                    </a:ext>
                  </a:extLst>
                </a:gridCol>
              </a:tblGrid>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Mar 28</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MAA 210</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Modifying an FEC, Change Outside eFECS and Recertifications</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Apr 3</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OSP 101</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Introduction to Research Administration</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Apr 11</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MAA 220</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Managing Faculty Effort</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10325">
                <a:tc>
                  <a:txBody>
                    <a:bodyPr/>
                    <a:lstStyle/>
                    <a:p>
                      <a:pPr marL="0" marR="0" lvl="0" indent="0" algn="l" rtl="0">
                        <a:spcBef>
                          <a:spcPts val="0"/>
                        </a:spcBef>
                        <a:spcAft>
                          <a:spcPts val="0"/>
                        </a:spcAft>
                        <a:buNone/>
                      </a:pPr>
                      <a:endParaRPr sz="1600" b="1">
                        <a:solidFill>
                          <a:srgbClr val="9137FF"/>
                        </a:solidFill>
                      </a:endParaRPr>
                    </a:p>
                  </a:txBody>
                  <a:tcPr marL="91450" marR="91450" marT="45725" marB="45725"/>
                </a:tc>
                <a:tc>
                  <a:txBody>
                    <a:bodyPr/>
                    <a:lstStyle/>
                    <a:p>
                      <a:pPr marL="0" marR="0" lvl="0" indent="0" algn="l" rtl="0">
                        <a:spcBef>
                          <a:spcPts val="0"/>
                        </a:spcBef>
                        <a:spcAft>
                          <a:spcPts val="0"/>
                        </a:spcAft>
                        <a:buNone/>
                      </a:pPr>
                      <a:r>
                        <a:rPr lang="en-US" sz="1600" u="none"/>
                        <a:t>Apr 17</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GCA 203</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Preparing for Audit</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10325">
                <a:tc>
                  <a:txBody>
                    <a:bodyPr/>
                    <a:lstStyle/>
                    <a:p>
                      <a:pPr marL="0" marR="0" lvl="0" indent="0" algn="l" rtl="0">
                        <a:spcBef>
                          <a:spcPts val="0"/>
                        </a:spcBef>
                        <a:spcAft>
                          <a:spcPts val="0"/>
                        </a:spcAft>
                        <a:buNone/>
                      </a:pPr>
                      <a:r>
                        <a:rPr lang="en-US" sz="1600"/>
                        <a:t>New!</a:t>
                      </a:r>
                      <a:endParaRPr sz="1600" b="1">
                        <a:solidFill>
                          <a:srgbClr val="6C5C38"/>
                        </a:solidFill>
                      </a:endParaRPr>
                    </a:p>
                  </a:txBody>
                  <a:tcPr marL="91450" marR="91450" marT="45725" marB="45725"/>
                </a:tc>
                <a:tc>
                  <a:txBody>
                    <a:bodyPr/>
                    <a:lstStyle/>
                    <a:p>
                      <a:pPr marL="0" marR="0" lvl="0" indent="0" algn="l" rtl="0">
                        <a:spcBef>
                          <a:spcPts val="0"/>
                        </a:spcBef>
                        <a:spcAft>
                          <a:spcPts val="0"/>
                        </a:spcAft>
                        <a:buNone/>
                      </a:pPr>
                      <a:r>
                        <a:rPr lang="en-US" sz="1600" u="none"/>
                        <a:t>Apr 18</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OR Special Topics</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Handling Research Administration Data</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10325">
                <a:tc>
                  <a:txBody>
                    <a:bodyPr/>
                    <a:lstStyle/>
                    <a:p>
                      <a:pPr marL="0" marR="0" lvl="0" indent="0" algn="l" rtl="0">
                        <a:spcBef>
                          <a:spcPts val="0"/>
                        </a:spcBef>
                        <a:spcAft>
                          <a:spcPts val="0"/>
                        </a:spcAft>
                        <a:buNone/>
                      </a:pPr>
                      <a:r>
                        <a:rPr lang="en-US" sz="1600"/>
                        <a:t>New!</a:t>
                      </a:r>
                      <a:endParaRPr sz="1600" b="1">
                        <a:solidFill>
                          <a:srgbClr val="6C5C38"/>
                        </a:solidFill>
                      </a:endParaRPr>
                    </a:p>
                  </a:txBody>
                  <a:tcPr marL="91450" marR="91450" marT="45725" marB="45725"/>
                </a:tc>
                <a:tc>
                  <a:txBody>
                    <a:bodyPr/>
                    <a:lstStyle/>
                    <a:p>
                      <a:pPr marL="0" marR="0" lvl="0" indent="0" algn="l" rtl="0">
                        <a:spcBef>
                          <a:spcPts val="0"/>
                        </a:spcBef>
                        <a:spcAft>
                          <a:spcPts val="0"/>
                        </a:spcAft>
                        <a:buNone/>
                      </a:pPr>
                      <a:r>
                        <a:rPr lang="en-US" sz="1600" u="none"/>
                        <a:t>Apr 24</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RAA 100</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Cost Share Essentials: Filling out the Addendum</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10325">
                <a:tc>
                  <a:txBody>
                    <a:bodyPr/>
                    <a:lstStyle/>
                    <a:p>
                      <a:pPr marL="0" marR="0" lvl="0" indent="0" algn="l" rtl="0">
                        <a:lnSpc>
                          <a:spcPct val="100000"/>
                        </a:lnSpc>
                        <a:spcBef>
                          <a:spcPts val="0"/>
                        </a:spcBef>
                        <a:spcAft>
                          <a:spcPts val="0"/>
                        </a:spcAft>
                        <a:buClr>
                          <a:schemeClr val="dk1"/>
                        </a:buClr>
                        <a:buSzPts val="1600"/>
                        <a:buFont typeface="Calibri"/>
                        <a:buNone/>
                      </a:pPr>
                      <a:r>
                        <a:rPr lang="en-US" sz="1600"/>
                        <a:t>New!</a:t>
                      </a:r>
                      <a:endParaRPr/>
                    </a:p>
                    <a:p>
                      <a:pPr marL="0" marR="0" lvl="0" indent="0" algn="ctr" rtl="0">
                        <a:spcBef>
                          <a:spcPts val="0"/>
                        </a:spcBef>
                        <a:spcAft>
                          <a:spcPts val="0"/>
                        </a:spcAft>
                        <a:buNone/>
                      </a:pP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a:t>Online Class</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RAA 203</a:t>
                      </a:r>
                      <a:endParaRPr sz="1600" b="1" u="none">
                        <a:solidFill>
                          <a:srgbClr val="9137F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Internal Controls: Basic Concepts</a:t>
                      </a:r>
                      <a:endParaRPr sz="1600" b="1" u="none">
                        <a:solidFill>
                          <a:srgbClr val="9137F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pic>
        <p:nvPicPr>
          <p:cNvPr id="116" name="Shape 116" descr="C:\Users\hient2\Desktop\Untitled-1.png"/>
          <p:cNvPicPr preferRelativeResize="0"/>
          <p:nvPr/>
        </p:nvPicPr>
        <p:blipFill rotWithShape="1">
          <a:blip r:embed="rId7">
            <a:alphaModFix/>
          </a:blip>
          <a:srcRect/>
          <a:stretch/>
        </p:blipFill>
        <p:spPr>
          <a:xfrm>
            <a:off x="6553200" y="60614"/>
            <a:ext cx="2768927" cy="1006186"/>
          </a:xfrm>
          <a:prstGeom prst="rect">
            <a:avLst/>
          </a:prstGeom>
          <a:noFill/>
          <a:ln>
            <a:noFill/>
          </a:ln>
        </p:spPr>
      </p:pic>
      <p:pic>
        <p:nvPicPr>
          <p:cNvPr id="117" name="Shape 117"/>
          <p:cNvPicPr preferRelativeResize="0"/>
          <p:nvPr/>
        </p:nvPicPr>
        <p:blipFill rotWithShape="1">
          <a:blip r:embed="rId4">
            <a:alphaModFix/>
          </a:blip>
          <a:srcRect/>
          <a:stretch/>
        </p:blipFill>
        <p:spPr>
          <a:xfrm>
            <a:off x="7772400" y="5943600"/>
            <a:ext cx="1358020" cy="914400"/>
          </a:xfrm>
          <a:prstGeom prst="rect">
            <a:avLst/>
          </a:prstGeom>
          <a:noFill/>
          <a:ln>
            <a:noFill/>
          </a:ln>
        </p:spPr>
      </p:pic>
      <p:sp>
        <p:nvSpPr>
          <p:cNvPr id="118" name="Shape 118"/>
          <p:cNvSpPr/>
          <p:nvPr/>
        </p:nvSpPr>
        <p:spPr>
          <a:xfrm>
            <a:off x="353873" y="3125877"/>
            <a:ext cx="331927" cy="331927"/>
          </a:xfrm>
          <a:prstGeom prst="sun">
            <a:avLst>
              <a:gd name="adj" fmla="val 25000"/>
            </a:avLst>
          </a:prstGeom>
          <a:gradFill>
            <a:gsLst>
              <a:gs pos="0">
                <a:srgbClr val="9B7E41"/>
              </a:gs>
              <a:gs pos="100000">
                <a:srgbClr val="E6CDAA"/>
              </a:gs>
            </a:gsLst>
            <a:lin ang="16200000" scaled="0"/>
          </a:gradFill>
          <a:ln w="9525" cap="flat" cmpd="sng">
            <a:solidFill>
              <a:srgbClr val="8E78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8D3A2"/>
              </a:solidFill>
              <a:latin typeface="Calibri"/>
              <a:ea typeface="Calibri"/>
              <a:cs typeface="Calibri"/>
              <a:sym typeface="Calibri"/>
            </a:endParaRPr>
          </a:p>
        </p:txBody>
      </p:sp>
      <p:sp>
        <p:nvSpPr>
          <p:cNvPr id="119" name="Shape 119"/>
          <p:cNvSpPr/>
          <p:nvPr/>
        </p:nvSpPr>
        <p:spPr>
          <a:xfrm>
            <a:off x="360848" y="3661938"/>
            <a:ext cx="324952" cy="324952"/>
          </a:xfrm>
          <a:prstGeom prst="sun">
            <a:avLst>
              <a:gd name="adj" fmla="val 25000"/>
            </a:avLst>
          </a:prstGeom>
          <a:gradFill>
            <a:gsLst>
              <a:gs pos="0">
                <a:srgbClr val="9B7E41"/>
              </a:gs>
              <a:gs pos="100000">
                <a:srgbClr val="E6CDAA"/>
              </a:gs>
            </a:gsLst>
            <a:lin ang="16200000" scaled="0"/>
          </a:gradFill>
          <a:ln w="9525" cap="flat" cmpd="sng">
            <a:solidFill>
              <a:srgbClr val="8E78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8D3A2"/>
              </a:solidFill>
              <a:latin typeface="Calibri"/>
              <a:ea typeface="Calibri"/>
              <a:cs typeface="Calibri"/>
              <a:sym typeface="Calibri"/>
            </a:endParaRPr>
          </a:p>
        </p:txBody>
      </p:sp>
      <p:sp>
        <p:nvSpPr>
          <p:cNvPr id="120" name="Shape 120"/>
          <p:cNvSpPr/>
          <p:nvPr/>
        </p:nvSpPr>
        <p:spPr>
          <a:xfrm>
            <a:off x="360848" y="4068775"/>
            <a:ext cx="324952" cy="324952"/>
          </a:xfrm>
          <a:prstGeom prst="sun">
            <a:avLst>
              <a:gd name="adj" fmla="val 25000"/>
            </a:avLst>
          </a:prstGeom>
          <a:gradFill>
            <a:gsLst>
              <a:gs pos="0">
                <a:srgbClr val="9B7E41"/>
              </a:gs>
              <a:gs pos="100000">
                <a:srgbClr val="E6CDAA"/>
              </a:gs>
            </a:gsLst>
            <a:lin ang="16200000" scaled="0"/>
          </a:gradFill>
          <a:ln w="9525" cap="flat" cmpd="sng">
            <a:solidFill>
              <a:srgbClr val="8E78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8D3A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3000"/>
                                        <p:tgtEl>
                                          <p:spTgt spid="118"/>
                                        </p:tgtEl>
                                        <p:attrNameLst>
                                          <p:attrName>ppt_w</p:attrName>
                                        </p:attrNameLst>
                                      </p:cBhvr>
                                      <p:tavLst>
                                        <p:tav tm="0">
                                          <p:val>
                                            <p:strVal val="0"/>
                                          </p:val>
                                        </p:tav>
                                        <p:tav tm="100000">
                                          <p:val>
                                            <p:strVal val="#ppt_w"/>
                                          </p:val>
                                        </p:tav>
                                      </p:tavLst>
                                    </p:anim>
                                    <p:anim calcmode="lin" valueType="num">
                                      <p:cBhvr additive="base">
                                        <p:cTn id="8" dur="3000"/>
                                        <p:tgtEl>
                                          <p:spTgt spid="11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3000"/>
                                        <p:tgtEl>
                                          <p:spTgt spid="119"/>
                                        </p:tgtEl>
                                        <p:attrNameLst>
                                          <p:attrName>ppt_w</p:attrName>
                                        </p:attrNameLst>
                                      </p:cBhvr>
                                      <p:tavLst>
                                        <p:tav tm="0">
                                          <p:val>
                                            <p:strVal val="0"/>
                                          </p:val>
                                        </p:tav>
                                        <p:tav tm="100000">
                                          <p:val>
                                            <p:strVal val="#ppt_w"/>
                                          </p:val>
                                        </p:tav>
                                      </p:tavLst>
                                    </p:anim>
                                    <p:anim calcmode="lin" valueType="num">
                                      <p:cBhvr additive="base">
                                        <p:cTn id="12" dur="3000"/>
                                        <p:tgtEl>
                                          <p:spTgt spid="11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3000"/>
                                        <p:tgtEl>
                                          <p:spTgt spid="120"/>
                                        </p:tgtEl>
                                        <p:attrNameLst>
                                          <p:attrName>ppt_w</p:attrName>
                                        </p:attrNameLst>
                                      </p:cBhvr>
                                      <p:tavLst>
                                        <p:tav tm="0">
                                          <p:val>
                                            <p:strVal val="0"/>
                                          </p:val>
                                        </p:tav>
                                        <p:tav tm="100000">
                                          <p:val>
                                            <p:strVal val="#ppt_w"/>
                                          </p:val>
                                        </p:tav>
                                      </p:tavLst>
                                    </p:anim>
                                    <p:anim calcmode="lin" valueType="num">
                                      <p:cBhvr additive="base">
                                        <p:cTn id="16" dur="3000"/>
                                        <p:tgtEl>
                                          <p:spTgt spid="120"/>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3000"/>
                                        <p:tgtEl>
                                          <p:spTgt spid="118"/>
                                        </p:tgtEl>
                                      </p:cBhvr>
                                    </p:animEffect>
                                  </p:childTnLst>
                                </p:cTn>
                              </p:par>
                              <p:par>
                                <p:cTn id="20" presetID="10" presetClass="entr" presetSubtype="0" fill="hold" nodeType="with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3000"/>
                                        <p:tgtEl>
                                          <p:spTgt spid="119"/>
                                        </p:tgtEl>
                                      </p:cBhvr>
                                    </p:animEffect>
                                  </p:childTnLst>
                                </p:cTn>
                              </p:par>
                              <p:par>
                                <p:cTn id="23" presetID="10" presetClass="entr" presetSubtype="0" fill="hold" nodeType="with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3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a:picLocks noGrp="1"/>
          </p:cNvPicPr>
          <p:nvPr>
            <p:ph type="chart" idx="2"/>
          </p:nvPr>
        </p:nvPicPr>
        <p:blipFill/>
        <p:spPr>
          <a:xfrm>
            <a:off x="766763" y="1779348"/>
            <a:ext cx="8021637" cy="4347054"/>
          </a:xfrm>
          <a:prstGeom prst="rect">
            <a:avLst/>
          </a:prstGeom>
          <a:solidFill>
            <a:srgbClr val="FFFFFF"/>
          </a:solidFill>
          <a:ln>
            <a:noFill/>
          </a:ln>
        </p:spPr>
      </p:pic>
      <p:sp>
        <p:nvSpPr>
          <p:cNvPr id="127" name="Shape 12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Internal Controls eLearning</a:t>
            </a:r>
            <a:endParaRPr sz="3000" b="0" i="0" u="none" strike="noStrike" cap="none">
              <a:solidFill>
                <a:srgbClr val="4B2E83"/>
              </a:solidFill>
              <a:latin typeface="Encode Sans Black"/>
              <a:ea typeface="Encode Sans Black"/>
              <a:cs typeface="Encode Sans Black"/>
              <a:sym typeface="Encode Sans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a:picLocks noGrp="1"/>
          </p:cNvPicPr>
          <p:nvPr>
            <p:ph type="chart" idx="2"/>
          </p:nvPr>
        </p:nvPicPr>
        <p:blipFill rotWithShape="1">
          <a:blip r:embed="rId3">
            <a:alphaModFix/>
          </a:blip>
          <a:srcRect/>
          <a:stretch/>
        </p:blipFill>
        <p:spPr>
          <a:xfrm>
            <a:off x="766763" y="1781515"/>
            <a:ext cx="8021637" cy="4342720"/>
          </a:xfrm>
          <a:prstGeom prst="rect">
            <a:avLst/>
          </a:prstGeom>
          <a:noFill/>
          <a:ln>
            <a:noFill/>
          </a:ln>
        </p:spPr>
      </p:pic>
      <p:sp>
        <p:nvSpPr>
          <p:cNvPr id="134" name="Shape 13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Goals &amp; Objectives</a:t>
            </a:r>
            <a:endParaRPr sz="3000" b="0" i="0" u="none" strike="noStrike" cap="none">
              <a:solidFill>
                <a:srgbClr val="4B2E83"/>
              </a:solidFill>
              <a:latin typeface="Encode Sans Black"/>
              <a:ea typeface="Encode Sans Black"/>
              <a:cs typeface="Encode Sans Black"/>
              <a:sym typeface="Encode Sans Black"/>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On-screen Show (4:3)</PresentationFormat>
  <Paragraphs>163</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Open Sans Light</vt:lpstr>
      <vt:lpstr>Open Sans</vt:lpstr>
      <vt:lpstr>Arial</vt:lpstr>
      <vt:lpstr>Encode Sans</vt:lpstr>
      <vt:lpstr>Encode Sans Black</vt:lpstr>
      <vt:lpstr>Calibri</vt:lpstr>
      <vt:lpstr>Merriweather Sans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2018-03-15T21:48:45Z</dcterms:modified>
</cp:coreProperties>
</file>