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6858000" type="screen4x3"/>
  <p:notesSz cx="6858000" cy="9144000"/>
  <p:embeddedFontLst>
    <p:embeddedFont>
      <p:font typeface="Calibri" panose="020F0502020204030204" pitchFamily="34" charset="0"/>
      <p:regular r:id="rId4"/>
      <p:bold r:id="rId5"/>
      <p:italic r:id="rId6"/>
      <p:boldItalic r:id="rId7"/>
    </p:embeddedFont>
    <p:embeddedFont>
      <p:font typeface="Encode Sans" panose="020B0604020202020204" charset="0"/>
      <p:regular r:id="rId8"/>
      <p:bold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AEDCB09-85F2-45E5-A807-8EEC3EFF54F1}">
  <a:tblStyle styleId="{DAEDCB09-85F2-45E5-A807-8EEC3EFF54F1}"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4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viewProps" Target="viewProps.xml"/><Relationship Id="rId5" Type="http://schemas.openxmlformats.org/officeDocument/2006/relationships/font" Target="fonts/font2.fntdata"/><Relationship Id="rId10" Type="http://schemas.openxmlformats.org/officeDocument/2006/relationships/presProps" Target="presProps.xml"/><Relationship Id="rId4" Type="http://schemas.openxmlformats.org/officeDocument/2006/relationships/font" Target="fonts/font1.fntdata"/><Relationship Id="rId9"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wresearch.gosignmeup.com/public/Course/browse?courseid=2949"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Shape 8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Office of Research is offering a new course on Handling Research Administration Data. Key data from SAGE is available in the BI portal in three forms, Visualizations, Reports and Data cube. This workshop will help you learn or get better at analyzing data. April 18 will be the first session and additional courses will be added later in the year. You will receive a registration link via email after MRAM. Registration link: </a:t>
            </a:r>
            <a:r>
              <a:rPr lang="en-US" sz="1200" b="0" i="0" u="sng" strike="noStrike" cap="none">
                <a:solidFill>
                  <a:schemeClr val="hlink"/>
                </a:solidFill>
                <a:latin typeface="Calibri"/>
                <a:ea typeface="Calibri"/>
                <a:cs typeface="Calibri"/>
                <a:sym typeface="Calibri"/>
                <a:hlinkClick r:id="rId3"/>
              </a:rPr>
              <a:t>https://uwresearch.gosignmeup.com/public/Course/browse?courseid=2949</a:t>
            </a:r>
            <a:endParaRPr sz="1200" b="0" i="0" u="none" strike="noStrike" cap="none">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a:t>
            </a:fld>
            <a:endParaRPr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Shape 17"/>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Shape 74"/>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Shape 80"/>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Shape 29"/>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Shape 35"/>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Shape 42"/>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Shape 5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Shape 60"/>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Shape 67"/>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biportal.uw.edu/Report" TargetMode="External"/><Relationship Id="rId3" Type="http://schemas.openxmlformats.org/officeDocument/2006/relationships/image" Target="../media/image1.jpg"/><Relationship Id="rId7" Type="http://schemas.openxmlformats.org/officeDocument/2006/relationships/hyperlink" Target="http://itconnect.uw.edu/work/dat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washington.edu/research/training/about-core/" TargetMode="External"/><Relationship Id="rId5" Type="http://schemas.openxmlformats.org/officeDocument/2006/relationships/hyperlink" Target="https://uwresearch.gosignmeup.com/public/course/browse" TargetMode="External"/><Relationship Id="rId4" Type="http://schemas.openxmlformats.org/officeDocument/2006/relationships/image" Target="../media/image2.png"/><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Shape 89" descr="_UW20435"/>
          <p:cNvPicPr preferRelativeResize="0"/>
          <p:nvPr/>
        </p:nvPicPr>
        <p:blipFill rotWithShape="1">
          <a:blip r:embed="rId3">
            <a:alphaModFix/>
          </a:blip>
          <a:srcRect t="27223" b="49985"/>
          <a:stretch/>
        </p:blipFill>
        <p:spPr>
          <a:xfrm>
            <a:off x="0" y="5466148"/>
            <a:ext cx="9153525" cy="1391852"/>
          </a:xfrm>
          <a:prstGeom prst="rect">
            <a:avLst/>
          </a:prstGeom>
          <a:noFill/>
          <a:ln>
            <a:noFill/>
          </a:ln>
        </p:spPr>
      </p:pic>
      <p:sp>
        <p:nvSpPr>
          <p:cNvPr id="90" name="Shape 90"/>
          <p:cNvSpPr/>
          <p:nvPr/>
        </p:nvSpPr>
        <p:spPr>
          <a:xfrm>
            <a:off x="0" y="0"/>
            <a:ext cx="9153525" cy="1219199"/>
          </a:xfrm>
          <a:prstGeom prst="rect">
            <a:avLst/>
          </a:prstGeom>
          <a:solidFill>
            <a:srgbClr val="31859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1" name="Shape 91"/>
          <p:cNvSpPr txBox="1"/>
          <p:nvPr/>
        </p:nvSpPr>
        <p:spPr>
          <a:xfrm>
            <a:off x="548963" y="375047"/>
            <a:ext cx="5470972" cy="43088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800" b="1" i="0" u="none" strike="noStrike" cap="none">
                <a:solidFill>
                  <a:srgbClr val="FFFF00"/>
                </a:solidFill>
                <a:latin typeface="Encode Sans"/>
                <a:ea typeface="Encode Sans"/>
                <a:cs typeface="Encode Sans"/>
                <a:sym typeface="Encode Sans"/>
              </a:rPr>
              <a:t>NEW COURSE!</a:t>
            </a:r>
            <a:endParaRPr/>
          </a:p>
        </p:txBody>
      </p:sp>
      <p:pic>
        <p:nvPicPr>
          <p:cNvPr id="92" name="Shape 92"/>
          <p:cNvPicPr preferRelativeResize="0"/>
          <p:nvPr/>
        </p:nvPicPr>
        <p:blipFill rotWithShape="1">
          <a:blip r:embed="rId4">
            <a:alphaModFix/>
          </a:blip>
          <a:srcRect/>
          <a:stretch/>
        </p:blipFill>
        <p:spPr>
          <a:xfrm>
            <a:off x="7785980" y="5943601"/>
            <a:ext cx="1358020" cy="914400"/>
          </a:xfrm>
          <a:prstGeom prst="rect">
            <a:avLst/>
          </a:prstGeom>
          <a:noFill/>
          <a:ln>
            <a:noFill/>
          </a:ln>
        </p:spPr>
      </p:pic>
      <p:grpSp>
        <p:nvGrpSpPr>
          <p:cNvPr id="93" name="Shape 93"/>
          <p:cNvGrpSpPr/>
          <p:nvPr/>
        </p:nvGrpSpPr>
        <p:grpSpPr>
          <a:xfrm>
            <a:off x="1137225" y="2882443"/>
            <a:ext cx="6454140" cy="307777"/>
            <a:chOff x="0" y="1401986"/>
            <a:chExt cx="5334000" cy="307777"/>
          </a:xfrm>
        </p:grpSpPr>
        <p:sp>
          <p:nvSpPr>
            <p:cNvPr id="94" name="Shape 94"/>
            <p:cNvSpPr txBox="1"/>
            <p:nvPr/>
          </p:nvSpPr>
          <p:spPr>
            <a:xfrm>
              <a:off x="0" y="1401986"/>
              <a:ext cx="609600" cy="307777"/>
            </a:xfrm>
            <a:prstGeom prst="rect">
              <a:avLst/>
            </a:prstGeom>
            <a:noFill/>
            <a:ln>
              <a:noFill/>
            </a:ln>
          </p:spPr>
          <p:txBody>
            <a:bodyPr spcFirstLastPara="1" wrap="square" lIns="0" tIns="45700" rIns="0" bIns="45700" anchor="t" anchorCtr="0">
              <a:noAutofit/>
            </a:bodyPr>
            <a:lstStyle/>
            <a:p>
              <a:pPr marL="0" marR="0" lvl="0" indent="0" algn="r" rtl="0">
                <a:spcBef>
                  <a:spcPts val="0"/>
                </a:spcBef>
                <a:spcAft>
                  <a:spcPts val="0"/>
                </a:spcAft>
                <a:buNone/>
              </a:pPr>
              <a:endParaRPr sz="1400" b="1" u="none">
                <a:solidFill>
                  <a:srgbClr val="595959"/>
                </a:solidFill>
                <a:latin typeface="Calibri"/>
                <a:ea typeface="Calibri"/>
                <a:cs typeface="Calibri"/>
                <a:sym typeface="Calibri"/>
              </a:endParaRPr>
            </a:p>
          </p:txBody>
        </p:sp>
        <p:sp>
          <p:nvSpPr>
            <p:cNvPr id="95" name="Shape 95"/>
            <p:cNvSpPr txBox="1"/>
            <p:nvPr/>
          </p:nvSpPr>
          <p:spPr>
            <a:xfrm>
              <a:off x="838200" y="1401986"/>
              <a:ext cx="4495800" cy="307777"/>
            </a:xfrm>
            <a:prstGeom prst="rect">
              <a:avLst/>
            </a:prstGeom>
            <a:noFill/>
            <a:ln>
              <a:noFill/>
            </a:ln>
          </p:spPr>
          <p:txBody>
            <a:bodyPr spcFirstLastPara="1" wrap="square" lIns="0" tIns="45700" rIns="0" bIns="45700" anchor="t" anchorCtr="0">
              <a:noAutofit/>
            </a:bodyPr>
            <a:lstStyle/>
            <a:p>
              <a:pPr marL="0" marR="0" lvl="0" indent="0" algn="l" rtl="0">
                <a:spcBef>
                  <a:spcPts val="0"/>
                </a:spcBef>
                <a:spcAft>
                  <a:spcPts val="0"/>
                </a:spcAft>
                <a:buNone/>
              </a:pPr>
              <a:endParaRPr sz="1400">
                <a:solidFill>
                  <a:srgbClr val="5F497A"/>
                </a:solidFill>
                <a:latin typeface="Calibri"/>
                <a:ea typeface="Calibri"/>
                <a:cs typeface="Calibri"/>
                <a:sym typeface="Calibri"/>
              </a:endParaRPr>
            </a:p>
          </p:txBody>
        </p:sp>
      </p:grpSp>
      <p:sp>
        <p:nvSpPr>
          <p:cNvPr id="96" name="Shape 96"/>
          <p:cNvSpPr txBox="1"/>
          <p:nvPr/>
        </p:nvSpPr>
        <p:spPr>
          <a:xfrm>
            <a:off x="-762000" y="6273225"/>
            <a:ext cx="9067800" cy="584775"/>
          </a:xfrm>
          <a:prstGeom prst="rect">
            <a:avLst/>
          </a:prstGeom>
          <a:noFill/>
          <a:ln>
            <a:noFill/>
          </a:ln>
        </p:spPr>
        <p:txBody>
          <a:bodyPr spcFirstLastPara="1" wrap="square" lIns="0" tIns="45700" rIns="91425" bIns="45700" anchor="t" anchorCtr="0">
            <a:noAutofit/>
          </a:bodyPr>
          <a:lstStyle/>
          <a:p>
            <a:pPr marL="0" marR="0" lvl="0" indent="0" algn="ctr" rtl="0">
              <a:spcBef>
                <a:spcPts val="0"/>
              </a:spcBef>
              <a:spcAft>
                <a:spcPts val="0"/>
              </a:spcAft>
              <a:buNone/>
            </a:pPr>
            <a:r>
              <a:rPr lang="en-US" sz="1600" b="1">
                <a:solidFill>
                  <a:schemeClr val="accent5"/>
                </a:solidFill>
                <a:latin typeface="Calibri"/>
                <a:ea typeface="Calibri"/>
                <a:cs typeface="Calibri"/>
                <a:sym typeface="Calibri"/>
              </a:rPr>
              <a:t>Register: </a:t>
            </a:r>
            <a:r>
              <a:rPr lang="en-US" sz="1400" b="1" u="sng">
                <a:solidFill>
                  <a:schemeClr val="hlink"/>
                </a:solidFill>
                <a:latin typeface="Calibri"/>
                <a:ea typeface="Calibri"/>
                <a:cs typeface="Calibri"/>
                <a:sym typeface="Calibri"/>
                <a:hlinkClick r:id="rId5"/>
              </a:rPr>
              <a:t>https://uwresearch.gosignmeup.com/public/course/browse</a:t>
            </a:r>
            <a:r>
              <a:rPr lang="en-US" sz="1400" b="1">
                <a:solidFill>
                  <a:schemeClr val="accent5"/>
                </a:solidFill>
                <a:latin typeface="Calibri"/>
                <a:ea typeface="Calibri"/>
                <a:cs typeface="Calibri"/>
                <a:sym typeface="Calibri"/>
              </a:rPr>
              <a:t>   </a:t>
            </a:r>
            <a:endParaRPr sz="1600" b="1">
              <a:solidFill>
                <a:schemeClr val="accent5"/>
              </a:solidFill>
              <a:latin typeface="Calibri"/>
              <a:ea typeface="Calibri"/>
              <a:cs typeface="Calibri"/>
              <a:sym typeface="Calibri"/>
            </a:endParaRPr>
          </a:p>
          <a:p>
            <a:pPr marL="0" marR="0" lvl="0" indent="0" algn="ctr" rtl="0">
              <a:spcBef>
                <a:spcPts val="0"/>
              </a:spcBef>
              <a:spcAft>
                <a:spcPts val="0"/>
              </a:spcAft>
              <a:buNone/>
            </a:pPr>
            <a:r>
              <a:rPr lang="en-US" sz="1600" b="1">
                <a:solidFill>
                  <a:schemeClr val="accent5"/>
                </a:solidFill>
                <a:latin typeface="Calibri"/>
                <a:ea typeface="Calibri"/>
                <a:cs typeface="Calibri"/>
                <a:sym typeface="Calibri"/>
              </a:rPr>
              <a:t>CORE home: </a:t>
            </a:r>
            <a:r>
              <a:rPr lang="en-US" sz="1400" b="1" u="sng">
                <a:solidFill>
                  <a:schemeClr val="hlink"/>
                </a:solidFill>
                <a:latin typeface="Calibri"/>
                <a:ea typeface="Calibri"/>
                <a:cs typeface="Calibri"/>
                <a:sym typeface="Calibri"/>
                <a:hlinkClick r:id="rId6"/>
              </a:rPr>
              <a:t>https://www.washington.edu/research/training/about-core/</a:t>
            </a:r>
            <a:endParaRPr sz="1400" b="1">
              <a:solidFill>
                <a:schemeClr val="accent5"/>
              </a:solidFill>
              <a:latin typeface="Calibri"/>
              <a:ea typeface="Calibri"/>
              <a:cs typeface="Calibri"/>
              <a:sym typeface="Calibri"/>
            </a:endParaRPr>
          </a:p>
        </p:txBody>
      </p:sp>
      <p:grpSp>
        <p:nvGrpSpPr>
          <p:cNvPr id="97" name="Shape 97"/>
          <p:cNvGrpSpPr/>
          <p:nvPr/>
        </p:nvGrpSpPr>
        <p:grpSpPr>
          <a:xfrm>
            <a:off x="1386952" y="3339643"/>
            <a:ext cx="6454140" cy="307777"/>
            <a:chOff x="0" y="1401986"/>
            <a:chExt cx="5334000" cy="307777"/>
          </a:xfrm>
        </p:grpSpPr>
        <p:sp>
          <p:nvSpPr>
            <p:cNvPr id="98" name="Shape 98"/>
            <p:cNvSpPr txBox="1"/>
            <p:nvPr/>
          </p:nvSpPr>
          <p:spPr>
            <a:xfrm>
              <a:off x="0" y="1401986"/>
              <a:ext cx="609600" cy="307777"/>
            </a:xfrm>
            <a:prstGeom prst="rect">
              <a:avLst/>
            </a:prstGeom>
            <a:noFill/>
            <a:ln>
              <a:noFill/>
            </a:ln>
          </p:spPr>
          <p:txBody>
            <a:bodyPr spcFirstLastPara="1" wrap="square" lIns="0" tIns="45700" rIns="0" bIns="45700" anchor="t" anchorCtr="0">
              <a:noAutofit/>
            </a:bodyPr>
            <a:lstStyle/>
            <a:p>
              <a:pPr marL="0" marR="0" lvl="0" indent="0" algn="r" rtl="0">
                <a:spcBef>
                  <a:spcPts val="0"/>
                </a:spcBef>
                <a:spcAft>
                  <a:spcPts val="0"/>
                </a:spcAft>
                <a:buNone/>
              </a:pPr>
              <a:endParaRPr sz="1400" b="1" u="none">
                <a:solidFill>
                  <a:srgbClr val="595959"/>
                </a:solidFill>
                <a:latin typeface="Calibri"/>
                <a:ea typeface="Calibri"/>
                <a:cs typeface="Calibri"/>
                <a:sym typeface="Calibri"/>
              </a:endParaRPr>
            </a:p>
          </p:txBody>
        </p:sp>
        <p:sp>
          <p:nvSpPr>
            <p:cNvPr id="99" name="Shape 99"/>
            <p:cNvSpPr txBox="1"/>
            <p:nvPr/>
          </p:nvSpPr>
          <p:spPr>
            <a:xfrm>
              <a:off x="838200" y="1401986"/>
              <a:ext cx="4495800" cy="307777"/>
            </a:xfrm>
            <a:prstGeom prst="rect">
              <a:avLst/>
            </a:prstGeom>
            <a:noFill/>
            <a:ln>
              <a:noFill/>
            </a:ln>
          </p:spPr>
          <p:txBody>
            <a:bodyPr spcFirstLastPara="1" wrap="square" lIns="0" tIns="45700" rIns="0" bIns="45700" anchor="t" anchorCtr="0">
              <a:noAutofit/>
            </a:bodyPr>
            <a:lstStyle/>
            <a:p>
              <a:pPr marL="0" marR="0" lvl="0" indent="0" algn="l" rtl="0">
                <a:spcBef>
                  <a:spcPts val="0"/>
                </a:spcBef>
                <a:spcAft>
                  <a:spcPts val="0"/>
                </a:spcAft>
                <a:buNone/>
              </a:pPr>
              <a:endParaRPr sz="1400">
                <a:solidFill>
                  <a:srgbClr val="5F497A"/>
                </a:solidFill>
                <a:latin typeface="Calibri"/>
                <a:ea typeface="Calibri"/>
                <a:cs typeface="Calibri"/>
                <a:sym typeface="Calibri"/>
              </a:endParaRPr>
            </a:p>
          </p:txBody>
        </p:sp>
      </p:grpSp>
      <p:graphicFrame>
        <p:nvGraphicFramePr>
          <p:cNvPr id="100" name="Shape 100"/>
          <p:cNvGraphicFramePr/>
          <p:nvPr/>
        </p:nvGraphicFramePr>
        <p:xfrm>
          <a:off x="152400" y="1295400"/>
          <a:ext cx="8763000" cy="4800600"/>
        </p:xfrm>
        <a:graphic>
          <a:graphicData uri="http://schemas.openxmlformats.org/drawingml/2006/table">
            <a:tbl>
              <a:tblPr>
                <a:noFill/>
                <a:tableStyleId>{DAEDCB09-85F2-45E5-A807-8EEC3EFF54F1}</a:tableStyleId>
              </a:tblPr>
              <a:tblGrid>
                <a:gridCol w="228600">
                  <a:extLst>
                    <a:ext uri="{9D8B030D-6E8A-4147-A177-3AD203B41FA5}">
                      <a16:colId xmlns:a16="http://schemas.microsoft.com/office/drawing/2014/main" val="20000"/>
                    </a:ext>
                  </a:extLst>
                </a:gridCol>
                <a:gridCol w="8534400">
                  <a:extLst>
                    <a:ext uri="{9D8B030D-6E8A-4147-A177-3AD203B41FA5}">
                      <a16:colId xmlns:a16="http://schemas.microsoft.com/office/drawing/2014/main" val="20001"/>
                    </a:ext>
                  </a:extLst>
                </a:gridCol>
              </a:tblGrid>
              <a:tr h="4800600">
                <a:tc>
                  <a:txBody>
                    <a:bodyPr/>
                    <a:lstStyle/>
                    <a:p>
                      <a:pPr marL="0" marR="0" lvl="0" indent="0" algn="l" rtl="0">
                        <a:spcBef>
                          <a:spcPts val="0"/>
                        </a:spcBef>
                        <a:spcAft>
                          <a:spcPts val="0"/>
                        </a:spcAft>
                        <a:buNone/>
                      </a:pPr>
                      <a:endParaRPr sz="1400" b="1">
                        <a:solidFill>
                          <a:srgbClr val="7F7F7F"/>
                        </a:solidFill>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7F7F7F"/>
                        </a:buClr>
                        <a:buSzPts val="1600"/>
                        <a:buFont typeface="Calibri"/>
                        <a:buNone/>
                      </a:pPr>
                      <a:r>
                        <a:rPr lang="en-US" sz="1600" b="1" u="none">
                          <a:solidFill>
                            <a:srgbClr val="7F7F7F"/>
                          </a:solidFill>
                          <a:latin typeface="Calibri"/>
                          <a:ea typeface="Calibri"/>
                          <a:cs typeface="Calibri"/>
                          <a:sym typeface="Calibri"/>
                        </a:rPr>
                        <a:t>Handling Research Administration Data (Apr 18, 1:00-2:30 pm)</a:t>
                      </a:r>
                      <a:endParaRPr sz="1600" b="1" u="none">
                        <a:solidFill>
                          <a:srgbClr val="7F7F7F"/>
                        </a:solidFill>
                        <a:latin typeface="Calibri"/>
                        <a:ea typeface="Calibri"/>
                        <a:cs typeface="Calibri"/>
                        <a:sym typeface="Calibri"/>
                      </a:endParaRPr>
                    </a:p>
                    <a:p>
                      <a:pPr marL="0" marR="0" lvl="0" indent="0" algn="l" rtl="0">
                        <a:spcBef>
                          <a:spcPts val="0"/>
                        </a:spcBef>
                        <a:spcAft>
                          <a:spcPts val="0"/>
                        </a:spcAft>
                        <a:buNone/>
                      </a:pPr>
                      <a:r>
                        <a:rPr lang="en-US" sz="1400" b="1">
                          <a:solidFill>
                            <a:schemeClr val="dk1"/>
                          </a:solidFill>
                          <a:latin typeface="Calibri"/>
                          <a:ea typeface="Calibri"/>
                          <a:cs typeface="Calibri"/>
                          <a:sym typeface="Calibri"/>
                        </a:rPr>
                        <a:t>Join us for a hands-on workshop to learn or improve how you source, organize, analyze and use research application, award and expenditure data.</a:t>
                      </a:r>
                      <a:endParaRPr/>
                    </a:p>
                    <a:p>
                      <a:pPr marL="0" marR="0" lvl="0" indent="0" algn="l" rtl="0">
                        <a:spcBef>
                          <a:spcPts val="1200"/>
                        </a:spcBef>
                        <a:spcAft>
                          <a:spcPts val="0"/>
                        </a:spcAft>
                        <a:buNone/>
                      </a:pPr>
                      <a:r>
                        <a:rPr lang="en-US" sz="1400" u="sng">
                          <a:solidFill>
                            <a:schemeClr val="hlink"/>
                          </a:solidFill>
                          <a:latin typeface="Calibri"/>
                          <a:ea typeface="Calibri"/>
                          <a:cs typeface="Calibri"/>
                          <a:sym typeface="Calibri"/>
                          <a:hlinkClick r:id="rId7"/>
                        </a:rPr>
                        <a:t>The Enterprise Data Warehouse</a:t>
                      </a:r>
                      <a:r>
                        <a:rPr lang="en-US" sz="1400">
                          <a:solidFill>
                            <a:schemeClr val="dk1"/>
                          </a:solidFill>
                          <a:latin typeface="Calibri"/>
                          <a:ea typeface="Calibri"/>
                          <a:cs typeface="Calibri"/>
                          <a:sym typeface="Calibri"/>
                        </a:rPr>
                        <a:t> (EDW) is the official source of UW data. The </a:t>
                      </a:r>
                      <a:r>
                        <a:rPr lang="en-US" sz="1400" u="sng">
                          <a:solidFill>
                            <a:schemeClr val="hlink"/>
                          </a:solidFill>
                          <a:latin typeface="Calibri"/>
                          <a:ea typeface="Calibri"/>
                          <a:cs typeface="Calibri"/>
                          <a:sym typeface="Calibri"/>
                          <a:hlinkClick r:id="rId8"/>
                        </a:rPr>
                        <a:t>Business Intelligence (BI) Portal</a:t>
                      </a:r>
                      <a:r>
                        <a:rPr lang="en-US" sz="1400">
                          <a:solidFill>
                            <a:schemeClr val="dk1"/>
                          </a:solidFill>
                          <a:latin typeface="Calibri"/>
                          <a:ea typeface="Calibri"/>
                          <a:cs typeface="Calibri"/>
                          <a:sym typeface="Calibri"/>
                        </a:rPr>
                        <a:t> uses the EDW to allow you to review and analyze data to help inform business decisions. </a:t>
                      </a:r>
                      <a:endParaRPr/>
                    </a:p>
                    <a:p>
                      <a:pPr marL="0" marR="0" lvl="0" indent="0" algn="l" rtl="0">
                        <a:spcBef>
                          <a:spcPts val="600"/>
                        </a:spcBef>
                        <a:spcAft>
                          <a:spcPts val="0"/>
                        </a:spcAft>
                        <a:buNone/>
                      </a:pPr>
                      <a:r>
                        <a:rPr lang="en-US" sz="1400" b="1">
                          <a:solidFill>
                            <a:schemeClr val="dk1"/>
                          </a:solidFill>
                          <a:latin typeface="Calibri"/>
                          <a:ea typeface="Calibri"/>
                          <a:cs typeface="Calibri"/>
                          <a:sym typeface="Calibri"/>
                        </a:rPr>
                        <a:t>What are you going to learn?</a:t>
                      </a:r>
                      <a:r>
                        <a:rPr lang="en-US" sz="1400" b="0">
                          <a:solidFill>
                            <a:schemeClr val="dk1"/>
                          </a:solidFill>
                          <a:latin typeface="Calibri"/>
                          <a:ea typeface="Calibri"/>
                          <a:cs typeface="Calibri"/>
                          <a:sym typeface="Calibri"/>
                        </a:rPr>
                        <a:t>  </a:t>
                      </a:r>
                      <a:r>
                        <a:rPr lang="en-US" sz="1400">
                          <a:solidFill>
                            <a:schemeClr val="dk1"/>
                          </a:solidFill>
                          <a:latin typeface="Calibri"/>
                          <a:ea typeface="Calibri"/>
                          <a:cs typeface="Calibri"/>
                          <a:sym typeface="Calibri"/>
                        </a:rPr>
                        <a:t>In this workshop, you will:</a:t>
                      </a:r>
                      <a:endParaRPr/>
                    </a:p>
                    <a:p>
                      <a:pPr marL="285750" marR="0" lvl="0" indent="-285750" algn="l" rtl="0">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Take a deeper dive into data available in the Office of Research FY 2017 Annual Report</a:t>
                      </a:r>
                      <a:endParaRPr/>
                    </a:p>
                    <a:p>
                      <a:pPr marL="285750" marR="0" lvl="0" indent="-285750" algn="l" rtl="0">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Access and select the Research Administration Data most relevant to you </a:t>
                      </a:r>
                      <a:endParaRPr/>
                    </a:p>
                    <a:p>
                      <a:pPr marL="285750" marR="0" lvl="0" indent="-285750" algn="l" rtl="0">
                        <a:spcBef>
                          <a:spcPts val="0"/>
                        </a:spcBef>
                        <a:spcAft>
                          <a:spcPts val="0"/>
                        </a:spcAft>
                        <a:buClr>
                          <a:schemeClr val="dk1"/>
                        </a:buClr>
                        <a:buSzPts val="1400"/>
                        <a:buFont typeface="Arial"/>
                        <a:buChar char="•"/>
                      </a:pPr>
                      <a:r>
                        <a:rPr lang="en-US" sz="1400">
                          <a:solidFill>
                            <a:schemeClr val="dk1"/>
                          </a:solidFill>
                          <a:latin typeface="Calibri"/>
                          <a:ea typeface="Calibri"/>
                          <a:cs typeface="Calibri"/>
                          <a:sym typeface="Calibri"/>
                        </a:rPr>
                        <a:t>Perform analysis using the Research Administration Data Cube and PivotTables to answer questions</a:t>
                      </a:r>
                      <a:endParaRPr/>
                    </a:p>
                    <a:p>
                      <a:pPr marL="0" marR="0" lvl="0" indent="0" algn="l" rtl="0">
                        <a:spcBef>
                          <a:spcPts val="600"/>
                        </a:spcBef>
                        <a:spcAft>
                          <a:spcPts val="0"/>
                        </a:spcAft>
                        <a:buNone/>
                      </a:pPr>
                      <a:r>
                        <a:rPr lang="en-US" sz="1400" b="1">
                          <a:solidFill>
                            <a:schemeClr val="dk1"/>
                          </a:solidFill>
                          <a:latin typeface="Calibri"/>
                          <a:ea typeface="Calibri"/>
                          <a:cs typeface="Calibri"/>
                          <a:sym typeface="Calibri"/>
                        </a:rPr>
                        <a:t>Who should attend?</a:t>
                      </a:r>
                      <a:endParaRPr sz="1400">
                        <a:solidFill>
                          <a:schemeClr val="dk1"/>
                        </a:solidFill>
                        <a:latin typeface="Calibri"/>
                        <a:ea typeface="Calibri"/>
                        <a:cs typeface="Calibri"/>
                        <a:sym typeface="Calibri"/>
                      </a:endParaRPr>
                    </a:p>
                    <a:p>
                      <a:pPr marL="0" marR="0" lvl="0" indent="0" algn="l" rtl="0">
                        <a:spcBef>
                          <a:spcPts val="0"/>
                        </a:spcBef>
                        <a:spcAft>
                          <a:spcPts val="0"/>
                        </a:spcAft>
                        <a:buNone/>
                      </a:pPr>
                      <a:r>
                        <a:rPr lang="en-US" sz="1400">
                          <a:solidFill>
                            <a:schemeClr val="dk1"/>
                          </a:solidFill>
                          <a:latin typeface="Calibri"/>
                          <a:ea typeface="Calibri"/>
                          <a:cs typeface="Calibri"/>
                          <a:sym typeface="Calibri"/>
                        </a:rPr>
                        <a:t>Research team members who are responsible for understanding or providing insights and trends related to the application, award and expenditures managed by your research team or your department. </a:t>
                      </a:r>
                      <a:endParaRPr/>
                    </a:p>
                    <a:p>
                      <a:pPr marL="0" marR="0" lvl="0" indent="0" algn="l" rtl="0">
                        <a:spcBef>
                          <a:spcPts val="0"/>
                        </a:spcBef>
                        <a:spcAft>
                          <a:spcPts val="0"/>
                        </a:spcAft>
                        <a:buNone/>
                      </a:pPr>
                      <a:r>
                        <a:rPr lang="en-US" sz="14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US" sz="1400" b="1">
                          <a:solidFill>
                            <a:schemeClr val="dk1"/>
                          </a:solidFill>
                          <a:latin typeface="Calibri"/>
                          <a:ea typeface="Calibri"/>
                          <a:cs typeface="Calibri"/>
                          <a:sym typeface="Calibri"/>
                        </a:rPr>
                        <a:t>Already managing your own spreadsheets with data you’ve gathered from various locations?</a:t>
                      </a:r>
                      <a:endParaRPr sz="1400">
                        <a:solidFill>
                          <a:schemeClr val="dk1"/>
                        </a:solidFill>
                        <a:latin typeface="Calibri"/>
                        <a:ea typeface="Calibri"/>
                        <a:cs typeface="Calibri"/>
                        <a:sym typeface="Calibri"/>
                      </a:endParaRPr>
                    </a:p>
                    <a:p>
                      <a:pPr marL="0" marR="0" lvl="0" indent="0" algn="l" rtl="0">
                        <a:spcBef>
                          <a:spcPts val="0"/>
                        </a:spcBef>
                        <a:spcAft>
                          <a:spcPts val="0"/>
                        </a:spcAft>
                        <a:buNone/>
                      </a:pPr>
                      <a:r>
                        <a:rPr lang="en-US" sz="1400">
                          <a:solidFill>
                            <a:schemeClr val="dk1"/>
                          </a:solidFill>
                          <a:latin typeface="Calibri"/>
                          <a:ea typeface="Calibri"/>
                          <a:cs typeface="Calibri"/>
                          <a:sym typeface="Calibri"/>
                        </a:rPr>
                        <a:t>This workshop will be helpful for you, too. You will learn why the data in the EDW is the official source for research data and also learn skills to eliminate extra tools you have to manage, reducing your workload.</a:t>
                      </a:r>
                      <a:endParaRPr/>
                    </a:p>
                    <a:p>
                      <a:pPr marL="0" marR="0" lvl="0" indent="0" algn="l" rtl="0">
                        <a:lnSpc>
                          <a:spcPct val="100000"/>
                        </a:lnSpc>
                        <a:spcBef>
                          <a:spcPts val="600"/>
                        </a:spcBef>
                        <a:spcAft>
                          <a:spcPts val="0"/>
                        </a:spcAft>
                        <a:buClr>
                          <a:schemeClr val="dk1"/>
                        </a:buClr>
                        <a:buSzPts val="1400"/>
                        <a:buFont typeface="Calibri"/>
                        <a:buNone/>
                      </a:pPr>
                      <a:r>
                        <a:rPr lang="en-US" sz="1400" i="1">
                          <a:solidFill>
                            <a:schemeClr val="dk1"/>
                          </a:solidFill>
                          <a:latin typeface="Calibri"/>
                          <a:ea typeface="Calibri"/>
                          <a:cs typeface="Calibri"/>
                          <a:sym typeface="Calibri"/>
                        </a:rPr>
                        <a:t>Take control of your data and gain real business insights that help you and your teams make data-driven decisions.</a:t>
                      </a:r>
                      <a:endParaRPr sz="1400">
                        <a:solidFill>
                          <a:schemeClr val="dk1"/>
                        </a:solidFill>
                        <a:latin typeface="Calibri"/>
                        <a:ea typeface="Calibri"/>
                        <a:cs typeface="Calibri"/>
                        <a:sym typeface="Calibri"/>
                      </a:endParaRPr>
                    </a:p>
                    <a:p>
                      <a:pPr marL="0" marR="0" lvl="0" indent="0" algn="l" rtl="0">
                        <a:spcBef>
                          <a:spcPts val="0"/>
                        </a:spcBef>
                        <a:spcAft>
                          <a:spcPts val="0"/>
                        </a:spcAft>
                        <a:buNone/>
                      </a:pPr>
                      <a:endParaRPr sz="1400">
                        <a:solidFill>
                          <a:schemeClr val="dk1"/>
                        </a:solidFill>
                        <a:latin typeface="Calibri"/>
                        <a:ea typeface="Calibri"/>
                        <a:cs typeface="Calibri"/>
                        <a:sym typeface="Calibri"/>
                      </a:endParaRPr>
                    </a:p>
                    <a:p>
                      <a:pPr marL="285750" marR="0" lvl="0" indent="-196850" algn="l" rtl="0">
                        <a:spcBef>
                          <a:spcPts val="0"/>
                        </a:spcBef>
                        <a:spcAft>
                          <a:spcPts val="0"/>
                        </a:spcAft>
                        <a:buClr>
                          <a:schemeClr val="dk1"/>
                        </a:buClr>
                        <a:buSzPts val="1400"/>
                        <a:buFont typeface="Arial"/>
                        <a:buNone/>
                      </a:pPr>
                      <a:endParaRPr sz="1400">
                        <a:solidFill>
                          <a:schemeClr val="dk1"/>
                        </a:solidFill>
                        <a:latin typeface="Calibri"/>
                        <a:ea typeface="Calibri"/>
                        <a:cs typeface="Calibri"/>
                        <a:sym typeface="Calibri"/>
                      </a:endParaRPr>
                    </a:p>
                    <a:p>
                      <a:pPr marL="0" marR="0" lvl="0" indent="0" algn="l" rtl="0">
                        <a:spcBef>
                          <a:spcPts val="0"/>
                        </a:spcBef>
                        <a:spcAft>
                          <a:spcPts val="0"/>
                        </a:spcAft>
                        <a:buNone/>
                      </a:pPr>
                      <a:r>
                        <a:rPr lang="en-US" sz="1400">
                          <a:solidFill>
                            <a:schemeClr val="dk1"/>
                          </a:solidFill>
                          <a:latin typeface="Calibri"/>
                          <a:ea typeface="Calibri"/>
                          <a:cs typeface="Calibri"/>
                          <a:sym typeface="Calibri"/>
                        </a:rPr>
                        <a:t> </a:t>
                      </a:r>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101" name="Shape 101" descr="C:\Users\hient2\Desktop\Untitled-1.png"/>
          <p:cNvPicPr preferRelativeResize="0"/>
          <p:nvPr/>
        </p:nvPicPr>
        <p:blipFill rotWithShape="1">
          <a:blip r:embed="rId9">
            <a:alphaModFix/>
          </a:blip>
          <a:srcRect/>
          <a:stretch/>
        </p:blipFill>
        <p:spPr>
          <a:xfrm>
            <a:off x="6553200" y="60614"/>
            <a:ext cx="2768927" cy="1006186"/>
          </a:xfrm>
          <a:prstGeom prst="rect">
            <a:avLst/>
          </a:prstGeom>
          <a:noFill/>
          <a:ln>
            <a:noFill/>
          </a:ln>
        </p:spPr>
      </p:pic>
      <p:pic>
        <p:nvPicPr>
          <p:cNvPr id="102" name="Shape 102"/>
          <p:cNvPicPr preferRelativeResize="0"/>
          <p:nvPr/>
        </p:nvPicPr>
        <p:blipFill rotWithShape="1">
          <a:blip r:embed="rId4">
            <a:alphaModFix/>
          </a:blip>
          <a:srcRect/>
          <a:stretch/>
        </p:blipFill>
        <p:spPr>
          <a:xfrm>
            <a:off x="7772400" y="5943600"/>
            <a:ext cx="1358020" cy="9144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GO AWAY BLUE LINK">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DADE7"/>
      </a:hlink>
      <a:folHlink>
        <a:srgbClr val="6DADE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264</Words>
  <Application>Microsoft Office PowerPoint</Application>
  <PresentationFormat>On-screen Show (4:3)</PresentationFormat>
  <Paragraphs>21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Encode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S. Wilbanks</dc:creator>
  <cp:lastModifiedBy>Susan S. Wilbanks</cp:lastModifiedBy>
  <cp:revision>1</cp:revision>
  <dcterms:modified xsi:type="dcterms:W3CDTF">2018-03-15T21:52:37Z</dcterms:modified>
</cp:coreProperties>
</file>