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1" r:id="rId2"/>
    <p:sldMasterId id="2147483662" r:id="rId3"/>
  </p:sldMasterIdLst>
  <p:notesMasterIdLst>
    <p:notesMasterId r:id="rId11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9144000" cy="6858000" type="screen4x3"/>
  <p:notesSz cx="6858000" cy="9144000"/>
  <p:embeddedFontLst>
    <p:embeddedFont>
      <p:font typeface="Open Sans Light" panose="020B0604020202020204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Encode Sans Black" panose="020B0604020202020204" charset="0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121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font" Target="fonts/font8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33006F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hape 11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839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4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671757" y="13322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8D3A2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4" name="Shape 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9463" y="3973980"/>
            <a:ext cx="1600200" cy="13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006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33006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chemeClr val="accent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accent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chemeClr val="accent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accent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chemeClr val="accent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1" name="Shape 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6763" y="1363508"/>
            <a:ext cx="1103781" cy="96362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00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3" name="Shape 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63105" y="6450899"/>
            <a:ext cx="2425295" cy="1629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006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33006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chemeClr val="accent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accent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chemeClr val="accent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accent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chemeClr val="accent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7" name="Shape 6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6763" y="1363508"/>
            <a:ext cx="1103781" cy="96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Shape 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3915" y="5945854"/>
            <a:ext cx="1371600" cy="92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006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33006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2" name="Shape 7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50899"/>
            <a:ext cx="2425295" cy="162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763" y="1363508"/>
            <a:ext cx="1103781" cy="96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8D3A2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E8D3A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E8D3A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E8D3A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E8D3A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E8D3A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9" name="Shape 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6763" y="1364403"/>
            <a:ext cx="1103781" cy="96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Shape 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bg>
      <p:bgPr>
        <a:solidFill>
          <a:srgbClr val="33006F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hape 22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839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8D3A2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5" name="Shape 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763" y="1364403"/>
            <a:ext cx="1103781" cy="96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bg>
      <p:bgPr>
        <a:solidFill>
          <a:srgbClr val="33006F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Shape 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Shape 28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8D3A2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0" name="Shape 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763" y="1364403"/>
            <a:ext cx="1103781" cy="96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Shape 33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839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006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33006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33006F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33006F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33006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33006F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763" y="1364403"/>
            <a:ext cx="1103781" cy="96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Shape 38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839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71757" y="13322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0" name="Shape 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463" y="3973980"/>
            <a:ext cx="1600200" cy="13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006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33006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33006F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33006F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33006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33006F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00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5" name="Shape 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6763" y="1364403"/>
            <a:ext cx="1103781" cy="96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Shape 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Shape 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Shape 49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006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33006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1" name="Shape 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763" y="1364403"/>
            <a:ext cx="1103781" cy="96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71757" y="13322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5" name="Shape 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9463" y="3973980"/>
            <a:ext cx="1600200" cy="13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Shape 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3915" y="5945854"/>
            <a:ext cx="1371600" cy="92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Shape 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2039" y="6450899"/>
            <a:ext cx="2425295" cy="1629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71757" y="13322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D3A2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EU General Data Protection Regulation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E8D3A2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(EU GDPR)</a:t>
            </a:r>
            <a:endParaRPr sz="3200" b="0" i="0" u="none" strike="noStrike" cap="none">
              <a:solidFill>
                <a:srgbClr val="E8D3A2"/>
              </a:solidFill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80" name="Shape 80"/>
          <p:cNvSpPr txBox="1"/>
          <p:nvPr/>
        </p:nvSpPr>
        <p:spPr>
          <a:xfrm>
            <a:off x="671757" y="6063185"/>
            <a:ext cx="18885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Office of Research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33006F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MRAM Message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33006F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March 23</a:t>
            </a:r>
            <a:endParaRPr sz="2400" b="0" i="0" u="none" strike="noStrike" cap="none">
              <a:solidFill>
                <a:srgbClr val="33006F"/>
              </a:solidFill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87" name="Shape 87"/>
          <p:cNvSpPr txBox="1"/>
          <p:nvPr/>
        </p:nvSpPr>
        <p:spPr>
          <a:xfrm>
            <a:off x="172993" y="6257677"/>
            <a:ext cx="18885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Office of Research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" name="Shape 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90875" y="1111946"/>
            <a:ext cx="4124325" cy="5330397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/>
          <p:nvPr/>
        </p:nvSpPr>
        <p:spPr>
          <a:xfrm>
            <a:off x="3377682" y="3918856"/>
            <a:ext cx="1446244" cy="111967"/>
          </a:xfrm>
          <a:prstGeom prst="round2DiagRect">
            <a:avLst>
              <a:gd name="adj1" fmla="val 16667"/>
              <a:gd name="adj2" fmla="val 0"/>
            </a:avLst>
          </a:prstGeom>
          <a:gradFill>
            <a:gsLst>
              <a:gs pos="0">
                <a:srgbClr val="796196"/>
              </a:gs>
              <a:gs pos="50000">
                <a:srgbClr val="AF8CDA"/>
              </a:gs>
              <a:gs pos="100000">
                <a:srgbClr val="D2A9FF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rgbClr val="30006E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33006F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EU GDPR Basics</a:t>
            </a:r>
            <a:endParaRPr sz="2400" b="0" i="0" u="none" strike="noStrike" cap="none">
              <a:solidFill>
                <a:srgbClr val="33006F"/>
              </a:solidFill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96" name="Shape 96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Noto Sans Symbols"/>
              <a:buChar char="➢"/>
            </a:pPr>
            <a:r>
              <a:rPr lang="en-US" sz="24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Applies to personal info about EU residents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Noto Sans Symbols"/>
              <a:buChar char="➢"/>
            </a:pPr>
            <a:r>
              <a:rPr lang="en-US" sz="24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Notification and sometimes consent required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Noto Sans Symbols"/>
              <a:buChar char="➢"/>
            </a:pPr>
            <a:r>
              <a:rPr lang="en-US" sz="24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Breaches must be reported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Noto Sans Symbols"/>
              <a:buChar char="➢"/>
            </a:pPr>
            <a:r>
              <a:rPr lang="en-US" sz="24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UW registry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Noto Sans Symbols"/>
              <a:buChar char="➢"/>
            </a:pPr>
            <a:r>
              <a:rPr lang="en-US" sz="24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Penalties</a:t>
            </a:r>
            <a:endParaRPr/>
          </a:p>
        </p:txBody>
      </p:sp>
      <p:sp>
        <p:nvSpPr>
          <p:cNvPr id="97" name="Shape 97"/>
          <p:cNvSpPr txBox="1"/>
          <p:nvPr/>
        </p:nvSpPr>
        <p:spPr>
          <a:xfrm>
            <a:off x="172993" y="6257677"/>
            <a:ext cx="18885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Office of Research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33006F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UW’s Approach to Compliance</a:t>
            </a:r>
            <a:endParaRPr sz="3000" b="0" i="0" u="none" strike="noStrike" cap="none">
              <a:solidFill>
                <a:srgbClr val="33006F"/>
              </a:solidFill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Noto Sans Symbols"/>
              <a:buChar char="➢"/>
            </a:pPr>
            <a:r>
              <a:rPr lang="en-US" sz="24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Risk management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Noto Sans Symbols"/>
              <a:buChar char="➢"/>
            </a:pPr>
            <a:r>
              <a:rPr lang="en-US" sz="24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Centralized support and coordination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Noto Sans Symbols"/>
              <a:buChar char="➢"/>
            </a:pPr>
            <a:r>
              <a:rPr lang="en-US" sz="24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Units are responsible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Noto Sans Symbols"/>
              <a:buChar char="➢"/>
            </a:pPr>
            <a:r>
              <a:rPr lang="en-US" sz="24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Integration of Research requirements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Noto Sans Symbols"/>
              <a:buChar char="➢"/>
            </a:pPr>
            <a:r>
              <a:rPr lang="en-US" sz="24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Information Resources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33006F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Information Sessions</a:t>
            </a:r>
            <a:endParaRPr sz="3000" b="0" i="0" u="none" strike="noStrike" cap="none">
              <a:solidFill>
                <a:srgbClr val="33006F"/>
              </a:solidFill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111" name="Shape 111"/>
          <p:cNvSpPr txBox="1">
            <a:spLocks noGrp="1"/>
          </p:cNvSpPr>
          <p:nvPr>
            <p:ph type="body" idx="2"/>
          </p:nvPr>
        </p:nvSpPr>
        <p:spPr>
          <a:xfrm>
            <a:off x="659305" y="1988653"/>
            <a:ext cx="8076956" cy="2909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Noto Sans Symbols"/>
              <a:buChar char="➢"/>
            </a:pPr>
            <a:r>
              <a:rPr lang="en-US" sz="24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Wednesday, December 13, 2017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Noto Sans Symbols"/>
              <a:buChar char="➢"/>
            </a:pPr>
            <a:r>
              <a:rPr lang="en-US" sz="2400" b="0" i="0" u="none" strike="sng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Friday, March 30, 2018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Noto Sans Symbols"/>
              <a:buChar char="➢"/>
            </a:pPr>
            <a:r>
              <a:rPr lang="en-US" sz="24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Wednesday, April 18 – 2:00-3:00 HUB 304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Noto Sans Symbols"/>
              <a:buChar char="➢"/>
            </a:pPr>
            <a:r>
              <a:rPr lang="en-US" sz="24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Monday, May 21 – 10:00 – 11:00 HUB 214</a:t>
            </a:r>
            <a:endParaRPr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Merriweather Sans"/>
              <a:buNone/>
            </a:pPr>
            <a:endParaRPr sz="2400" b="0" i="0" u="none" strike="noStrike" cap="none">
              <a:solidFill>
                <a:srgbClr val="33006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33006F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Possible Relief</a:t>
            </a:r>
            <a:endParaRPr sz="3000" b="0" i="0" u="none" strike="noStrike" cap="none">
              <a:solidFill>
                <a:srgbClr val="33006F"/>
              </a:solidFill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117" name="Shape 117"/>
          <p:cNvSpPr/>
          <p:nvPr/>
        </p:nvSpPr>
        <p:spPr>
          <a:xfrm>
            <a:off x="423465" y="2967335"/>
            <a:ext cx="829707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cap="none">
                <a:solidFill>
                  <a:srgbClr val="C7C2DB"/>
                </a:solidFill>
                <a:latin typeface="Calibri"/>
                <a:ea typeface="Calibri"/>
                <a:cs typeface="Calibri"/>
                <a:sym typeface="Calibri"/>
              </a:rPr>
              <a:t>An exemption, for research?</a:t>
            </a:r>
            <a:endParaRPr sz="5400" b="1" cap="none">
              <a:solidFill>
                <a:srgbClr val="C7C2D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33006F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Questions?</a:t>
            </a:r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2"/>
          </p:nvPr>
        </p:nvSpPr>
        <p:spPr>
          <a:xfrm>
            <a:off x="671757" y="1951039"/>
            <a:ext cx="6757743" cy="249237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Merriweather Sans"/>
              <a:buNone/>
            </a:pPr>
            <a:r>
              <a:rPr lang="en-US" sz="24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Start with the information sessions</a:t>
            </a:r>
            <a:endParaRPr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Merriweather Sans"/>
              <a:buNone/>
            </a:pPr>
            <a:r>
              <a:rPr lang="en-US" sz="24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Privacy Office (Privacy Officer Ann Nagel)</a:t>
            </a:r>
            <a:endParaRPr/>
          </a:p>
          <a:p>
            <a:pPr marL="400050" marR="0" lvl="1" indent="0" algn="l" rtl="0">
              <a:spcBef>
                <a:spcPts val="400"/>
              </a:spcBef>
              <a:spcAft>
                <a:spcPts val="0"/>
              </a:spcAft>
              <a:buClr>
                <a:srgbClr val="33006F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https://privacy.uw.edu/</a:t>
            </a:r>
            <a:endParaRPr/>
          </a:p>
          <a:p>
            <a:pPr marL="400050" marR="0" lvl="1" indent="0" algn="l" rtl="0">
              <a:spcBef>
                <a:spcPts val="400"/>
              </a:spcBef>
              <a:spcAft>
                <a:spcPts val="0"/>
              </a:spcAft>
              <a:buClr>
                <a:srgbClr val="33006F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uwprivacy@uw.edu</a:t>
            </a:r>
            <a:endParaRPr/>
          </a:p>
          <a:p>
            <a:pPr marL="400050" marR="0" lvl="1" indent="0" algn="l" rtl="0">
              <a:spcBef>
                <a:spcPts val="400"/>
              </a:spcBef>
              <a:spcAft>
                <a:spcPts val="0"/>
              </a:spcAft>
              <a:buClr>
                <a:srgbClr val="33006F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(206) 616-1238</a:t>
            </a:r>
            <a:endParaRPr/>
          </a:p>
        </p:txBody>
      </p:sp>
      <p:sp>
        <p:nvSpPr>
          <p:cNvPr id="125" name="Shape 125"/>
          <p:cNvSpPr txBox="1"/>
          <p:nvPr/>
        </p:nvSpPr>
        <p:spPr>
          <a:xfrm>
            <a:off x="172993" y="6257677"/>
            <a:ext cx="18885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Office of Research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</Words>
  <Application>Microsoft Office PowerPoint</Application>
  <PresentationFormat>On-screen Show (4:3)</PresentationFormat>
  <Paragraphs>39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Noto Sans Symbols</vt:lpstr>
      <vt:lpstr>Open Sans Light</vt:lpstr>
      <vt:lpstr>Calibri</vt:lpstr>
      <vt:lpstr>Merriweather Sans</vt:lpstr>
      <vt:lpstr>Encode Sans Black</vt:lpstr>
      <vt:lpstr>Custom Design</vt:lpstr>
      <vt:lpstr>Office Theme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S. Wilbanks</dc:creator>
  <cp:lastModifiedBy>Susan S. Wilbanks</cp:lastModifiedBy>
  <cp:revision>1</cp:revision>
  <dcterms:modified xsi:type="dcterms:W3CDTF">2018-04-16T19:20:30Z</dcterms:modified>
</cp:coreProperties>
</file>