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84" r:id="rId1"/>
    <p:sldMasterId id="2147483685" r:id="rId2"/>
    <p:sldMasterId id="2147483686" r:id="rId3"/>
  </p:sldMasterIdLst>
  <p:notesMasterIdLst>
    <p:notesMasterId r:id="rId8"/>
  </p:notesMasterIdLst>
  <p:sldIdLst>
    <p:sldId id="256" r:id="rId4"/>
    <p:sldId id="257" r:id="rId5"/>
    <p:sldId id="258" r:id="rId6"/>
    <p:sldId id="259" r:id="rId7"/>
  </p:sldIdLst>
  <p:sldSz cx="9144000" cy="6858000" type="screen4x3"/>
  <p:notesSz cx="7010400" cy="9296400"/>
  <p:embeddedFontLst>
    <p:embeddedFont>
      <p:font typeface="Encode Sans Black" panose="020B0604020202020204" charset="0"/>
      <p:bold r:id="rId9"/>
    </p:embeddedFont>
    <p:embeddedFont>
      <p:font typeface="Arial Black" panose="020B0A04020102020204" pitchFamily="34" charset="0"/>
      <p:regular r:id="rId10"/>
      <p:bold r:id="rId11"/>
    </p:embeddedFont>
    <p:embeddedFont>
      <p:font typeface="Open Sans" panose="020B0604020202020204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12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font" Target="fonts/font3.fntdata"/><Relationship Id="rId5" Type="http://schemas.openxmlformats.org/officeDocument/2006/relationships/slide" Target="slides/slide2.xml"/><Relationship Id="rId15" Type="http://schemas.openxmlformats.org/officeDocument/2006/relationships/font" Target="fonts/font7.fntdata"/><Relationship Id="rId23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1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hs.washington.edu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Shape 233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4239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Karen Talking Points: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ABOUT EH&amp;S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--EH&amp;S offers </a:t>
            </a: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than 60 programs and services 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promote health and safety on the UW campus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--Programs are mainly focused on </a:t>
            </a: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reducing the risk of job-related accidents and injuries 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faculty, staff and students are </a:t>
            </a: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using hazardous materials 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</a:t>
            </a: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hazardous equipment.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--Many programs have </a:t>
            </a: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safety training requirements 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require users to take online safety training courses.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--Many programs help faculty and staff to </a:t>
            </a: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comply with state and federal regulations 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offering </a:t>
            </a: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online resources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such as safety manuals, standard operating procedures and safety inspection checklists.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Shape 240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Karen’s Talking Points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OLD WEBSITE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--Old EH&amp;S logo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--Not UW Brand style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--Home page content static, does not direct users to new content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--Must dig for content, down rabbit holes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--Content organized by department structure, not user-oriented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Shape 248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Karen’s Talking Points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View redesigned website at </a:t>
            </a:r>
            <a:r>
              <a:rPr lang="en-US" sz="12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www.ehs.washington.edu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Features to highlight: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--Report a Concern form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--Training course guides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--Main Menu options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--Review organization by topic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--Based on user feedback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Shape 256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3.pn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Title Slide">
  <p:cSld name="NEW Title Slide">
    <p:bg>
      <p:bgPr>
        <a:solidFill>
          <a:srgbClr val="4B2E83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hape 15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839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671757" y="1332224"/>
            <a:ext cx="6972300" cy="2426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7" name="Shape 17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Shape 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00800" y="228600"/>
            <a:ext cx="2517866" cy="57307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671756" y="4303360"/>
            <a:ext cx="6626352" cy="1642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Content with Caption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676656" y="374904"/>
            <a:ext cx="2949178" cy="1554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Encode Sans Black"/>
              <a:buNone/>
              <a:defRPr sz="3000" b="0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»"/>
              <a:defRPr sz="16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2"/>
          </p:nvPr>
        </p:nvSpPr>
        <p:spPr>
          <a:xfrm>
            <a:off x="840000" y="2238998"/>
            <a:ext cx="2739019" cy="3629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spcBef>
                <a:spcPts val="150"/>
              </a:spcBef>
              <a:spcAft>
                <a:spcPts val="0"/>
              </a:spcAft>
              <a:buClr>
                <a:schemeClr val="lt2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spcBef>
                <a:spcPts val="150"/>
              </a:spcBef>
              <a:spcAft>
                <a:spcPts val="0"/>
              </a:spcAft>
              <a:buClr>
                <a:schemeClr val="lt2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228600" algn="l" rtl="0">
              <a:spcBef>
                <a:spcPts val="150"/>
              </a:spcBef>
              <a:spcAft>
                <a:spcPts val="0"/>
              </a:spcAft>
              <a:buClr>
                <a:schemeClr val="lt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50"/>
              </a:spcBef>
              <a:spcAft>
                <a:spcPts val="0"/>
              </a:spcAft>
              <a:buClr>
                <a:schemeClr val="lt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50"/>
              </a:spcBef>
              <a:spcAft>
                <a:spcPts val="0"/>
              </a:spcAft>
              <a:buClr>
                <a:schemeClr val="lt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50"/>
              </a:spcBef>
              <a:spcAft>
                <a:spcPts val="0"/>
              </a:spcAft>
              <a:buClr>
                <a:schemeClr val="lt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4" name="Shape 7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0000" y="2057400"/>
            <a:ext cx="1359526" cy="73158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7086600" y="633639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Blank" type="blank">
  <p:cSld name="BLANK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7086600" y="633639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LastSlide">
  <p:cSld name="NEW LastSlid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7086600" y="633639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564022" y="803304"/>
            <a:ext cx="8203963" cy="4862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»"/>
              <a:defRPr sz="16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_Header + Content">
  <p:cSld name="NEW_Header + Conten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2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9" name="Shape 89" descr="Bar_RtAngle_7502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7086600" y="633639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Header + Graphic">
  <p:cSld name="NEW Header + Graphic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94" name="Shape 94" descr="Bar_RtAngle_7502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7086600" y="633639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Title Slide">
  <p:cSld name="NEW Title Slide">
    <p:bg>
      <p:bgPr>
        <a:solidFill>
          <a:schemeClr val="lt2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Shape 97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839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71757" y="1332224"/>
            <a:ext cx="6972300" cy="2426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99" name="Shape 99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 txBox="1">
            <a:spLocks noGrp="1"/>
          </p:cNvSpPr>
          <p:nvPr>
            <p:ph type="body" idx="2"/>
          </p:nvPr>
        </p:nvSpPr>
        <p:spPr>
          <a:xfrm>
            <a:off x="671756" y="4303360"/>
            <a:ext cx="6626352" cy="1642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1" name="Shape 10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00800" y="228600"/>
            <a:ext cx="2517866" cy="573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83796" y="5936474"/>
            <a:ext cx="1371719" cy="920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Section Title Slide" type="title">
  <p:cSld name="TITLE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ctrTitle"/>
          </p:nvPr>
        </p:nvSpPr>
        <p:spPr>
          <a:xfrm>
            <a:off x="554935" y="4464028"/>
            <a:ext cx="6858000" cy="1244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Encode Sans Black"/>
              <a:buNone/>
              <a:defRPr sz="5000" b="0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subTitle" idx="1"/>
          </p:nvPr>
        </p:nvSpPr>
        <p:spPr>
          <a:xfrm>
            <a:off x="554934" y="3694376"/>
            <a:ext cx="6858000" cy="7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ctr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None/>
              <a:defRPr sz="135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ctr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ctr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ctr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708660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7" name="Shape 10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1667" y="5788456"/>
            <a:ext cx="2286198" cy="115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_Header + Subheader + Content">
  <p:cSld name="NEW_Header + Subheader + Conten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12" name="Shape 112" descr="Bar_RtAngle_7502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Shape 113"/>
          <p:cNvSpPr txBox="1">
            <a:spLocks noGrp="1"/>
          </p:cNvSpPr>
          <p:nvPr>
            <p:ph type="sldNum" idx="12"/>
          </p:nvPr>
        </p:nvSpPr>
        <p:spPr>
          <a:xfrm>
            <a:off x="7086600" y="633639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Two Content">
  <p:cSld name="NEW Two Conten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16" name="Shape 116" descr="Bar_RtAngle_7502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7086600" y="633639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2"/>
          </p:nvPr>
        </p:nvSpPr>
        <p:spPr>
          <a:xfrm>
            <a:off x="4811025" y="1736725"/>
            <a:ext cx="4023360" cy="401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body" idx="3"/>
          </p:nvPr>
        </p:nvSpPr>
        <p:spPr>
          <a:xfrm>
            <a:off x="658523" y="1736725"/>
            <a:ext cx="4023360" cy="4014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Comparison">
  <p:cSld name="NEW Comparison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2" name="Shape 122" descr="Bar_RtAngle_7502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7086600" y="633639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2"/>
          </p:nvPr>
        </p:nvSpPr>
        <p:spPr>
          <a:xfrm>
            <a:off x="4811025" y="2559423"/>
            <a:ext cx="4023360" cy="3192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3"/>
          </p:nvPr>
        </p:nvSpPr>
        <p:spPr>
          <a:xfrm>
            <a:off x="658523" y="2559423"/>
            <a:ext cx="4023360" cy="3191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body" idx="4"/>
          </p:nvPr>
        </p:nvSpPr>
        <p:spPr>
          <a:xfrm>
            <a:off x="658523" y="1620183"/>
            <a:ext cx="402336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None/>
              <a:defRPr sz="135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body" idx="5"/>
          </p:nvPr>
        </p:nvSpPr>
        <p:spPr>
          <a:xfrm>
            <a:off x="4811025" y="1626723"/>
            <a:ext cx="402336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None/>
              <a:defRPr sz="135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Section Title Slide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ctrTitle"/>
          </p:nvPr>
        </p:nvSpPr>
        <p:spPr>
          <a:xfrm>
            <a:off x="554935" y="4464028"/>
            <a:ext cx="6858000" cy="1244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Encode Sans Black"/>
              <a:buNone/>
              <a:defRPr sz="5000" b="0" i="0" u="none" strike="noStrike" cap="non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ubTitle" idx="1"/>
          </p:nvPr>
        </p:nvSpPr>
        <p:spPr>
          <a:xfrm>
            <a:off x="554934" y="3694376"/>
            <a:ext cx="6858000" cy="7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ctr" rtl="0">
              <a:spcBef>
                <a:spcPts val="270"/>
              </a:spcBef>
              <a:spcAft>
                <a:spcPts val="0"/>
              </a:spcAft>
              <a:buClr>
                <a:schemeClr val="lt2"/>
              </a:buClr>
              <a:buSzPts val="1350"/>
              <a:buFont typeface="Arial"/>
              <a:buNone/>
              <a:defRPr sz="135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ctr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ctr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ctr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708660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4" name="Shape 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1667" y="5788456"/>
            <a:ext cx="2286198" cy="115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Three Content">
  <p:cSld name="NEW Three Conten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30" name="Shape 130" descr="Bar_RtAngle_7502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/>
          <p:cNvSpPr txBox="1">
            <a:spLocks noGrp="1"/>
          </p:cNvSpPr>
          <p:nvPr>
            <p:ph type="sldNum" idx="12"/>
          </p:nvPr>
        </p:nvSpPr>
        <p:spPr>
          <a:xfrm>
            <a:off x="7086600" y="633639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2"/>
          </p:nvPr>
        </p:nvSpPr>
        <p:spPr>
          <a:xfrm>
            <a:off x="4811025" y="1736724"/>
            <a:ext cx="4023360" cy="192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body" idx="3"/>
          </p:nvPr>
        </p:nvSpPr>
        <p:spPr>
          <a:xfrm>
            <a:off x="658523" y="1736725"/>
            <a:ext cx="4023360" cy="4014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body" idx="4"/>
          </p:nvPr>
        </p:nvSpPr>
        <p:spPr>
          <a:xfrm>
            <a:off x="4811025" y="3811928"/>
            <a:ext cx="4023360" cy="192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Four Content">
  <p:cSld name="NEW Four Conten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37" name="Shape 137" descr="Bar_RtAngle_7502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7086600" y="633639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body" idx="2"/>
          </p:nvPr>
        </p:nvSpPr>
        <p:spPr>
          <a:xfrm>
            <a:off x="4811025" y="1736725"/>
            <a:ext cx="4023360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body" idx="3"/>
          </p:nvPr>
        </p:nvSpPr>
        <p:spPr>
          <a:xfrm>
            <a:off x="658523" y="1736725"/>
            <a:ext cx="4023360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body" idx="4"/>
          </p:nvPr>
        </p:nvSpPr>
        <p:spPr>
          <a:xfrm>
            <a:off x="658523" y="3871750"/>
            <a:ext cx="4023360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body" idx="5"/>
          </p:nvPr>
        </p:nvSpPr>
        <p:spPr>
          <a:xfrm>
            <a:off x="4811025" y="3855164"/>
            <a:ext cx="4023360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body" idx="6"/>
          </p:nvPr>
        </p:nvSpPr>
        <p:spPr>
          <a:xfrm>
            <a:off x="4833059" y="1720139"/>
            <a:ext cx="4023360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body" idx="7"/>
          </p:nvPr>
        </p:nvSpPr>
        <p:spPr>
          <a:xfrm>
            <a:off x="680557" y="1720139"/>
            <a:ext cx="4023360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body" idx="8"/>
          </p:nvPr>
        </p:nvSpPr>
        <p:spPr>
          <a:xfrm>
            <a:off x="680557" y="3855164"/>
            <a:ext cx="4023360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body" idx="9"/>
          </p:nvPr>
        </p:nvSpPr>
        <p:spPr>
          <a:xfrm>
            <a:off x="4833059" y="3838578"/>
            <a:ext cx="4023360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Content with Caption" type="objTx">
  <p:cSld name="OBJECT_WITH_CAPTION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676656" y="374904"/>
            <a:ext cx="2949178" cy="1554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  <a:defRPr sz="3000" b="0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body" idx="2"/>
          </p:nvPr>
        </p:nvSpPr>
        <p:spPr>
          <a:xfrm>
            <a:off x="840000" y="2238998"/>
            <a:ext cx="2739019" cy="3629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spcBef>
                <a:spcPts val="150"/>
              </a:spcBef>
              <a:spcAft>
                <a:spcPts val="0"/>
              </a:spcAft>
              <a:buClr>
                <a:schemeClr val="dk2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spcBef>
                <a:spcPts val="150"/>
              </a:spcBef>
              <a:spcAft>
                <a:spcPts val="0"/>
              </a:spcAft>
              <a:buClr>
                <a:schemeClr val="dk2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228600" algn="l" rtl="0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51" name="Shape 1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0000" y="2057400"/>
            <a:ext cx="1359526" cy="73158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7086600" y="633639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Blank" type="blank">
  <p:cSld name="BLANK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sldNum" idx="12"/>
          </p:nvPr>
        </p:nvSpPr>
        <p:spPr>
          <a:xfrm>
            <a:off x="7086600" y="633639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LastSlide">
  <p:cSld name="NEW LastSlide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sldNum" idx="12"/>
          </p:nvPr>
        </p:nvSpPr>
        <p:spPr>
          <a:xfrm>
            <a:off x="7086600" y="633639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564022" y="803304"/>
            <a:ext cx="8203963" cy="4862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Title Slide">
  <p:cSld name="NEW Title Slide">
    <p:bg>
      <p:bgPr>
        <a:solidFill>
          <a:schemeClr val="lt1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Shape 164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839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71757" y="1332224"/>
            <a:ext cx="6972300" cy="2426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body" idx="2"/>
          </p:nvPr>
        </p:nvSpPr>
        <p:spPr>
          <a:xfrm>
            <a:off x="671756" y="4303360"/>
            <a:ext cx="6626352" cy="1642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67" name="Shape 1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00800" y="228600"/>
            <a:ext cx="2517866" cy="573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Shape 16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816" y="4005072"/>
            <a:ext cx="2286198" cy="115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Section Title Slide" type="title">
  <p:cSld name="TITLE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ctrTitle"/>
          </p:nvPr>
        </p:nvSpPr>
        <p:spPr>
          <a:xfrm>
            <a:off x="554935" y="4464028"/>
            <a:ext cx="6858000" cy="1244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Encode Sans Black"/>
              <a:buNone/>
              <a:defRPr sz="5000" b="0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subTitle" idx="1"/>
          </p:nvPr>
        </p:nvSpPr>
        <p:spPr>
          <a:xfrm>
            <a:off x="554934" y="3694376"/>
            <a:ext cx="6858000" cy="7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ctr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None/>
              <a:defRPr sz="135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ctr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ctr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ctr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sldNum" idx="12"/>
          </p:nvPr>
        </p:nvSpPr>
        <p:spPr>
          <a:xfrm>
            <a:off x="708660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3" name="Shape 17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1667" y="5788152"/>
            <a:ext cx="2286198" cy="115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_Header + Subheader + Content">
  <p:cSld name="NEW_Header + Subheader + Content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sldNum" idx="12"/>
          </p:nvPr>
        </p:nvSpPr>
        <p:spPr>
          <a:xfrm>
            <a:off x="7086600" y="633639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9" name="Shape 17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225" y="1435608"/>
            <a:ext cx="1371719" cy="73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_Header + Content">
  <p:cSld name="NEW_Header + Content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body" idx="2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sldNum" idx="12"/>
          </p:nvPr>
        </p:nvSpPr>
        <p:spPr>
          <a:xfrm>
            <a:off x="7086600" y="633639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4" name="Shape 18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6384" y="1435608"/>
            <a:ext cx="1371719" cy="73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Header + Graphic">
  <p:cSld name="NEW Header + Graphic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8" name="Shape 188"/>
          <p:cNvSpPr txBox="1">
            <a:spLocks noGrp="1"/>
          </p:cNvSpPr>
          <p:nvPr>
            <p:ph type="sldNum" idx="12"/>
          </p:nvPr>
        </p:nvSpPr>
        <p:spPr>
          <a:xfrm>
            <a:off x="7086600" y="633639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9" name="Shape 18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6384" y="1435608"/>
            <a:ext cx="1371719" cy="73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_Header + Subheader + Content">
  <p:cSld name="NEW_Header + Subheader +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»"/>
              <a:defRPr sz="1400" b="1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9" name="Shape 29" descr="Bar_RtAngle_7502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7086600" y="633639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Two Content">
  <p:cSld name="NEW Two Conten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7086600" y="633639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body" idx="2"/>
          </p:nvPr>
        </p:nvSpPr>
        <p:spPr>
          <a:xfrm>
            <a:off x="4811025" y="1736725"/>
            <a:ext cx="4023360" cy="401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4" name="Shape 194"/>
          <p:cNvSpPr txBox="1">
            <a:spLocks noGrp="1"/>
          </p:cNvSpPr>
          <p:nvPr>
            <p:ph type="body" idx="3"/>
          </p:nvPr>
        </p:nvSpPr>
        <p:spPr>
          <a:xfrm>
            <a:off x="658523" y="1736725"/>
            <a:ext cx="4023360" cy="4014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95" name="Shape 19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6384" y="1435608"/>
            <a:ext cx="1371719" cy="73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Comparison">
  <p:cSld name="NEW Comparison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8" name="Shape 198"/>
          <p:cNvSpPr txBox="1">
            <a:spLocks noGrp="1"/>
          </p:cNvSpPr>
          <p:nvPr>
            <p:ph type="sldNum" idx="12"/>
          </p:nvPr>
        </p:nvSpPr>
        <p:spPr>
          <a:xfrm>
            <a:off x="7086600" y="633639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9" name="Shape 199"/>
          <p:cNvSpPr txBox="1">
            <a:spLocks noGrp="1"/>
          </p:cNvSpPr>
          <p:nvPr>
            <p:ph type="body" idx="2"/>
          </p:nvPr>
        </p:nvSpPr>
        <p:spPr>
          <a:xfrm>
            <a:off x="4811025" y="2559423"/>
            <a:ext cx="4023360" cy="3192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0" name="Shape 200"/>
          <p:cNvSpPr txBox="1">
            <a:spLocks noGrp="1"/>
          </p:cNvSpPr>
          <p:nvPr>
            <p:ph type="body" idx="3"/>
          </p:nvPr>
        </p:nvSpPr>
        <p:spPr>
          <a:xfrm>
            <a:off x="658523" y="2559423"/>
            <a:ext cx="4023360" cy="3191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body" idx="4"/>
          </p:nvPr>
        </p:nvSpPr>
        <p:spPr>
          <a:xfrm>
            <a:off x="658523" y="1620183"/>
            <a:ext cx="402336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None/>
              <a:defRPr sz="135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body" idx="5"/>
          </p:nvPr>
        </p:nvSpPr>
        <p:spPr>
          <a:xfrm>
            <a:off x="4811025" y="1626723"/>
            <a:ext cx="402336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None/>
              <a:defRPr sz="135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03" name="Shape 20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6384" y="1435608"/>
            <a:ext cx="1371719" cy="73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Three Content">
  <p:cSld name="NEW Three Conten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6" name="Shape 206"/>
          <p:cNvSpPr txBox="1">
            <a:spLocks noGrp="1"/>
          </p:cNvSpPr>
          <p:nvPr>
            <p:ph type="sldNum" idx="12"/>
          </p:nvPr>
        </p:nvSpPr>
        <p:spPr>
          <a:xfrm>
            <a:off x="7086600" y="633639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7" name="Shape 207"/>
          <p:cNvSpPr txBox="1">
            <a:spLocks noGrp="1"/>
          </p:cNvSpPr>
          <p:nvPr>
            <p:ph type="body" idx="2"/>
          </p:nvPr>
        </p:nvSpPr>
        <p:spPr>
          <a:xfrm>
            <a:off x="4811025" y="1736724"/>
            <a:ext cx="4023360" cy="192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8" name="Shape 208"/>
          <p:cNvSpPr txBox="1">
            <a:spLocks noGrp="1"/>
          </p:cNvSpPr>
          <p:nvPr>
            <p:ph type="body" idx="3"/>
          </p:nvPr>
        </p:nvSpPr>
        <p:spPr>
          <a:xfrm>
            <a:off x="658523" y="1736725"/>
            <a:ext cx="4023360" cy="4014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9" name="Shape 209"/>
          <p:cNvSpPr txBox="1">
            <a:spLocks noGrp="1"/>
          </p:cNvSpPr>
          <p:nvPr>
            <p:ph type="body" idx="4"/>
          </p:nvPr>
        </p:nvSpPr>
        <p:spPr>
          <a:xfrm>
            <a:off x="4811025" y="3811928"/>
            <a:ext cx="4023360" cy="192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10" name="Shape 2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6384" y="1435608"/>
            <a:ext cx="1371719" cy="73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Four Content">
  <p:cSld name="NEW Four Content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3" name="Shape 213"/>
          <p:cNvSpPr txBox="1">
            <a:spLocks noGrp="1"/>
          </p:cNvSpPr>
          <p:nvPr>
            <p:ph type="sldNum" idx="12"/>
          </p:nvPr>
        </p:nvSpPr>
        <p:spPr>
          <a:xfrm>
            <a:off x="7086600" y="633639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4" name="Shape 214"/>
          <p:cNvSpPr txBox="1">
            <a:spLocks noGrp="1"/>
          </p:cNvSpPr>
          <p:nvPr>
            <p:ph type="body" idx="2"/>
          </p:nvPr>
        </p:nvSpPr>
        <p:spPr>
          <a:xfrm>
            <a:off x="4811025" y="1736725"/>
            <a:ext cx="4023360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5" name="Shape 215"/>
          <p:cNvSpPr txBox="1">
            <a:spLocks noGrp="1"/>
          </p:cNvSpPr>
          <p:nvPr>
            <p:ph type="body" idx="3"/>
          </p:nvPr>
        </p:nvSpPr>
        <p:spPr>
          <a:xfrm>
            <a:off x="658523" y="1736725"/>
            <a:ext cx="4023360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6" name="Shape 216"/>
          <p:cNvSpPr txBox="1">
            <a:spLocks noGrp="1"/>
          </p:cNvSpPr>
          <p:nvPr>
            <p:ph type="body" idx="4"/>
          </p:nvPr>
        </p:nvSpPr>
        <p:spPr>
          <a:xfrm>
            <a:off x="658523" y="3871750"/>
            <a:ext cx="4023360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7" name="Shape 217"/>
          <p:cNvSpPr txBox="1">
            <a:spLocks noGrp="1"/>
          </p:cNvSpPr>
          <p:nvPr>
            <p:ph type="body" idx="5"/>
          </p:nvPr>
        </p:nvSpPr>
        <p:spPr>
          <a:xfrm>
            <a:off x="4811025" y="3855164"/>
            <a:ext cx="4023360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18" name="Shape 2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6384" y="1435608"/>
            <a:ext cx="1371719" cy="73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Content with Caption" type="objTx">
  <p:cSld name="OBJECT_WITH_CAPTION_TEXT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676656" y="374904"/>
            <a:ext cx="2949178" cy="1554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Encode Sans Black"/>
              <a:buNone/>
              <a:defRPr sz="3000" b="0" i="0" u="none" strike="noStrike" cap="none">
                <a:solidFill>
                  <a:schemeClr val="dk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2" name="Shape 222"/>
          <p:cNvSpPr txBox="1">
            <a:spLocks noGrp="1"/>
          </p:cNvSpPr>
          <p:nvPr>
            <p:ph type="body" idx="2"/>
          </p:nvPr>
        </p:nvSpPr>
        <p:spPr>
          <a:xfrm>
            <a:off x="840000" y="2238998"/>
            <a:ext cx="2739019" cy="3629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spcBef>
                <a:spcPts val="150"/>
              </a:spcBef>
              <a:spcAft>
                <a:spcPts val="0"/>
              </a:spcAft>
              <a:buClr>
                <a:schemeClr val="dk2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spcBef>
                <a:spcPts val="150"/>
              </a:spcBef>
              <a:spcAft>
                <a:spcPts val="0"/>
              </a:spcAft>
              <a:buClr>
                <a:schemeClr val="dk2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228600" algn="l" rtl="0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7086600" y="633639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4" name="Shape 2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1248" y="2057400"/>
            <a:ext cx="1371719" cy="73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Blank" type="blank">
  <p:cSld name="BLANK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sldNum" idx="12"/>
          </p:nvPr>
        </p:nvSpPr>
        <p:spPr>
          <a:xfrm>
            <a:off x="7086600" y="633639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LastSlide">
  <p:cSld name="NEW LastSlide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sldNum" idx="12"/>
          </p:nvPr>
        </p:nvSpPr>
        <p:spPr>
          <a:xfrm>
            <a:off x="7086600" y="633639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564022" y="803304"/>
            <a:ext cx="8203963" cy="4862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_Header + Content">
  <p:cSld name="NEW_Header +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»"/>
              <a:defRPr sz="1400" b="1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4" name="Shape 34" descr="Bar_RtAngle_7502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7086600" y="633639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Header + Graphic">
  <p:cSld name="NEW Header + Graphic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»"/>
              <a:defRPr sz="16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9" name="Shape 39" descr="Bar_RtAngle_7502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7086600" y="633639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Two Content">
  <p:cSld name="NEW Two Conte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3" name="Shape 43" descr="Bar_RtAngle_7502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7086600" y="633639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2"/>
          </p:nvPr>
        </p:nvSpPr>
        <p:spPr>
          <a:xfrm>
            <a:off x="4811025" y="1736725"/>
            <a:ext cx="4023360" cy="401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»"/>
              <a:defRPr sz="16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3"/>
          </p:nvPr>
        </p:nvSpPr>
        <p:spPr>
          <a:xfrm>
            <a:off x="658523" y="1736725"/>
            <a:ext cx="4023360" cy="4014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»"/>
              <a:defRPr sz="16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Comparison">
  <p:cSld name="NEW Comparis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9" name="Shape 49" descr="Bar_RtAngle_7502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7086600" y="633639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4811025" y="2559423"/>
            <a:ext cx="4023360" cy="3192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»"/>
              <a:defRPr sz="16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3"/>
          </p:nvPr>
        </p:nvSpPr>
        <p:spPr>
          <a:xfrm>
            <a:off x="658523" y="2559423"/>
            <a:ext cx="4023360" cy="3191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»"/>
              <a:defRPr sz="16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4"/>
          </p:nvPr>
        </p:nvSpPr>
        <p:spPr>
          <a:xfrm>
            <a:off x="658523" y="1620183"/>
            <a:ext cx="402336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spcBef>
                <a:spcPts val="270"/>
              </a:spcBef>
              <a:spcAft>
                <a:spcPts val="0"/>
              </a:spcAft>
              <a:buClr>
                <a:schemeClr val="lt2"/>
              </a:buClr>
              <a:buSzPts val="1350"/>
              <a:buFont typeface="Arial"/>
              <a:buNone/>
              <a:defRPr sz="135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5"/>
          </p:nvPr>
        </p:nvSpPr>
        <p:spPr>
          <a:xfrm>
            <a:off x="4811025" y="1626723"/>
            <a:ext cx="402336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spcBef>
                <a:spcPts val="270"/>
              </a:spcBef>
              <a:spcAft>
                <a:spcPts val="0"/>
              </a:spcAft>
              <a:buClr>
                <a:schemeClr val="lt2"/>
              </a:buClr>
              <a:buSzPts val="1350"/>
              <a:buFont typeface="Arial"/>
              <a:buNone/>
              <a:defRPr sz="135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Three Content">
  <p:cSld name="NEW Three Conte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7" name="Shape 57" descr="Bar_RtAngle_7502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7086600" y="633639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2"/>
          </p:nvPr>
        </p:nvSpPr>
        <p:spPr>
          <a:xfrm>
            <a:off x="4811025" y="1736724"/>
            <a:ext cx="4023360" cy="192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»"/>
              <a:defRPr sz="16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3"/>
          </p:nvPr>
        </p:nvSpPr>
        <p:spPr>
          <a:xfrm>
            <a:off x="658523" y="1736725"/>
            <a:ext cx="4023360" cy="4014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»"/>
              <a:defRPr sz="16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4"/>
          </p:nvPr>
        </p:nvSpPr>
        <p:spPr>
          <a:xfrm>
            <a:off x="4811025" y="3811928"/>
            <a:ext cx="4023360" cy="192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»"/>
              <a:defRPr sz="16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Four Content">
  <p:cSld name="NEW Four Conten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4" name="Shape 64" descr="Bar_RtAngle_7502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7086600" y="633639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2"/>
          </p:nvPr>
        </p:nvSpPr>
        <p:spPr>
          <a:xfrm>
            <a:off x="4811025" y="1736725"/>
            <a:ext cx="4023360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»"/>
              <a:defRPr sz="16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3"/>
          </p:nvPr>
        </p:nvSpPr>
        <p:spPr>
          <a:xfrm>
            <a:off x="658523" y="1736725"/>
            <a:ext cx="4023360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»"/>
              <a:defRPr sz="16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4"/>
          </p:nvPr>
        </p:nvSpPr>
        <p:spPr>
          <a:xfrm>
            <a:off x="658523" y="3871750"/>
            <a:ext cx="4023360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»"/>
              <a:defRPr sz="16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5"/>
          </p:nvPr>
        </p:nvSpPr>
        <p:spPr>
          <a:xfrm>
            <a:off x="4811025" y="3855164"/>
            <a:ext cx="4023360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»"/>
              <a:defRPr sz="16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2E8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Encode Sans Black"/>
              <a:buNone/>
              <a:defRPr sz="3000" b="0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»"/>
              <a:defRPr sz="16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7086600" y="633639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" name="Shape 13"/>
          <p:cNvPicPr preferRelativeResize="0"/>
          <p:nvPr/>
        </p:nvPicPr>
        <p:blipFill rotWithShape="1">
          <a:blip r:embed="rId14">
            <a:alphaModFix/>
          </a:blip>
          <a:srcRect l="5638" t="-6886"/>
          <a:stretch/>
        </p:blipFill>
        <p:spPr>
          <a:xfrm>
            <a:off x="572567" y="6212793"/>
            <a:ext cx="3108960" cy="43086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  <a:defRPr sz="3000" b="0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7086600" y="633639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5" name="Shape 85"/>
          <p:cNvPicPr preferRelativeResize="0"/>
          <p:nvPr/>
        </p:nvPicPr>
        <p:blipFill rotWithShape="1">
          <a:blip r:embed="rId14">
            <a:alphaModFix/>
          </a:blip>
          <a:srcRect l="16967" t="-3859"/>
          <a:stretch/>
        </p:blipFill>
        <p:spPr>
          <a:xfrm>
            <a:off x="576072" y="6208776"/>
            <a:ext cx="3108960" cy="41708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Encode Sans Black"/>
              <a:buNone/>
              <a:defRPr sz="3000" b="0" i="0" u="none" strike="noStrike" cap="none">
                <a:solidFill>
                  <a:schemeClr val="dk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sldNum" idx="12"/>
          </p:nvPr>
        </p:nvSpPr>
        <p:spPr>
          <a:xfrm>
            <a:off x="7086600" y="633639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2" name="Shape 16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76072" y="6208776"/>
            <a:ext cx="3103133" cy="41456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hs.washington.ed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71757" y="1332224"/>
            <a:ext cx="6972300" cy="2426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Arial"/>
              <a:buNone/>
            </a:pPr>
            <a:r>
              <a:rPr lang="en-US" sz="5000" b="0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WEBSITE REDESIGN</a:t>
            </a:r>
            <a:endParaRPr sz="5000" b="0" i="0" u="none" strike="noStrike" cap="none">
              <a:solidFill>
                <a:schemeClr val="lt2"/>
              </a:solidFill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236" name="Shape 236"/>
          <p:cNvSpPr txBox="1">
            <a:spLocks noGrp="1"/>
          </p:cNvSpPr>
          <p:nvPr>
            <p:ph type="body" idx="2"/>
          </p:nvPr>
        </p:nvSpPr>
        <p:spPr>
          <a:xfrm>
            <a:off x="671756" y="4303360"/>
            <a:ext cx="8396044" cy="1642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Karen Crow, Outreach &amp; Health Education Analyst</a:t>
            </a:r>
            <a:endParaRPr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MRAM Meeting</a:t>
            </a:r>
            <a:endParaRPr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May 10, 2018</a:t>
            </a:r>
            <a:endParaRPr sz="2400" b="1" i="0" u="none" strike="noStrike" cap="none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71757" y="1636975"/>
            <a:ext cx="8076956" cy="4425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Char char="•"/>
            </a:pPr>
            <a:r>
              <a:rPr lang="en-US" sz="222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ABOUT EH&amp;S</a:t>
            </a:r>
            <a:endParaRPr sz="222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Char char="–"/>
            </a:pPr>
            <a:r>
              <a:rPr lang="en-US" sz="18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60+ safety programs serving multiple client groups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017"/>
              <a:buFont typeface="Arial"/>
              <a:buNone/>
            </a:pPr>
            <a:endParaRPr sz="1017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Char char="•"/>
            </a:pPr>
            <a:r>
              <a:rPr lang="en-US" sz="222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WEBSITE PROJECT GOALS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Char char="–"/>
            </a:pPr>
            <a:r>
              <a:rPr lang="en-US" sz="18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Replace a static HTML website with CMS website 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Char char="–"/>
            </a:pPr>
            <a:r>
              <a:rPr lang="en-US" sz="18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professional and consistent with the UW Brand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Char char="–"/>
            </a:pPr>
            <a:r>
              <a:rPr lang="en-US" sz="18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Easier for content owners to update pages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Char char="–"/>
            </a:pPr>
            <a:r>
              <a:rPr lang="en-US" sz="18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Easier for users to navigate and locate safety information</a:t>
            </a:r>
            <a:endParaRPr/>
          </a:p>
          <a:p>
            <a:pPr marL="457200" marR="0" lvl="1" indent="0" algn="l" rtl="0">
              <a:lnSpc>
                <a:spcPct val="9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017"/>
              <a:buFont typeface="Arial"/>
              <a:buNone/>
            </a:pPr>
            <a:endParaRPr sz="1017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Char char="•"/>
            </a:pPr>
            <a:r>
              <a:rPr lang="en-US" sz="222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DESIRED FEATURES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Char char="–"/>
            </a:pPr>
            <a:r>
              <a:rPr lang="en-US" sz="18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Training course wizard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Char char="–"/>
            </a:pPr>
            <a:r>
              <a:rPr lang="en-US" sz="18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Online forms with authentication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Char char="–"/>
            </a:pPr>
            <a:r>
              <a:rPr lang="en-US" sz="18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Strong search feature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Char char="–"/>
            </a:pPr>
            <a:r>
              <a:rPr lang="en-US" sz="18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Easy access to popular items and news posts</a:t>
            </a:r>
            <a:endParaRPr sz="185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Shape 243"/>
          <p:cNvSpPr txBox="1">
            <a:spLocks noGrp="1"/>
          </p:cNvSpPr>
          <p:nvPr>
            <p:ph type="body" idx="2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BACKGROUND</a:t>
            </a:r>
            <a:endParaRPr sz="3000" b="0" i="0" u="none" strike="noStrike" cap="none">
              <a:solidFill>
                <a:schemeClr val="dk1"/>
              </a:solidFill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244" name="Shape 244"/>
          <p:cNvSpPr txBox="1">
            <a:spLocks noGrp="1"/>
          </p:cNvSpPr>
          <p:nvPr>
            <p:ph type="sldNum" idx="12"/>
          </p:nvPr>
        </p:nvSpPr>
        <p:spPr>
          <a:xfrm>
            <a:off x="7086600" y="633639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52506" y="507366"/>
            <a:ext cx="8184662" cy="466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OLD EH&amp;S WEBSITE</a:t>
            </a:r>
            <a:endParaRPr sz="3000" b="0" i="0" u="none" strike="noStrike" cap="non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51" name="Shape 251"/>
          <p:cNvSpPr txBox="1">
            <a:spLocks noGrp="1"/>
          </p:cNvSpPr>
          <p:nvPr>
            <p:ph type="sldNum" idx="12"/>
          </p:nvPr>
        </p:nvSpPr>
        <p:spPr>
          <a:xfrm>
            <a:off x="7086600" y="633639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2" name="Shape 2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6131" y="1214688"/>
            <a:ext cx="7267575" cy="539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59305" y="1736725"/>
            <a:ext cx="8076956" cy="422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years from contract signing to launch on Feb 2, 2018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1,200 HTML pages to about 300 pages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features: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Organized by topic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Better search functionality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Report a Concern form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Training Course Selection Guides (in progress)</a:t>
            </a:r>
            <a:endParaRPr/>
          </a:p>
          <a:p>
            <a: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www.ehs.washington.edu (</a:t>
            </a:r>
            <a:r>
              <a:rPr lang="en-US" sz="2000" b="1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link</a:t>
            </a: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  <a:p>
            <a: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Shape 259"/>
          <p:cNvSpPr txBox="1">
            <a:spLocks noGrp="1"/>
          </p:cNvSpPr>
          <p:nvPr>
            <p:ph type="body" idx="2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WEBSITE REDESIGN PROJECT</a:t>
            </a:r>
            <a:endParaRPr sz="3000" b="0" i="0" u="none" strike="noStrike" cap="none">
              <a:solidFill>
                <a:schemeClr val="dk1"/>
              </a:solidFill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260" name="Shape 260"/>
          <p:cNvSpPr txBox="1">
            <a:spLocks noGrp="1"/>
          </p:cNvSpPr>
          <p:nvPr>
            <p:ph type="sldNum" idx="12"/>
          </p:nvPr>
        </p:nvSpPr>
        <p:spPr>
          <a:xfrm>
            <a:off x="7086600" y="633639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HS-PPT-Theme1">
  <a:themeElements>
    <a:clrScheme name="UW Basic Colors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_Plain">
  <a:themeElements>
    <a:clrScheme name="UW Basic Colors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Gold_Plain">
  <a:themeElements>
    <a:clrScheme name="UW Basic Colors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324</Words>
  <Application>Microsoft Office PowerPoint</Application>
  <PresentationFormat>On-screen Show (4:3)</PresentationFormat>
  <Paragraphs>65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Encode Sans Black</vt:lpstr>
      <vt:lpstr>Arial Black</vt:lpstr>
      <vt:lpstr>Arial</vt:lpstr>
      <vt:lpstr>Open Sans</vt:lpstr>
      <vt:lpstr>Calibri</vt:lpstr>
      <vt:lpstr>EHS-PPT-Theme1</vt:lpstr>
      <vt:lpstr>White_Plain</vt:lpstr>
      <vt:lpstr>Gold_Plain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S. Wilbanks</dc:creator>
  <cp:lastModifiedBy>Susan S. Wilbanks</cp:lastModifiedBy>
  <cp:revision>1</cp:revision>
  <dcterms:modified xsi:type="dcterms:W3CDTF">2018-05-10T23:22:12Z</dcterms:modified>
</cp:coreProperties>
</file>