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  <p:sldMasterId id="2147483664" r:id="rId2"/>
    <p:sldMasterId id="2147483665" r:id="rId3"/>
  </p:sldMasterIdLst>
  <p:notesMasterIdLst>
    <p:notesMasterId r:id="rId7"/>
  </p:notesMasterIdLst>
  <p:sldIdLst>
    <p:sldId id="256" r:id="rId4"/>
    <p:sldId id="257" r:id="rId5"/>
    <p:sldId id="258" r:id="rId6"/>
  </p:sldIdLst>
  <p:sldSz cx="6858000" cy="5143500"/>
  <p:notesSz cx="6858000" cy="9144000"/>
  <p:embeddedFontLst>
    <p:embeddedFont>
      <p:font typeface="Open Sans Light" panose="020B0604020202020204" charset="0"/>
      <p:regular r:id="rId8"/>
      <p:bold r:id="rId9"/>
      <p:italic r:id="rId10"/>
      <p:boldItalic r:id="rId11"/>
    </p:embeddedFont>
    <p:embeddedFont>
      <p:font typeface="Open Sans" panose="020B0604020202020204" charset="0"/>
      <p:regular r:id="rId12"/>
      <p:bold r:id="rId13"/>
      <p:italic r:id="rId14"/>
      <p:boldItalic r:id="rId15"/>
    </p:embeddedFont>
    <p:embeddedFont>
      <p:font typeface="Encode Sans Black" panose="020B0604020202020204" charset="0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224" y="90"/>
      </p:cViewPr>
      <p:guideLst>
        <p:guide orient="horz" pos="1620"/>
        <p:guide pos="2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dk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7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061" y="4598607"/>
            <a:ext cx="1812205" cy="21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061" y="3426449"/>
            <a:ext cx="1200150" cy="13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45281" y="644993"/>
            <a:ext cx="5229225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50"/>
              <a:buFont typeface="Encode Sans Black"/>
              <a:buNone/>
              <a:defRPr sz="375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hape 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774" y="1363508"/>
            <a:ext cx="827836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>
            <a:spLocks noGrp="1"/>
          </p:cNvSpPr>
          <p:nvPr>
            <p:ph type="chart" idx="2"/>
          </p:nvPr>
        </p:nvSpPr>
        <p:spPr>
          <a:xfrm>
            <a:off x="335942" y="1724978"/>
            <a:ext cx="6138497" cy="296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8" name="Shape 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8781" y="4675531"/>
            <a:ext cx="1904993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345281" y="369733"/>
            <a:ext cx="612915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7096" y="3426449"/>
            <a:ext cx="1198079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061" y="4599107"/>
            <a:ext cx="1812205" cy="212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 descr="W Logo_Purple_2685_HE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45281" y="644993"/>
            <a:ext cx="5267655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Encode Sans Black"/>
              <a:buNone/>
              <a:defRPr sz="37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hape 6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096" y="3426449"/>
            <a:ext cx="1198079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064" y="4675531"/>
            <a:ext cx="1904993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45281" y="644993"/>
            <a:ext cx="5229225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Encode Sans Black"/>
              <a:buNone/>
              <a:defRPr sz="37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35942" y="2320240"/>
            <a:ext cx="6147836" cy="225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345281" y="1730668"/>
            <a:ext cx="6138497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6906" y="1363508"/>
            <a:ext cx="817571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8781" y="4675531"/>
            <a:ext cx="1904993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45281" y="369733"/>
            <a:ext cx="6138493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35942" y="1730668"/>
            <a:ext cx="6147836" cy="236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9" name="Shape 79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906" y="1363508"/>
            <a:ext cx="817571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45281" y="369733"/>
            <a:ext cx="6138497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6906" y="1363508"/>
            <a:ext cx="817571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>
            <a:spLocks noGrp="1"/>
          </p:cNvSpPr>
          <p:nvPr>
            <p:ph type="chart" idx="2"/>
          </p:nvPr>
        </p:nvSpPr>
        <p:spPr>
          <a:xfrm>
            <a:off x="335942" y="1724978"/>
            <a:ext cx="6138497" cy="296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8781" y="4675531"/>
            <a:ext cx="1904993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45281" y="381608"/>
            <a:ext cx="612915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dk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hape 1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061" y="4675531"/>
            <a:ext cx="1905000" cy="172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061" y="3426449"/>
            <a:ext cx="1200150" cy="13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345281" y="644993"/>
            <a:ext cx="5267655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50"/>
              <a:buFont typeface="Encode Sans Black"/>
              <a:buNone/>
              <a:defRPr sz="375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35942" y="2320240"/>
            <a:ext cx="6147836" cy="225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2"/>
          </p:nvPr>
        </p:nvSpPr>
        <p:spPr>
          <a:xfrm>
            <a:off x="345281" y="1730668"/>
            <a:ext cx="6138497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Shape 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774" y="1363508"/>
            <a:ext cx="827836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8778" y="4675531"/>
            <a:ext cx="1905000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35942" y="371511"/>
            <a:ext cx="6147836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chemeClr val="dk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35942" y="1730668"/>
            <a:ext cx="6147836" cy="236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774" y="1363508"/>
            <a:ext cx="827836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25" descr="UW_W Logo_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35942" y="369733"/>
            <a:ext cx="6147836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chemeClr val="dk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chart" idx="2"/>
          </p:nvPr>
        </p:nvSpPr>
        <p:spPr>
          <a:xfrm>
            <a:off x="335942" y="1724978"/>
            <a:ext cx="6138497" cy="2828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Shape 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774" y="1363508"/>
            <a:ext cx="827836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8778" y="4675531"/>
            <a:ext cx="1905000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45281" y="370623"/>
            <a:ext cx="6138497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Shape 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6536" y="1364404"/>
            <a:ext cx="827836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Shape 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774" y="1363508"/>
            <a:ext cx="827836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35942" y="2320240"/>
            <a:ext cx="6147836" cy="225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345281" y="1730668"/>
            <a:ext cx="6138497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8" name="Shape 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8781" y="4675531"/>
            <a:ext cx="1904993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35942" y="369286"/>
            <a:ext cx="6147832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hape 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6061" y="3426449"/>
            <a:ext cx="120015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061" y="4599010"/>
            <a:ext cx="1818920" cy="213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Shape 43" descr="W Logo_Purple_2685_HE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45281" y="644993"/>
            <a:ext cx="5267655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Encode Sans Black"/>
              <a:buNone/>
              <a:defRPr sz="37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Shape 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6061" y="3426449"/>
            <a:ext cx="120015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 descr="W Logo_Purple_2685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064" y="4675531"/>
            <a:ext cx="1904993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45282" y="644993"/>
            <a:ext cx="5267655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Encode Sans Black"/>
              <a:buNone/>
              <a:defRPr sz="37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hape 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774" y="1363508"/>
            <a:ext cx="827836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Shape 52" descr="W Logo_Purple_2685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35942" y="1730668"/>
            <a:ext cx="6147836" cy="236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45281" y="370623"/>
            <a:ext cx="6138497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A9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45281" y="644993"/>
            <a:ext cx="5229225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50"/>
              <a:buFont typeface="Encode Sans Black"/>
              <a:buNone/>
            </a:pPr>
            <a:r>
              <a:rPr lang="en-US" sz="375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M&amp;E Tax Exemption</a:t>
            </a:r>
            <a:endParaRPr sz="3750" b="1" i="0" u="none" strike="noStrike" cap="none">
              <a:solidFill>
                <a:schemeClr val="lt2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34178" y="1751151"/>
            <a:ext cx="6639340" cy="227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erriweather Sans"/>
              <a:buChar char="&gt;"/>
            </a:pPr>
            <a:r>
              <a:rPr lang="en-US" sz="15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Machinery and equipment (M&amp;E), which:</a:t>
            </a:r>
            <a:endParaRPr/>
          </a:p>
          <a:p>
            <a:pPr marL="557213" marR="0" lvl="1" indent="-214312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–"/>
            </a:pPr>
            <a:r>
              <a:rPr lang="en-US" sz="13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Has a useful life of one year or more (as well as repair, maintenance, and installation services) </a:t>
            </a:r>
            <a:endParaRPr sz="1350" b="1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57213" marR="0" lvl="1" indent="-214312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–"/>
            </a:pPr>
            <a:r>
              <a:rPr lang="en-US" sz="13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Is used for more than 50% of its life (measured by time) to discover new scientific information and to translate that scientific information into technological innovations</a:t>
            </a:r>
            <a:endParaRPr/>
          </a:p>
          <a:p>
            <a:pPr marL="257175" marR="0" lvl="0" indent="-257175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erriweather Sans"/>
              <a:buChar char="&gt;"/>
            </a:pPr>
            <a:r>
              <a:rPr lang="en-US" sz="15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is M&amp;E</a:t>
            </a:r>
            <a:endParaRPr/>
          </a:p>
          <a:p>
            <a:pPr marL="557213" marR="0" lvl="1" indent="-214312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–"/>
            </a:pPr>
            <a:r>
              <a:rPr lang="en-US" sz="13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 definition in state law</a:t>
            </a:r>
            <a:endParaRPr/>
          </a:p>
          <a:p>
            <a:pPr marL="557213" marR="0" lvl="1" indent="-214312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–"/>
            </a:pPr>
            <a:r>
              <a:rPr lang="en-US" sz="13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Tangible personal property with a useful life of one year or more used in research to accomplish research objectives </a:t>
            </a:r>
            <a:endParaRPr sz="1050" b="1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35942" y="369286"/>
            <a:ext cx="6147832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Encode Sans Black"/>
              <a:buNone/>
            </a:pPr>
            <a:r>
              <a:rPr lang="en-US" sz="22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What does the M&amp;E Exemption Apply to?</a:t>
            </a:r>
            <a:endParaRPr sz="2250" b="1" i="0" u="none" strike="noStrike" cap="none">
              <a:solidFill>
                <a:schemeClr val="dk1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35942" y="1800847"/>
            <a:ext cx="6147836" cy="227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</a:pPr>
            <a:r>
              <a:rPr lang="en-US" sz="13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M&amp;E must be used in the research itself</a:t>
            </a:r>
            <a:endParaRPr/>
          </a:p>
          <a:p>
            <a:pPr marL="557213" marR="0" lvl="1" indent="-21431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</a:pPr>
            <a:r>
              <a:rPr lang="en-US"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equipment used to build </a:t>
            </a:r>
            <a:r>
              <a:rPr lang="en-US" sz="1200" b="1" i="1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other </a:t>
            </a:r>
            <a:r>
              <a:rPr lang="en-US"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equipment that is later used in the research; </a:t>
            </a:r>
            <a:endParaRPr/>
          </a:p>
          <a:p>
            <a:pPr marL="557213" marR="0" lvl="1" indent="-21431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</a:pPr>
            <a:r>
              <a:rPr lang="en-US"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computers used to buy research equipment; and </a:t>
            </a:r>
            <a:endParaRPr/>
          </a:p>
          <a:p>
            <a:pPr marL="557213" marR="0" lvl="1" indent="-21431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</a:pPr>
            <a:r>
              <a:rPr lang="en-US"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building fixtures that merely hold or support equipment do not qualify</a:t>
            </a:r>
            <a:endParaRPr/>
          </a:p>
          <a:p>
            <a:pPr marL="257175" marR="0" lvl="0" indent="-25717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</a:pPr>
            <a:r>
              <a:rPr lang="en-US" sz="13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purchase must not be:  </a:t>
            </a:r>
            <a:endParaRPr/>
          </a:p>
          <a:p>
            <a:pPr marL="557213" marR="0" lvl="1" indent="-21431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</a:pPr>
            <a:r>
              <a:rPr lang="en-US"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consumable supplies; </a:t>
            </a:r>
            <a:endParaRPr/>
          </a:p>
          <a:p>
            <a:pPr marL="557213" marR="0" lvl="1" indent="-21431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</a:pPr>
            <a:r>
              <a:rPr lang="en-US"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hand-powered tools; </a:t>
            </a:r>
            <a:endParaRPr/>
          </a:p>
          <a:p>
            <a:pPr marL="557213" marR="0" lvl="1" indent="-21431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</a:pPr>
            <a:r>
              <a:rPr lang="en-US"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repair and replacement parts that are anticipated to last for less than one year; or </a:t>
            </a:r>
            <a:endParaRPr/>
          </a:p>
          <a:p>
            <a:pPr marL="557213" marR="0" lvl="1" indent="-214312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</a:pPr>
            <a:r>
              <a:rPr lang="en-US"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warranty protection</a:t>
            </a:r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35942" y="369286"/>
            <a:ext cx="6147832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Encode Sans Black"/>
              <a:buNone/>
            </a:pPr>
            <a:r>
              <a:rPr lang="en-US" sz="22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What does the M&amp;E Exemption Not Apply to?</a:t>
            </a:r>
            <a:endParaRPr sz="2250" b="1" i="0" u="none" strike="noStrike" cap="none">
              <a:solidFill>
                <a:schemeClr val="dk1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4b2e83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2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4b2e83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</Words>
  <Application>Microsoft Office PowerPoint</Application>
  <PresentationFormat>Custom</PresentationFormat>
  <Paragraphs>18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Merriweather Sans</vt:lpstr>
      <vt:lpstr>Arial</vt:lpstr>
      <vt:lpstr>Open Sans Light</vt:lpstr>
      <vt:lpstr>Open Sans</vt:lpstr>
      <vt:lpstr>Encode Sans Black</vt:lpstr>
      <vt:lpstr>Calibri</vt:lpstr>
      <vt:lpstr>Custom Design</vt:lpstr>
      <vt:lpstr>1_Custom Design</vt:lpstr>
      <vt:lpstr>2_Custom Design</vt:lpstr>
      <vt:lpstr>M&amp;E Tax Exemption</vt:lpstr>
      <vt:lpstr>What does the M&amp;E Exemption Apply to?</vt:lpstr>
      <vt:lpstr>What does the M&amp;E Exemption Not Apply to?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M&amp;E Tax Exemption</dc:title>
  <dc:creator>Susan S. Wilbanks</dc:creator>
  <cp:lastModifiedBy>Susan S. Wilbanks</cp:lastModifiedBy>
  <cp:revision>1</cp:revision>
  <dcterms:modified xsi:type="dcterms:W3CDTF">2018-05-10T23:22:42Z</dcterms:modified>
</cp:coreProperties>
</file>