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Open Sans Light" panose="020B060402020202020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Encode Sans Black" panose="020B0604020202020204" charset="0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0d7afed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40d7afed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0d7afed1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40d7afed1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0d7afed1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40d7afed1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1034b6e4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1034b6e4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1034b6e4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1034b6e4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1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Google Shape;64;p1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" name="Google Shape;70;p1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6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iscover.uw.edu/O0b0a1jO00018Axy0R0y66Q" TargetMode="External"/><Relationship Id="rId3" Type="http://schemas.openxmlformats.org/officeDocument/2006/relationships/hyperlink" Target="https://www.insidehighered.com/sites/default/server_files/media/NIH%20Foreign%20Influence%20Letter%20to%20Grantees%2008-20-18.pdf" TargetMode="External"/><Relationship Id="rId7" Type="http://schemas.openxmlformats.org/officeDocument/2006/relationships/hyperlink" Target="http://discover.uw.edu/SQ0O0y06x0108Aa1600bjU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iscover.uw.edu/HA0001j08aT6bO10x6Q00Ay" TargetMode="External"/><Relationship Id="rId5" Type="http://schemas.openxmlformats.org/officeDocument/2006/relationships/hyperlink" Target="http://discover.uw.edu/UjSa01O0xQ1Ayb0068000z6" TargetMode="External"/><Relationship Id="rId10" Type="http://schemas.openxmlformats.org/officeDocument/2006/relationships/hyperlink" Target="http://discover.uw.edu/c0110jaA0x8Q06yOQ06xb00" TargetMode="External"/><Relationship Id="rId4" Type="http://schemas.openxmlformats.org/officeDocument/2006/relationships/hyperlink" Target="http://discover.uw.edu/V6QP001yb60O000Ax1jaw80" TargetMode="External"/><Relationship Id="rId9" Type="http://schemas.openxmlformats.org/officeDocument/2006/relationships/hyperlink" Target="http://discover.uw.edu/F66Qx00FY1A0a0bj000Oy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NIH Updates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Sept. 2018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 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65157" y="331635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400">
                <a:solidFill>
                  <a:srgbClr val="33006F"/>
                </a:solidFill>
              </a:rPr>
              <a:t>NIH: </a:t>
            </a:r>
            <a:r>
              <a:rPr lang="en-US" sz="2400">
                <a:solidFill>
                  <a:srgbClr val="33006F"/>
                </a:solidFill>
                <a:highlight>
                  <a:srgbClr val="FFFFFF"/>
                </a:highlight>
              </a:rPr>
              <a:t>Prospective Basic Science Studies Involving Human Participants</a:t>
            </a:r>
            <a:endParaRPr sz="2400">
              <a:solidFill>
                <a:srgbClr val="33006F"/>
              </a:solidFill>
              <a:highlight>
                <a:srgbClr val="FFFFFF"/>
              </a:highlight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659305" y="22330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Clinicaltrial.gov registration &amp; reporting delayed thru 9/24/19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Leniency if incorrect FOA used; applications will be reviewed based on criteria for which they are submitted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FOAs that specify CT optional; reviewed based on designation specified by applicant.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Good Clinical Practice (GCP) training still expected for all personnel involved in conduct, oversight or management of these prospective basic science studies involving human participants.</a:t>
            </a:r>
            <a:endParaRPr sz="200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2242700" y="1404900"/>
            <a:ext cx="6217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Delayed Enforcement &amp; Short-Term Flexibility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lang="en-US" sz="2000">
                <a:solidFill>
                  <a:schemeClr val="dk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Some Requirements</a:t>
            </a:r>
            <a:r>
              <a:rPr lang="en-US" sz="2400">
                <a:solidFill>
                  <a:schemeClr val="dk1"/>
                </a:solidFill>
                <a:highlight>
                  <a:schemeClr val="lt2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Foreign Influence in Research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583100" y="1439800"/>
            <a:ext cx="8273100" cy="4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In recent letter from Dr. Frances Collins, NIH has voiced serious concern about threats to integrity of US biomedical research.</a:t>
            </a:r>
            <a:endParaRPr sz="2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 </a:t>
            </a:r>
            <a:r>
              <a:rPr lang="en-US" sz="1800">
                <a:solidFill>
                  <a:srgbClr val="3D3D3D"/>
                </a:solidFill>
              </a:rPr>
              <a:t>Diversion of intellectual property (IP) to other entities, including other countries</a:t>
            </a:r>
            <a:endParaRPr sz="1800">
              <a:solidFill>
                <a:srgbClr val="3D3D3D"/>
              </a:solidFill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3D3D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>
                <a:solidFill>
                  <a:srgbClr val="3D3D3D"/>
                </a:solidFill>
              </a:rPr>
              <a:t>Sharing of confidential information on grant applications by NIH peer reviewers with others, including foreign entities</a:t>
            </a:r>
            <a:r>
              <a:rPr lang="en-US" sz="1800">
                <a:solidFill>
                  <a:srgbClr val="3B3838"/>
                </a:solidFill>
              </a:rPr>
              <a:t>, or otherwise attempting to influence funding decisions.</a:t>
            </a:r>
            <a:endParaRPr sz="1800">
              <a:solidFill>
                <a:srgbClr val="3B3838"/>
              </a:solidFill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B3838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>
                <a:solidFill>
                  <a:srgbClr val="3D3D3D"/>
                </a:solidFill>
              </a:rPr>
              <a:t>Failure by some researchers working at NIH-funded institutions in the U.S. to disclose substantial resources from other organizations, including foreign governments</a:t>
            </a:r>
            <a:r>
              <a:rPr lang="en-US" sz="1800">
                <a:solidFill>
                  <a:srgbClr val="3B3838"/>
                </a:solidFill>
              </a:rPr>
              <a:t>.</a:t>
            </a:r>
            <a:endParaRPr sz="1800">
              <a:solidFill>
                <a:srgbClr val="3B3838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Reminders in light of letter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2"/>
          </p:nvPr>
        </p:nvSpPr>
        <p:spPr>
          <a:xfrm>
            <a:off x="665905" y="16968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Keep NIH Other Support updated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Progress reports: Indicate change in support that occurred over last budget year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Disclose SFI at proposal stage and annually thereafter, and whenever SFI changes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Report inventions promptly to CoMotion and in final invention statements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Researchers on peer review panels treat all information as confidential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Researchers entering into outside work relationships: Use the Outside Professional Work form (Form 1460) and seek approval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665157" y="411385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659300" y="1564975"/>
            <a:ext cx="8196300" cy="41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NIH letter on foreign influence</a:t>
            </a:r>
            <a:endParaRPr sz="1800">
              <a:solidFill>
                <a:srgbClr val="3D3D3D"/>
              </a:solidFill>
            </a:endParaRPr>
          </a:p>
          <a:p>
            <a:pPr marL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3D3D"/>
              </a:solidFill>
            </a:endParaRPr>
          </a:p>
          <a:p>
            <a:pPr marL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3D3D"/>
                </a:solidFill>
              </a:rPr>
              <a:t>NIH:</a:t>
            </a:r>
            <a:r>
              <a:rPr lang="en-US" sz="1800">
                <a:solidFill>
                  <a:srgbClr val="3D3D3D"/>
                </a:solidFill>
                <a:uFill>
                  <a:noFill/>
                </a:uFill>
                <a:hlinkClick r:id="rId4"/>
              </a:rPr>
              <a:t>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Other Support</a:t>
            </a:r>
            <a:endParaRPr sz="1800" u="sng">
              <a:solidFill>
                <a:schemeClr val="hlink"/>
              </a:solidFill>
              <a:hlinkClick r:id="rId4"/>
            </a:endParaRPr>
          </a:p>
          <a:p>
            <a:pPr marL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3D3D"/>
                </a:solidFill>
              </a:rPr>
              <a:t>NIH:</a:t>
            </a:r>
            <a:r>
              <a:rPr lang="en-US" sz="1800">
                <a:solidFill>
                  <a:srgbClr val="3D3D3D"/>
                </a:solidFill>
                <a:uFill>
                  <a:noFill/>
                </a:uFill>
                <a:hlinkClick r:id="rId5"/>
              </a:rPr>
              <a:t>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Biosketch Format, Instructions and Samples</a:t>
            </a:r>
            <a:endParaRPr sz="1800" u="sng">
              <a:solidFill>
                <a:schemeClr val="hlink"/>
              </a:solidFill>
              <a:hlinkClick r:id="rId5"/>
            </a:endParaRPr>
          </a:p>
          <a:p>
            <a:pPr marL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3D3D"/>
                </a:solidFill>
              </a:rPr>
              <a:t>PHS:</a:t>
            </a:r>
            <a:r>
              <a:rPr lang="en-US" sz="1800">
                <a:solidFill>
                  <a:srgbClr val="3D3D3D"/>
                </a:solidFill>
                <a:uFill>
                  <a:noFill/>
                </a:uFill>
                <a:hlinkClick r:id="rId6"/>
              </a:rPr>
              <a:t>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Promoting Objectivity in Research</a:t>
            </a:r>
            <a:endParaRPr sz="1800"/>
          </a:p>
          <a:p>
            <a:pPr marL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uFill>
                <a:noFill/>
              </a:uFill>
              <a:hlinkClick r:id="rId6"/>
            </a:endParaRPr>
          </a:p>
          <a:p>
            <a:pPr marL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838"/>
                </a:solidFill>
              </a:rPr>
              <a:t>GIM</a:t>
            </a:r>
            <a:r>
              <a:rPr lang="en-US" sz="1800">
                <a:solidFill>
                  <a:srgbClr val="3D3D3D"/>
                </a:solidFill>
              </a:rPr>
              <a:t> 10:</a:t>
            </a:r>
            <a:r>
              <a:rPr lang="en-US" sz="1800">
                <a:solidFill>
                  <a:srgbClr val="3D3D3D"/>
                </a:solidFill>
                <a:uFill>
                  <a:noFill/>
                </a:uFill>
                <a:hlinkClick r:id="rId7"/>
              </a:rPr>
              <a:t> 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Financial Conflict of Interest Policy</a:t>
            </a:r>
            <a:endParaRPr sz="1800" u="sng">
              <a:solidFill>
                <a:schemeClr val="hlink"/>
              </a:solidFill>
              <a:hlinkClick r:id="rId7"/>
            </a:endParaRPr>
          </a:p>
          <a:p>
            <a:pPr marL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B3838"/>
                </a:solidFill>
              </a:rPr>
              <a:t>GIM 40</a:t>
            </a:r>
            <a:r>
              <a:rPr lang="en-US" sz="1800">
                <a:solidFill>
                  <a:srgbClr val="1F497D"/>
                </a:solidFill>
              </a:rPr>
              <a:t>:</a:t>
            </a:r>
            <a:r>
              <a:rPr lang="en-US" sz="1800">
                <a:solidFill>
                  <a:srgbClr val="1F497D"/>
                </a:solidFill>
                <a:uFill>
                  <a:noFill/>
                </a:uFill>
                <a:hlinkClick r:id="rId8"/>
              </a:rPr>
              <a:t> </a:t>
            </a:r>
            <a:r>
              <a:rPr lang="en-US" sz="1800" u="sng">
                <a:solidFill>
                  <a:schemeClr val="hlink"/>
                </a:solidFill>
                <a:hlinkClick r:id="rId8"/>
              </a:rPr>
              <a:t>UW Intellectual Property Disposition in Sponsored </a:t>
            </a:r>
            <a:r>
              <a:rPr lang="en-US" sz="1800" u="sng">
                <a:solidFill>
                  <a:srgbClr val="33006F"/>
                </a:solidFill>
                <a:hlinkClick r:id="rId8"/>
              </a:rPr>
              <a:t>Program</a:t>
            </a:r>
            <a:r>
              <a:rPr lang="en-US" sz="1800" u="sng">
                <a:solidFill>
                  <a:schemeClr val="hlink"/>
                </a:solidFill>
                <a:hlinkClick r:id="rId8"/>
              </a:rPr>
              <a:t> Agreements</a:t>
            </a:r>
            <a:endParaRPr sz="1800">
              <a:solidFill>
                <a:srgbClr val="3D3D3D"/>
              </a:solidFill>
            </a:endParaRPr>
          </a:p>
          <a:p>
            <a:pPr marL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3D3D"/>
              </a:solidFill>
            </a:endParaRPr>
          </a:p>
          <a:p>
            <a:pPr marL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D3D3D"/>
                </a:solidFill>
              </a:rPr>
              <a:t>Executive Order 36:</a:t>
            </a:r>
            <a:r>
              <a:rPr lang="en-US" sz="1800">
                <a:solidFill>
                  <a:srgbClr val="3D3D3D"/>
                </a:solidFill>
                <a:uFill>
                  <a:noFill/>
                </a:uFill>
                <a:hlinkClick r:id="rId9"/>
              </a:rPr>
              <a:t> </a:t>
            </a:r>
            <a:r>
              <a:rPr lang="en-US" sz="1800" u="sng">
                <a:solidFill>
                  <a:schemeClr val="hlink"/>
                </a:solidFill>
                <a:hlinkClick r:id="rId9"/>
              </a:rPr>
              <a:t>Patent, Invention and Copyright Policy</a:t>
            </a:r>
            <a:endParaRPr sz="1800"/>
          </a:p>
          <a:p>
            <a:pPr marL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3D3D3D"/>
                </a:solidFill>
                <a:hlinkClick r:id="rId10"/>
              </a:rPr>
              <a:t>Executive Order 57: </a:t>
            </a:r>
            <a:r>
              <a:rPr lang="en-US" sz="1800" u="sng">
                <a:solidFill>
                  <a:schemeClr val="hlink"/>
                </a:solidFill>
                <a:hlinkClick r:id="rId10"/>
              </a:rPr>
              <a:t>Outside Professional Work for Compensation</a:t>
            </a:r>
            <a:endParaRPr sz="1800" u="sng">
              <a:solidFill>
                <a:schemeClr val="hlink"/>
              </a:solidFill>
              <a:hlinkClick r:id="rId1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On-screen Show (4:3)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Merriweather Sans</vt:lpstr>
      <vt:lpstr>Calibri</vt:lpstr>
      <vt:lpstr>Century Gothic</vt:lpstr>
      <vt:lpstr>Open Sans Light</vt:lpstr>
      <vt:lpstr>Open Sans</vt:lpstr>
      <vt:lpstr>Encode Sans Black</vt:lpstr>
      <vt:lpstr>Arial</vt:lpstr>
      <vt:lpstr>1_Custom Design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2018-09-18T23:14:31Z</dcterms:modified>
</cp:coreProperties>
</file>