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010400" cy="9296400"/>
  <p:embeddedFontLs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code Sans" panose="020B0604020202020204" charset="0"/>
      <p:regular r:id="rId18"/>
      <p:bold r:id="rId19"/>
    </p:embeddedFont>
    <p:embeddedFont>
      <p:font typeface="Encode Sans Black" panose="020B060402020202020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adiversion.usdoj.gov/21cfr/cfr/2108cfr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stella@uw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stella@uw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shington.edu/research/policies/guidance-on-research-involving-marijuana/" TargetMode="External"/><Relationship Id="rId4" Type="http://schemas.openxmlformats.org/officeDocument/2006/relationships/hyperlink" Target="https://www.deadiversion.usdoj.gov/drugreg/faq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Arial"/>
              <a:buNone/>
            </a:pPr>
            <a:r>
              <a:rPr lang="en-US" sz="4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MRAM</a:t>
            </a:r>
            <a:endParaRPr sz="400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</a:pPr>
            <a:r>
              <a:rPr lang="en-US" sz="5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UW Schedule I Affinity Group</a:t>
            </a:r>
            <a:endParaRPr sz="500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What are Schedule I Substances?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Examples</a:t>
            </a:r>
            <a:endParaRPr sz="300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232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i="0" u="none" strike="noStrike" cap="none">
                <a:solidFill>
                  <a:schemeClr val="lt1"/>
                </a:solidFill>
              </a:rPr>
              <a:t>Cannabis (marijuana)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i="0" u="none" strike="noStrike" cap="none">
                <a:solidFill>
                  <a:schemeClr val="lt1"/>
                </a:solidFill>
              </a:rPr>
              <a:t>Lysergic Acid Diethylamide (LSD)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i="0" u="none" strike="noStrike" cap="none">
                <a:solidFill>
                  <a:schemeClr val="lt1"/>
                </a:solidFill>
              </a:rPr>
              <a:t>Heroin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i="0" u="none" strike="noStrike" cap="none">
                <a:solidFill>
                  <a:schemeClr val="lt1"/>
                </a:solidFill>
              </a:rPr>
              <a:t>Methaqualone (Quaaludes)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i="0" u="none" strike="noStrike" cap="none">
                <a:solidFill>
                  <a:schemeClr val="lt1"/>
                </a:solidFill>
              </a:rPr>
              <a:t>3,4-methylenedioxymethamphetamine (Ecstasy)</a:t>
            </a:r>
            <a:endParaRPr sz="24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720" y="4442776"/>
            <a:ext cx="3531584" cy="185149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/>
          <p:nvPr/>
        </p:nvSpPr>
        <p:spPr>
          <a:xfrm rot="-758095">
            <a:off x="350668" y="4371755"/>
            <a:ext cx="304948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updated and complete list of the schedules is published annually at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Title 21 Code of Federal Regulations (C.F.R.) §§ 1308.11 through 1308.15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What is the Problem?</a:t>
            </a:r>
            <a:endParaRPr sz="300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671757" y="1591385"/>
            <a:ext cx="6416198" cy="109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 using Schedule I substances can’t be conducted legally without a federal license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35690">
            <a:off x="2467858" y="2822245"/>
            <a:ext cx="2676586" cy="345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What is the Solution?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E8D3A2"/>
              </a:buClr>
              <a:buSzPts val="2600"/>
              <a:buFont typeface="Arial"/>
              <a:buNone/>
            </a:pPr>
            <a:r>
              <a:rPr lang="en-US" sz="26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(or what is a first step toward a solution?)</a:t>
            </a:r>
            <a:endParaRPr sz="260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UW Schedule I Affinity Group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Facilitator:Nephi Stella, PhD</a:t>
            </a:r>
            <a:endParaRPr/>
          </a:p>
          <a:p>
            <a:pPr marL="13716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Professor</a:t>
            </a:r>
            <a:r>
              <a:rPr lang="en-US"/>
              <a:t>									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Department of Pharmacology</a:t>
            </a:r>
            <a:r>
              <a:rPr lang="en-US"/>
              <a:t>				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Director, UW Center for Cannabis Research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Share best practices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Develop information resources</a:t>
            </a:r>
            <a:endParaRPr sz="24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What Can You Do?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Let your research faculty know about the UW Schedule I Affinity Group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Invite them to contact Nephi Stella --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	</a:t>
            </a:r>
            <a:r>
              <a:rPr lang="en-US" sz="4800" b="0" i="0" u="sng" strike="noStrike" cap="non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nstella@uw.edu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24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For more information…</a:t>
            </a:r>
            <a:endParaRPr sz="300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2"/>
          </p:nvPr>
        </p:nvSpPr>
        <p:spPr>
          <a:xfrm>
            <a:off x="526569" y="1736725"/>
            <a:ext cx="832985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Nephi Stella</a:t>
            </a:r>
            <a:r>
              <a:rPr lang="en-US"/>
              <a:t>										</a:t>
            </a:r>
            <a:r>
              <a:rPr lang="en-US" sz="2400" b="0" i="0" u="sng" strike="noStrike" cap="non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nstella@uw.edu</a:t>
            </a: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Schedule I Registration (license) FAQs</a:t>
            </a:r>
            <a:r>
              <a:rPr lang="en-US" u="none">
                <a:solidFill>
                  <a:schemeClr val="lt1"/>
                </a:solidFill>
              </a:rPr>
              <a:t>	</a:t>
            </a:r>
            <a:r>
              <a:rPr lang="en-US" sz="2400" b="0" i="0" u="sng" strike="noStrike" cap="non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https://www.deadiversion.usdoj.gov/drugreg/faq.htm</a:t>
            </a: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UW Guidance on Research Involving Marijuana  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https://www.washington.edu/research/policies/guidance-on-research-involving-marijuana/</a:t>
            </a: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Open Sans Light</vt:lpstr>
      <vt:lpstr>Calibri</vt:lpstr>
      <vt:lpstr>Merriweather Sans</vt:lpstr>
      <vt:lpstr>Encode Sans</vt:lpstr>
      <vt:lpstr>Encode Sans Black</vt:lpstr>
      <vt:lpstr>Arial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2018-09-18T23:17:01Z</dcterms:modified>
</cp:coreProperties>
</file>