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  <p:sldMasterId id="2147483672" r:id="rId4"/>
    <p:sldMasterId id="2147483673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7010400" cy="9296400"/>
  <p:embeddedFontLs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Encode Sans Black" panose="020B060402020202020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0AF468-86D0-4C73-A098-F9F2AB937874}">
  <a:tblStyle styleId="{970AF468-86D0-4C73-A098-F9F2AB9378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an asset, not just a byproduct of the work we do at the UW.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Mantra: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an asset, not just a byproduct of the work we do at the UW.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 Points: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 Portal Overview (very brief)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Visualizations (Live Demo)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Highlights! (hub)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Proposals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Expenditures Summary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(as time allows, show Exps Report)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Mention Cube (not full demo, show info page &amp; screenshot?)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4" y="5945853"/>
            <a:ext cx="1371599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6" y="13322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2" y="3973980"/>
            <a:ext cx="1600199" cy="1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8D3A2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89" y="6068484"/>
            <a:ext cx="370046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659306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erriweather Sans"/>
              <a:buChar char="&gt;"/>
              <a:defRPr sz="11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4"/>
            <a:ext cx="1103777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347" y="6130325"/>
            <a:ext cx="370046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erriweather Sans"/>
              <a:buChar char="&gt;"/>
              <a:defRPr sz="11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4"/>
            <a:ext cx="1103777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4"/>
            <a:ext cx="1103777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347" y="6130325"/>
            <a:ext cx="370046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827775" cy="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827775" cy="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827775" cy="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200150" cy="1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6" name="Google Shape;10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3507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671756" y="1332223"/>
            <a:ext cx="6972300" cy="26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0" name="Google Shape;11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2" y="3973979"/>
            <a:ext cx="1600200" cy="1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2" y="6121338"/>
            <a:ext cx="46692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3507"/>
            <a:ext cx="1103700" cy="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body" idx="3"/>
          </p:nvPr>
        </p:nvSpPr>
        <p:spPr>
          <a:xfrm>
            <a:off x="671756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8" name="Google Shape;1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2" y="6121338"/>
            <a:ext cx="46692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3507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2" y="6121338"/>
            <a:ext cx="46692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4" y="5945853"/>
            <a:ext cx="1371599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076956" cy="401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00" cy="1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00" cy="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00" cy="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00" cy="1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00" cy="1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shington.edu/research/tools/wp-content/uploads/2018/08/RADC-Infographic-April-2018.pdf" TargetMode="External"/><Relationship Id="rId3" Type="http://schemas.openxmlformats.org/officeDocument/2006/relationships/hyperlink" Target="https://uwresearch.gosignmeup.com/public/Course/browse?courseid=2974" TargetMode="External"/><Relationship Id="rId7" Type="http://schemas.openxmlformats.org/officeDocument/2006/relationships/hyperlink" Target="https://www.washington.edu/research/tools/research-administration-data-ra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uwprofiles.uw.edu/" TargetMode="External"/><Relationship Id="rId5" Type="http://schemas.openxmlformats.org/officeDocument/2006/relationships/hyperlink" Target="http://itconnect.uw.edu/work/data/use-data/bi-portal/" TargetMode="External"/><Relationship Id="rId4" Type="http://schemas.openxmlformats.org/officeDocument/2006/relationships/hyperlink" Target="https://uwresearch.gosignmeup.com/public/Course/browse?courseid=297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w.edu/research/tools/research-administration-data-ra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hyperlink" Target="https://www.washington.edu/research/tools/research-administration-data-ra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.edu/research/tools/research-administration-data-ra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671756" y="1354014"/>
            <a:ext cx="7821613" cy="253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200"/>
              <a:buFont typeface="Arial"/>
              <a:buNone/>
            </a:pPr>
            <a:r>
              <a:rPr lang="en-US" sz="48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rPr>
              <a:t>Research Administration Data Consolidation (RADC)</a:t>
            </a:r>
            <a:endParaRPr sz="4800" b="0" i="0" u="none" strike="noStrike" cap="non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200"/>
              <a:buFont typeface="Arial"/>
              <a:buNone/>
            </a:pPr>
            <a:r>
              <a:rPr lang="en-US" sz="28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rPr>
              <a:t>Data Solutions Update - ORIS/DSS</a:t>
            </a:r>
            <a:endParaRPr sz="2800" b="0" i="0" u="none" strike="noStrike" cap="non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671756" y="4266737"/>
            <a:ext cx="8184600" cy="18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13, 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David Smith, DSS/ORIS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BI Portal: Training and Outreach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7" name="Google Shape;187;p36"/>
          <p:cNvGraphicFramePr/>
          <p:nvPr/>
        </p:nvGraphicFramePr>
        <p:xfrm>
          <a:off x="67175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{970AF468-86D0-4C73-A098-F9F2AB937874}</a:tableStyleId>
              </a:tblPr>
              <a:tblGrid>
                <a:gridCol w="482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</a:rPr>
                        <a:t>Activities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New RAD courses available now! Additional sessions will be added. Refer to CORE schedule for updates.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Throughout 2018 and 2019 Academic Year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ORIS 110: Intro to Research Administration Data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9/27/18 (</a:t>
                      </a:r>
                      <a:r>
                        <a:rPr lang="en-US" sz="150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Waitlist</a:t>
                      </a: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ORIS 210: Research Administration Cube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10/4/18 (</a:t>
                      </a:r>
                      <a:r>
                        <a:rPr lang="en-US" sz="150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Waitlist</a:t>
                      </a: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</a:rPr>
                        <a:t>Departmental engagements - email us to schedule!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</a:rPr>
                        <a:t>Fall 2018 &amp; beyond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8" name="Google Shape;188;p36"/>
          <p:cNvGraphicFramePr/>
          <p:nvPr/>
        </p:nvGraphicFramePr>
        <p:xfrm>
          <a:off x="671750" y="397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{970AF468-86D0-4C73-A098-F9F2AB937874}</a:tableStyleId>
              </a:tblPr>
              <a:tblGrid>
                <a:gridCol w="210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</a:rPr>
                        <a:t>Resources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BI Portal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http://itconnect.uw.edu/work/data/use-data/bi-portal/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UW Profiles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https://uwprofiles.uw.edu/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Grantrpt@uw.edu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Ad-hoc requests: analysis, reports, &amp; support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Website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Information and access to tools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Factsheet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Download and share the factsheet with your colleagues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6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information/assistance: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grantrpt@uw.edu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&gt;"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http://uw.edu/research/tools/research-administration-data-rad/</a:t>
            </a:r>
            <a:endParaRPr sz="18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1800"/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available to take with you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350"/>
              <a:buFont typeface="Merriweather Sans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ts val="350"/>
              <a:buFont typeface="Merriweather Sans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7" descr="facts-thumbnail_Page_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2499">
            <a:off x="4445141" y="3145842"/>
            <a:ext cx="2318424" cy="30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7"/>
          <p:cNvSpPr txBox="1"/>
          <p:nvPr/>
        </p:nvSpPr>
        <p:spPr>
          <a:xfrm>
            <a:off x="759775" y="3884650"/>
            <a:ext cx="2382300" cy="2711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Get access to EDW to explore and use BI Portal!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http://itconnect.uw.edu/work/data/use-data/get-access/request-access/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Deans, Chairs and Administrators can all benefit from using the data within BI Portal.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US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Screenshot: Sponsored Research Highlights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50" y="1097210"/>
            <a:ext cx="7655662" cy="5189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Screenshot: Overview of Research Total Expenditures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50" y="1524000"/>
            <a:ext cx="6791001" cy="45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Screenshot: Summary of Research Awards 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25" y="1207800"/>
            <a:ext cx="7167451" cy="47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Screenshot: Summary of Research Awards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050" y="1635800"/>
            <a:ext cx="6995099" cy="4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Screenshot: Research Admin Data Cube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600" y="1686650"/>
            <a:ext cx="7177450" cy="469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Data Products Overview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Demos!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Ahead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2"/>
          </p:nvPr>
        </p:nvSpPr>
        <p:spPr>
          <a:xfrm>
            <a:off x="659300" y="1508125"/>
            <a:ext cx="81846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ORIS/DSS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ORIS: Office of Research Information Systems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DSS: Decision Support Services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Richard Fenger: Assistant Director, ORIS DSS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Dave Smith (presenter): Data Analyst Lead, ORIS DSS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Grzegorz Grabowski: Data Analyst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Craig Friesen: Data Analyst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“We support data-driven decision making through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unlocking, simplifying, and sharing information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hidden in Research Administration Data (RAD). We conduct analyses of the RAD to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inefficiencies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burden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research administrators.”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endParaRPr sz="2400" b="0" i="1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US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“Data is an Asset”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BI Portal: Research Data Tools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2"/>
          </p:nvPr>
        </p:nvSpPr>
        <p:spPr>
          <a:xfrm>
            <a:off x="659300" y="1660525"/>
            <a:ext cx="8196300" cy="4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Intelligence (BI) Portal</a:t>
            </a: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 San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central resource to access institutional data housed in the Enterprise Data Warehouse (EDW)</a:t>
            </a: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 San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Categories</a:t>
            </a: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Proposals</a:t>
            </a:r>
            <a:endParaRPr sz="1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Awards &amp; Subawards </a:t>
            </a:r>
            <a:endParaRPr sz="1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Expenditures (NEW!)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Sponsored Research Highlights (NEW!)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 San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to access the data</a:t>
            </a: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Visualizations</a:t>
            </a:r>
            <a:endParaRPr sz="1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endParaRPr sz="1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Administration Data Cube</a:t>
            </a:r>
            <a:endParaRPr sz="1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erriweather San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http://www.uw.edu/research/tools/research-administration-data-rad/</a:t>
            </a:r>
            <a:endParaRPr sz="1800" b="0" i="0" u="sng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0975" y="2536250"/>
            <a:ext cx="3977024" cy="27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BI Portal: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Data Tools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Visualizations:</a:t>
            </a: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High-level, summarized data at-a-glance</a:t>
            </a: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the data to capture the information you need and quickly generate a visual report. 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Reports:</a:t>
            </a: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Proposal/Award/Expenditures info, including PI information. </a:t>
            </a: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customized lists for summaries, then download to perform additional analysis.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Admin Data Cube:</a:t>
            </a:r>
            <a:endParaRPr sz="24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Deep-dive, drag and drop analysis for more complex questions.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Analyze/explore using Excel or Tableau Desktop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7275" y="586000"/>
            <a:ext cx="1948325" cy="13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US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 Time!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Looking Ahead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2"/>
          </p:nvPr>
        </p:nvSpPr>
        <p:spPr>
          <a:xfrm>
            <a:off x="551525" y="1650725"/>
            <a:ext cx="8196300" cy="4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development of RADC Subject Areas: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Space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Finance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People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Compliance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Master data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the backlog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Analysis and Insights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Know our business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Metrics &amp; KPIs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Forecasting</a:t>
            </a:r>
            <a:r>
              <a:rPr lang="en-US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BI Portal: Training and Outreach</a:t>
            </a:r>
            <a:endParaRPr sz="3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4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awareness and education about research funding to enable a range of analytical capabilities using the university’s central source of valid data.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barriers for departments to use the Enterprise Data Warehouse. </a:t>
            </a:r>
            <a:endParaRPr sz="2400" b="0" i="0" u="none" strike="noStrike" cap="none">
              <a:solidFill>
                <a:schemeClr val="dk1"/>
              </a:solidFill>
              <a:highlight>
                <a:schemeClr val="lt2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Calibri"/>
                <a:ea typeface="Calibri"/>
                <a:cs typeface="Calibri"/>
                <a:sym typeface="Calibri"/>
              </a:rPr>
              <a:t>Promote data-driven decision making.</a:t>
            </a:r>
            <a:endParaRPr sz="2400" b="0" i="0" u="none" strike="noStrike" cap="none">
              <a:solidFill>
                <a:schemeClr val="dk1"/>
              </a:solidFill>
              <a:highlight>
                <a:schemeClr val="lt2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Calibri"/>
                <a:ea typeface="Calibri"/>
                <a:cs typeface="Calibri"/>
                <a:sym typeface="Calibri"/>
              </a:rPr>
              <a:t>Reduce the amount of systems in use with inaccurate or non-enterprise data. (“Single source of truth”.)</a:t>
            </a:r>
            <a:endParaRPr sz="2400" b="0" i="0" u="none" strike="noStrike" cap="none">
              <a:solidFill>
                <a:schemeClr val="dk1"/>
              </a:solidFill>
              <a:highlight>
                <a:schemeClr val="lt2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On-screen Show (4:3)</PresentationFormat>
  <Paragraphs>128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Open Sans</vt:lpstr>
      <vt:lpstr>Encode Sans Black</vt:lpstr>
      <vt:lpstr>Calibri</vt:lpstr>
      <vt:lpstr>Merriweather Sans</vt:lpstr>
      <vt:lpstr>Arial</vt:lpstr>
      <vt:lpstr>Open Sans Light</vt:lpstr>
      <vt:lpstr>Custom Design</vt:lpstr>
      <vt:lpstr>1_Custom Design</vt:lpstr>
      <vt:lpstr>Custom Design</vt:lpstr>
      <vt:lpstr>1_Custom Design</vt:lpstr>
      <vt:lpstr>1_Custom Design</vt:lpstr>
      <vt:lpstr>PowerPoint Presentation</vt:lpstr>
      <vt:lpstr>PowerPoint Presentation</vt:lpstr>
      <vt:lpstr>PowerPoint Presentation</vt:lpstr>
      <vt:lpstr>“Data is an Asset”</vt:lpstr>
      <vt:lpstr>PowerPoint Presentation</vt:lpstr>
      <vt:lpstr>PowerPoint Presentation</vt:lpstr>
      <vt:lpstr>Demo Time!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2018-09-18T23:17:35Z</dcterms:modified>
</cp:coreProperties>
</file>