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5d2798bda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5d2798bd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3992b4a0a_6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43992b4a0a_6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0c107c1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0c107c1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992b4a0a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3992b4a0a_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992b4a0a_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43992b4a0a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3992b4a0a_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43992b4a0a_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992b4a0a_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43992b4a0a_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gdp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deralregister.gov/documents/2018/04/13/2018-07532/rights-to-federally-funded-inventions-and-licensing-of-government-owned-inventions" TargetMode="External"/><Relationship Id="rId5" Type="http://schemas.openxmlformats.org/officeDocument/2006/relationships/hyperlink" Target="https://csrc.nist.gov/publications/detail/sp/800-171/rev-1/final" TargetMode="External"/><Relationship Id="rId4" Type="http://schemas.openxmlformats.org/officeDocument/2006/relationships/hyperlink" Target="https://humansubjects.nih.gov/coc/inde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October 2018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Cathy Cottle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Associate Director, Contracts &amp; Grants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42279" y="19085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/>
              <a:t>Office of Sponsored Programs: Contracts Team</a:t>
            </a:r>
            <a:endParaRPr sz="42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75" y="76200"/>
            <a:ext cx="8738025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/>
        </p:nvSpPr>
        <p:spPr>
          <a:xfrm>
            <a:off x="3810149" y="5450541"/>
            <a:ext cx="405275" cy="2271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19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/>
          <p:nvPr/>
        </p:nvSpPr>
        <p:spPr>
          <a:xfrm rot="10800000" flipH="1">
            <a:off x="3810148" y="6020265"/>
            <a:ext cx="405151" cy="25123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19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3810150" y="4087033"/>
            <a:ext cx="405300" cy="213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19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Contracts Team Restructure</a:t>
            </a: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4304700" cy="40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800"/>
              <a:t>Resources reallocated to Contracts Team.</a:t>
            </a:r>
            <a:endParaRPr sz="28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848" y="423588"/>
            <a:ext cx="3244875" cy="64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 flipH="1">
            <a:off x="5388525" y="4556575"/>
            <a:ext cx="1066800" cy="79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00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5388525" y="5939050"/>
            <a:ext cx="1066800" cy="79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00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5388525" y="1105800"/>
            <a:ext cx="1066800" cy="79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00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Why?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299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/>
              <a:t>Proposals ALWAYS take priority for reviewers on Teams A &amp; B.</a:t>
            </a:r>
            <a:endParaRPr sz="28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/>
              <a:t>Allocating resources to the Contracts Team should help Bilateral Awards &amp; Non-Award Agreements get attention they need.</a:t>
            </a:r>
            <a:endParaRPr sz="2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/>
              <a:t>Take advantage of economies of scale.</a:t>
            </a:r>
            <a:endParaRPr sz="2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85025" y="1499838"/>
            <a:ext cx="800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1800" b="1" i="0" u="none" strike="noStrike" cap="none">
                <a:solidFill>
                  <a:srgbClr val="33006F"/>
                </a:solidFill>
              </a:rPr>
              <a:t> 									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 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 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 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 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 </a:t>
            </a:r>
            <a:r>
              <a:rPr lang="en-US" sz="1800" b="1">
                <a:solidFill>
                  <a:srgbClr val="33006F"/>
                </a:solidFill>
              </a:rPr>
              <a:t> </a:t>
            </a:r>
            <a:r>
              <a:rPr lang="en-US" sz="1100" b="1" i="0" u="none" strike="noStrike" cap="none">
                <a:solidFill>
                  <a:srgbClr val="33006F"/>
                </a:solidFill>
              </a:rPr>
              <a:t>                                FY16  FY17   FY18</a:t>
            </a:r>
            <a:endParaRPr sz="1100" b="1" i="0" u="none" strike="noStrike" cap="none">
              <a:solidFill>
                <a:srgbClr val="33006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338100" y="251100"/>
            <a:ext cx="7274400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/>
              <a:t>Biggest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>
                <a:solidFill>
                  <a:srgbClr val="33006F"/>
                </a:solidFill>
              </a:rPr>
              <a:t>agreement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volume increase area for OSP:</a:t>
            </a:r>
            <a:r>
              <a:rPr lang="en-US">
                <a:solidFill>
                  <a:srgbClr val="33006F"/>
                </a:solidFill>
              </a:rPr>
              <a:t> 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Nonaward Agreements</a:t>
            </a:r>
            <a:endParaRPr sz="24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l="5508" t="2056"/>
          <a:stretch/>
        </p:blipFill>
        <p:spPr>
          <a:xfrm>
            <a:off x="555275" y="2020225"/>
            <a:ext cx="7663500" cy="37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/>
          <p:nvPr/>
        </p:nvSpPr>
        <p:spPr>
          <a:xfrm>
            <a:off x="555275" y="2923750"/>
            <a:ext cx="7739700" cy="618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130625" y="2923750"/>
            <a:ext cx="370200" cy="618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More Complex Bilateral Awards</a:t>
            </a:r>
            <a:endParaRPr sz="2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Example regulatory changes over last year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11700" y="1650126"/>
            <a:ext cx="85206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i="0" u="sng" strike="noStrike" cap="none">
                <a:solidFill>
                  <a:schemeClr val="hlink"/>
                </a:solidFill>
                <a:hlinkClick r:id="rId3"/>
              </a:rPr>
              <a:t>European Union General Data Protection Regulations (GDPR)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hlink"/>
              </a:solidFill>
              <a:hlinkClick r:id="rId3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i="0" u="none" strike="noStrike" cap="none">
                <a:solidFill>
                  <a:schemeClr val="dk1"/>
                </a:solidFill>
              </a:rPr>
              <a:t>NIH Certificate of Confidentiality and broadened scope of</a:t>
            </a:r>
            <a:r>
              <a:rPr lang="en-US" sz="1800" i="0" u="none" strike="noStrike" cap="none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sz="1800" i="0" u="sng" strike="noStrike" cap="none">
                <a:solidFill>
                  <a:schemeClr val="hlink"/>
                </a:solidFill>
                <a:hlinkClick r:id="rId4"/>
              </a:rPr>
              <a:t>protected identifiable sensitive information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i="0" u="sng" strike="noStrike" cap="none">
                <a:solidFill>
                  <a:schemeClr val="hlink"/>
                </a:solidFill>
                <a:hlinkClick r:id="rId5"/>
              </a:rPr>
              <a:t>Controlled Unclassified Information</a:t>
            </a:r>
            <a:r>
              <a:rPr lang="en-US" sz="1800" i="0" u="none" strike="noStrike" cap="none">
                <a:solidFill>
                  <a:schemeClr val="dk1"/>
                </a:solidFill>
              </a:rPr>
              <a:t> and requirements for protection in Nonfederal systems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i="0" u="sng" strike="noStrike" cap="none">
                <a:solidFill>
                  <a:schemeClr val="hlink"/>
                </a:solidFill>
                <a:hlinkClick r:id="rId6"/>
              </a:rPr>
              <a:t>Changes to Intellectual Property regulations promulgated by the National Institute of Standards and Technology (NIST) under the Patent and Trademark Law Amendments Act</a:t>
            </a:r>
            <a:r>
              <a:rPr lang="en-US" sz="1800" i="0" u="none" strike="noStrike" cap="none">
                <a:solidFill>
                  <a:schemeClr val="dk1"/>
                </a:solidFill>
              </a:rPr>
              <a:t> (aka: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>
                <a:solidFill>
                  <a:schemeClr val="dk1"/>
                </a:solidFill>
              </a:rPr>
              <a:t>Bayh-Dole Act), 25 U.S.C. 200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>
                <a:solidFill>
                  <a:schemeClr val="dk1"/>
                </a:solidFill>
              </a:rPr>
              <a:t>and resulting awareness in contract language regarding present assignment of IP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When?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311700" y="1650126"/>
            <a:ext cx="85206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Char char="&gt;"/>
            </a:pPr>
            <a:r>
              <a:rPr lang="en-US" sz="2400">
                <a:solidFill>
                  <a:schemeClr val="dk1"/>
                </a:solidFill>
              </a:rPr>
              <a:t>October: Interviews currently being scheduled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Char char="&gt;"/>
            </a:pPr>
            <a:r>
              <a:rPr lang="en-US" sz="2400">
                <a:solidFill>
                  <a:schemeClr val="dk1"/>
                </a:solidFill>
              </a:rPr>
              <a:t>November: Hiring should be complete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We’ll be back at an upcoming MRAM with more details.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</a:rPr>
              <a:t> </a:t>
            </a:r>
            <a:endParaRPr sz="8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i="0" u="none" strike="noStrike" cap="none">
                <a:solidFill>
                  <a:schemeClr val="dk1"/>
                </a:solidFill>
              </a:rPr>
              <a:t> </a:t>
            </a:r>
            <a:endParaRPr sz="11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Open Sans Light</vt:lpstr>
      <vt:lpstr>Open Sans</vt:lpstr>
      <vt:lpstr>Arial</vt:lpstr>
      <vt:lpstr>Encode Sans Black</vt:lpstr>
      <vt:lpstr>Merriweather Sans</vt:lpstr>
      <vt:lpstr>Calibri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Complex Bilateral Awards Example regulatory changes over last year</vt:lpstr>
      <vt:lpstr>When?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2018-10-15T15:02:55Z</dcterms:modified>
</cp:coreProperties>
</file>