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Open Sans Light"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Encode Sans Black" panose="020B060402020202020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6"/>
        <p:cNvGrpSpPr/>
        <p:nvPr/>
      </p:nvGrpSpPr>
      <p:grpSpPr>
        <a:xfrm>
          <a:off x="0" y="0"/>
          <a:ext cx="0" cy="0"/>
          <a:chOff x="0" y="0"/>
          <a:chExt cx="0" cy="0"/>
        </a:xfrm>
      </p:grpSpPr>
      <p:pic>
        <p:nvPicPr>
          <p:cNvPr id="7" name="Google Shape;7;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8" name="Google Shape;8;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9" name="Google Shape;9;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0" name="Google Shape;10;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5" name="Google Shape;15;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6" name="Google Shape;16;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7"/>
        <p:cNvGrpSpPr/>
        <p:nvPr/>
      </p:nvGrpSpPr>
      <p:grpSpPr>
        <a:xfrm>
          <a:off x="0" y="0"/>
          <a:ext cx="0" cy="0"/>
          <a:chOff x="0" y="0"/>
          <a:chExt cx="0" cy="0"/>
        </a:xfrm>
      </p:grpSpPr>
      <p:pic>
        <p:nvPicPr>
          <p:cNvPr id="18" name="Google Shape;18;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9" name="Google Shape;19;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0" name="Google Shape;20;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1" name="Google Shape;21;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4" name="Google Shape;24;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 name="Google Shape;25;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6" name="Google Shape;26;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8" name="Google Shape;4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692029" y="1848083"/>
            <a:ext cx="6972300" cy="159313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US" sz="5000" b="0" i="0" u="none" strike="noStrike" cap="none">
                <a:solidFill>
                  <a:schemeClr val="accent3"/>
                </a:solidFill>
                <a:latin typeface="Arial"/>
                <a:ea typeface="Arial"/>
                <a:cs typeface="Arial"/>
                <a:sym typeface="Arial"/>
              </a:rPr>
              <a:t>New Life Sciences Building</a:t>
            </a:r>
            <a:endParaRPr sz="5000" b="0" i="0" u="none" strike="noStrike" cap="none">
              <a:solidFill>
                <a:schemeClr val="accent3"/>
              </a:solidFill>
              <a:latin typeface="Arial"/>
              <a:ea typeface="Arial"/>
              <a:cs typeface="Arial"/>
              <a:sym typeface="Arial"/>
            </a:endParaRPr>
          </a:p>
        </p:txBody>
      </p:sp>
      <p:sp>
        <p:nvSpPr>
          <p:cNvPr id="107" name="Google Shape;107;p18"/>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October, 2018</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Steve Majeski</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College of Arts and Sciences</a:t>
            </a:r>
            <a:endParaRPr sz="16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Research Lab Floors</a:t>
            </a:r>
            <a:endParaRPr/>
          </a:p>
        </p:txBody>
      </p:sp>
      <p:sp>
        <p:nvSpPr>
          <p:cNvPr id="166" name="Google Shape;166;p27"/>
          <p:cNvSpPr txBox="1">
            <a:spLocks noGrp="1"/>
          </p:cNvSpPr>
          <p:nvPr>
            <p:ph type="body" idx="1"/>
          </p:nvPr>
        </p:nvSpPr>
        <p:spPr>
          <a:xfrm>
            <a:off x="628650" y="1851457"/>
            <a:ext cx="7886700" cy="36385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Floors 2-5</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Each floor 20,000 sq. ft.</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Ten PIs per floor</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Each Floor houses 100 faculty,</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 postdocs, graduate students,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 and undergraduate</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researchers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The design promotes </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collaboration, interaction, and </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interdisciplinary research</a:t>
            </a:r>
            <a:endParaRPr/>
          </a:p>
        </p:txBody>
      </p:sp>
      <p:pic>
        <p:nvPicPr>
          <p:cNvPr id="167" name="Google Shape;167;p27"/>
          <p:cNvPicPr preferRelativeResize="0"/>
          <p:nvPr/>
        </p:nvPicPr>
        <p:blipFill rotWithShape="1">
          <a:blip r:embed="rId3">
            <a:alphaModFix/>
          </a:blip>
          <a:srcRect/>
          <a:stretch/>
        </p:blipFill>
        <p:spPr>
          <a:xfrm>
            <a:off x="3148999" y="1307686"/>
            <a:ext cx="5709590" cy="46930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8"/>
          <p:cNvPicPr preferRelativeResize="0">
            <a:picLocks noGrp="1"/>
          </p:cNvPicPr>
          <p:nvPr>
            <p:ph type="body" idx="1"/>
          </p:nvPr>
        </p:nvPicPr>
        <p:blipFill rotWithShape="1">
          <a:blip r:embed="rId3">
            <a:alphaModFix/>
          </a:blip>
          <a:srcRect/>
          <a:stretch/>
        </p:blipFill>
        <p:spPr>
          <a:xfrm>
            <a:off x="1890684" y="1778653"/>
            <a:ext cx="4249052" cy="38492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628650" y="1131095"/>
            <a:ext cx="7886700" cy="5905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Basement Floors</a:t>
            </a:r>
            <a:endParaRPr/>
          </a:p>
        </p:txBody>
      </p:sp>
      <p:sp>
        <p:nvSpPr>
          <p:cNvPr id="178" name="Google Shape;178;p29"/>
          <p:cNvSpPr txBox="1">
            <a:spLocks noGrp="1"/>
          </p:cNvSpPr>
          <p:nvPr>
            <p:ph type="body" idx="1"/>
          </p:nvPr>
        </p:nvSpPr>
        <p:spPr>
          <a:xfrm>
            <a:off x="628650" y="1571456"/>
            <a:ext cx="7886700" cy="391851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Animal Care B1</a:t>
            </a: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Growth Chambers B2</a:t>
            </a:r>
            <a:endParaRPr/>
          </a:p>
          <a:p>
            <a:pPr marL="0" marR="0" lvl="0" indent="0" algn="l" rtl="0">
              <a:lnSpc>
                <a:spcPct val="90000"/>
              </a:lnSpc>
              <a:spcBef>
                <a:spcPts val="100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p:txBody>
      </p:sp>
      <p:pic>
        <p:nvPicPr>
          <p:cNvPr id="179" name="Google Shape;179;p29"/>
          <p:cNvPicPr preferRelativeResize="0"/>
          <p:nvPr/>
        </p:nvPicPr>
        <p:blipFill rotWithShape="1">
          <a:blip r:embed="rId3">
            <a:alphaModFix/>
          </a:blip>
          <a:srcRect/>
          <a:stretch/>
        </p:blipFill>
        <p:spPr>
          <a:xfrm>
            <a:off x="2544358" y="1640442"/>
            <a:ext cx="6170848" cy="3905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628650" y="1131094"/>
            <a:ext cx="7886700" cy="7284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Sustainability – Key Features</a:t>
            </a:r>
            <a:endParaRPr/>
          </a:p>
        </p:txBody>
      </p:sp>
      <p:sp>
        <p:nvSpPr>
          <p:cNvPr id="185" name="Google Shape;185;p30"/>
          <p:cNvSpPr txBox="1">
            <a:spLocks noGrp="1"/>
          </p:cNvSpPr>
          <p:nvPr>
            <p:ph type="body" idx="1"/>
          </p:nvPr>
        </p:nvSpPr>
        <p:spPr>
          <a:xfrm>
            <a:off x="628650" y="2009719"/>
            <a:ext cx="7886700" cy="348025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LEED Gold</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Vertical Photovoltaic Glass Fins – </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	Generates enough power to lights all offices for the entire year</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	Shade the building at the hottest times of the year</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	First installation of its kind in the WORLD</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Chilled Beams</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Chilled Waves</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Radiant Floors</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Reverse Osmosis reject water (from labs) stored and used to irrigate the greenhouse </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Rooftop solar panels (funded by donors and will be installed soon)</a:t>
            </a:r>
            <a:endParaRPr/>
          </a:p>
          <a:p>
            <a:pPr marL="0" marR="0" lvl="0" indent="0" algn="l" rtl="0">
              <a:lnSpc>
                <a:spcPct val="8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Operable windows for passive cooling</a:t>
            </a:r>
            <a:endParaRPr/>
          </a:p>
          <a:p>
            <a:pPr marL="0" marR="0" lvl="0" indent="0" algn="l" rtl="0">
              <a:lnSpc>
                <a:spcPct val="80000"/>
              </a:lnSpc>
              <a:spcBef>
                <a:spcPts val="100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628650" y="1131094"/>
            <a:ext cx="7886700" cy="22123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500"/>
              <a:buFont typeface="Times New Roman"/>
              <a:buNone/>
            </a:pPr>
            <a:r>
              <a:rPr lang="en-US" sz="1500" b="0" i="0" u="none" strike="noStrike" cap="none">
                <a:solidFill>
                  <a:schemeClr val="dk1"/>
                </a:solidFill>
                <a:latin typeface="Times New Roman"/>
                <a:ea typeface="Times New Roman"/>
                <a:cs typeface="Times New Roman"/>
                <a:sym typeface="Times New Roman"/>
              </a:rPr>
              <a:t>Photovoltaic Glass fins</a:t>
            </a:r>
            <a:endParaRPr/>
          </a:p>
        </p:txBody>
      </p:sp>
      <p:pic>
        <p:nvPicPr>
          <p:cNvPr id="191" name="Google Shape;191;p31"/>
          <p:cNvPicPr preferRelativeResize="0">
            <a:picLocks noGrp="1"/>
          </p:cNvPicPr>
          <p:nvPr>
            <p:ph type="body" idx="1"/>
          </p:nvPr>
        </p:nvPicPr>
        <p:blipFill rotWithShape="1">
          <a:blip r:embed="rId3">
            <a:alphaModFix/>
          </a:blip>
          <a:srcRect/>
          <a:stretch/>
        </p:blipFill>
        <p:spPr>
          <a:xfrm>
            <a:off x="2396331" y="2226469"/>
            <a:ext cx="4351338" cy="32635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2"/>
          <p:cNvPicPr preferRelativeResize="0">
            <a:picLocks noGrp="1"/>
          </p:cNvPicPr>
          <p:nvPr>
            <p:ph type="body" idx="1"/>
          </p:nvPr>
        </p:nvPicPr>
        <p:blipFill rotWithShape="1">
          <a:blip r:embed="rId3">
            <a:alphaModFix/>
          </a:blip>
          <a:srcRect/>
          <a:stretch/>
        </p:blipFill>
        <p:spPr>
          <a:xfrm rot="5400000">
            <a:off x="2656202" y="2162145"/>
            <a:ext cx="3773432" cy="31043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ctrTitle"/>
          </p:nvPr>
        </p:nvSpPr>
        <p:spPr>
          <a:xfrm>
            <a:off x="1143000" y="1699023"/>
            <a:ext cx="6858000" cy="42026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Life Sciences Building Opened 9/26/18</a:t>
            </a:r>
            <a:endParaRPr/>
          </a:p>
        </p:txBody>
      </p:sp>
      <p:sp>
        <p:nvSpPr>
          <p:cNvPr id="113" name="Google Shape;113;p19"/>
          <p:cNvSpPr txBox="1">
            <a:spLocks noGrp="1"/>
          </p:cNvSpPr>
          <p:nvPr>
            <p:ph type="subTitle" idx="1"/>
          </p:nvPr>
        </p:nvSpPr>
        <p:spPr>
          <a:xfrm>
            <a:off x="1143000" y="2216676"/>
            <a:ext cx="6858000" cy="35020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14" name="Google Shape;114;p19"/>
          <p:cNvPicPr preferRelativeResize="0"/>
          <p:nvPr/>
        </p:nvPicPr>
        <p:blipFill rotWithShape="1">
          <a:blip r:embed="rId3">
            <a:alphaModFix/>
          </a:blip>
          <a:srcRect/>
          <a:stretch/>
        </p:blipFill>
        <p:spPr>
          <a:xfrm>
            <a:off x="1553045" y="2245083"/>
            <a:ext cx="5970465" cy="3132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28650" y="1131094"/>
            <a:ext cx="7886700" cy="61653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20"/>
              <a:buFont typeface="Times New Roman"/>
              <a:buNone/>
            </a:pPr>
            <a:r>
              <a:rPr lang="en-US" sz="1620" b="0" i="0" u="none" strike="noStrike" cap="none">
                <a:solidFill>
                  <a:schemeClr val="dk1"/>
                </a:solidFill>
                <a:latin typeface="Times New Roman"/>
                <a:ea typeface="Times New Roman"/>
                <a:cs typeface="Times New Roman"/>
                <a:sym typeface="Times New Roman"/>
              </a:rPr>
              <a:t>Project Objective</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120" name="Google Shape;120;p20"/>
          <p:cNvSpPr txBox="1">
            <a:spLocks noGrp="1"/>
          </p:cNvSpPr>
          <p:nvPr>
            <p:ph type="body" idx="1"/>
          </p:nvPr>
        </p:nvSpPr>
        <p:spPr>
          <a:xfrm>
            <a:off x="563723" y="1747626"/>
            <a:ext cx="7886700" cy="326350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The College of Arts and Sciences Life Sciences Building (LSB) project is a five story above grade building with two stories below grade and mechanical penthouse. </a:t>
            </a:r>
            <a:endParaRPr/>
          </a:p>
          <a:p>
            <a:pPr marL="228600" marR="0" lvl="0" indent="-133350" algn="l" rtl="0">
              <a:lnSpc>
                <a:spcPct val="90000"/>
              </a:lnSpc>
              <a:spcBef>
                <a:spcPts val="100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The existing greenhouse and associated buildings were demolished and replaced with approximately 185,700 gross square foot LSB with a 18,000 gross square foot greenhouse.</a:t>
            </a:r>
            <a:endParaRPr/>
          </a:p>
          <a:p>
            <a:pPr marL="228600" marR="0" lvl="0" indent="-133350" algn="l" rtl="0">
              <a:lnSpc>
                <a:spcPct val="90000"/>
              </a:lnSpc>
              <a:spcBef>
                <a:spcPts val="100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1500"/>
              <a:buFont typeface="Arial"/>
              <a:buChar char="•"/>
            </a:pPr>
            <a:r>
              <a:rPr lang="en-US" sz="1500" b="0" i="0" u="none" strike="noStrike" cap="none">
                <a:solidFill>
                  <a:schemeClr val="dk1"/>
                </a:solidFill>
                <a:latin typeface="Calibri"/>
                <a:ea typeface="Calibri"/>
                <a:cs typeface="Calibri"/>
                <a:sym typeface="Calibri"/>
              </a:rPr>
              <a:t>It is designed to provide new teaching and research facilities for the department of Biology. Biology is the largest STEM degree granting major at the University of Washington and indeed the entire State of Washington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628650" y="1131094"/>
            <a:ext cx="7886700" cy="62297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Project Stakeholders</a:t>
            </a:r>
            <a:endParaRPr/>
          </a:p>
        </p:txBody>
      </p:sp>
      <p:sp>
        <p:nvSpPr>
          <p:cNvPr id="126" name="Google Shape;126;p21"/>
          <p:cNvSpPr txBox="1">
            <a:spLocks noGrp="1"/>
          </p:cNvSpPr>
          <p:nvPr>
            <p:ph type="body" idx="1"/>
          </p:nvPr>
        </p:nvSpPr>
        <p:spPr>
          <a:xfrm>
            <a:off x="628650" y="1754066"/>
            <a:ext cx="7886700" cy="37359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College of Arts and Sciences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Biology</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UW Capital Planning and </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Development</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Skanska Construction</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Perkins + Will Architects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McKinstry</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VECA Electric </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Affiliated Engineers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GGN Landscape Architects</a:t>
            </a:r>
            <a:endParaRPr/>
          </a:p>
        </p:txBody>
      </p:sp>
      <p:pic>
        <p:nvPicPr>
          <p:cNvPr id="127" name="Google Shape;127;p21"/>
          <p:cNvPicPr preferRelativeResize="0"/>
          <p:nvPr/>
        </p:nvPicPr>
        <p:blipFill rotWithShape="1">
          <a:blip r:embed="rId3">
            <a:alphaModFix/>
          </a:blip>
          <a:srcRect/>
          <a:stretch/>
        </p:blipFill>
        <p:spPr>
          <a:xfrm>
            <a:off x="3063781" y="1948849"/>
            <a:ext cx="5141471" cy="3757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628650" y="1131094"/>
            <a:ext cx="7886700" cy="6392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20"/>
              <a:buFont typeface="Times New Roman"/>
              <a:buNone/>
            </a:pPr>
            <a:r>
              <a:rPr lang="en-US" sz="1620" b="0" i="0" u="none" strike="noStrike" cap="none">
                <a:solidFill>
                  <a:schemeClr val="dk1"/>
                </a:solidFill>
                <a:latin typeface="Times New Roman"/>
                <a:ea typeface="Times New Roman"/>
                <a:cs typeface="Times New Roman"/>
                <a:sym typeface="Times New Roman"/>
              </a:rPr>
              <a:t>Budget</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133" name="Google Shape;133;p22"/>
          <p:cNvSpPr txBox="1">
            <a:spLocks noGrp="1"/>
          </p:cNvSpPr>
          <p:nvPr>
            <p:ph type="body" idx="1"/>
          </p:nvPr>
        </p:nvSpPr>
        <p:spPr>
          <a:xfrm>
            <a:off x="628650" y="1770298"/>
            <a:ext cx="7886700" cy="3719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650"/>
              <a:buFont typeface="Arial"/>
              <a:buNone/>
            </a:pPr>
            <a:r>
              <a:rPr lang="en-US" sz="1650" b="0" i="0" u="none" strike="noStrike" cap="none">
                <a:solidFill>
                  <a:schemeClr val="dk1"/>
                </a:solidFill>
                <a:latin typeface="Times New Roman"/>
                <a:ea typeface="Times New Roman"/>
                <a:cs typeface="Times New Roman"/>
                <a:sym typeface="Times New Roman"/>
              </a:rPr>
              <a:t>Current Approved                $171,450,000</a:t>
            </a:r>
            <a:endParaRPr/>
          </a:p>
          <a:p>
            <a:pPr marL="0" marR="0" lvl="0" indent="0" algn="l" rtl="0">
              <a:lnSpc>
                <a:spcPct val="90000"/>
              </a:lnSpc>
              <a:spcBef>
                <a:spcPts val="1000"/>
              </a:spcBef>
              <a:spcAft>
                <a:spcPts val="0"/>
              </a:spcAft>
              <a:buClr>
                <a:schemeClr val="dk1"/>
              </a:buClr>
              <a:buSzPts val="1650"/>
              <a:buFont typeface="Arial"/>
              <a:buNone/>
            </a:pPr>
            <a:r>
              <a:rPr lang="en-US" sz="1650" b="0" i="0" u="none" strike="noStrike" cap="none">
                <a:solidFill>
                  <a:schemeClr val="dk1"/>
                </a:solidFill>
                <a:latin typeface="Times New Roman"/>
                <a:ea typeface="Times New Roman"/>
                <a:cs typeface="Times New Roman"/>
                <a:sym typeface="Times New Roman"/>
              </a:rPr>
              <a:t>Forecast  Total	          $169,250,000</a:t>
            </a:r>
            <a:endParaRPr/>
          </a:p>
          <a:p>
            <a:pPr marL="0" marR="0" lvl="0" indent="0" algn="l" rtl="0">
              <a:lnSpc>
                <a:spcPct val="90000"/>
              </a:lnSpc>
              <a:spcBef>
                <a:spcPts val="1000"/>
              </a:spcBef>
              <a:spcAft>
                <a:spcPts val="0"/>
              </a:spcAft>
              <a:buClr>
                <a:schemeClr val="dk1"/>
              </a:buClr>
              <a:buSzPts val="1650"/>
              <a:buFont typeface="Arial"/>
              <a:buNone/>
            </a:pPr>
            <a:r>
              <a:rPr lang="en-US" sz="1650" b="0" i="0" u="none" strike="noStrike" cap="none">
                <a:solidFill>
                  <a:schemeClr val="dk1"/>
                </a:solidFill>
                <a:latin typeface="Times New Roman"/>
                <a:ea typeface="Times New Roman"/>
                <a:cs typeface="Times New Roman"/>
                <a:sym typeface="Times New Roman"/>
              </a:rPr>
              <a:t>Over/Under	            (</a:t>
            </a:r>
            <a:r>
              <a:rPr lang="en-US" sz="1500" b="0" i="0" u="none" strike="noStrike" cap="none">
                <a:solidFill>
                  <a:srgbClr val="A8D08C"/>
                </a:solidFill>
                <a:latin typeface="Times New Roman"/>
                <a:ea typeface="Times New Roman"/>
                <a:cs typeface="Times New Roman"/>
                <a:sym typeface="Times New Roman"/>
              </a:rPr>
              <a:t>$2,200,000</a:t>
            </a:r>
            <a:r>
              <a:rPr lang="en-US" sz="1650" b="0" i="0" u="none" strike="noStrike" cap="none">
                <a:solidFill>
                  <a:schemeClr val="dk1"/>
                </a:solidFill>
                <a:latin typeface="Times New Roman"/>
                <a:ea typeface="Times New Roman"/>
                <a:cs typeface="Times New Roman"/>
                <a:sym typeface="Times New Roman"/>
              </a:rPr>
              <a:t>)</a:t>
            </a:r>
            <a:r>
              <a:rPr lang="en-US" sz="2800" b="0" i="0" u="none" strike="noStrike" cap="none">
                <a:solidFill>
                  <a:schemeClr val="dk1"/>
                </a:solidFill>
                <a:latin typeface="Calibri"/>
                <a:ea typeface="Calibri"/>
                <a:cs typeface="Calibri"/>
                <a:sym typeface="Calibri"/>
              </a:rPr>
              <a:t>	</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The Life Science Building Project is funded completely by the College of Arts and Sciences - There is no State funding nor Central Administration funding. Ben and Margaret Hall donated $6.7M to build out the fifth floor of LSB. Amazon donated (valued at $500K) greenhouse space to hold Biology’s plants while the new greenhouse was under construction. </a:t>
            </a:r>
            <a:endParaRPr/>
          </a:p>
          <a:p>
            <a:pPr marL="3429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1" indent="0" algn="l" rtl="0">
              <a:lnSpc>
                <a:spcPct val="90000"/>
              </a:lnSpc>
              <a:spcBef>
                <a:spcPts val="50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628650" y="1131094"/>
            <a:ext cx="7886700" cy="51340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First Floor - Open to the Public</a:t>
            </a:r>
            <a:endParaRPr/>
          </a:p>
        </p:txBody>
      </p:sp>
      <p:sp>
        <p:nvSpPr>
          <p:cNvPr id="139" name="Google Shape;139;p23"/>
          <p:cNvSpPr txBox="1">
            <a:spLocks noGrp="1"/>
          </p:cNvSpPr>
          <p:nvPr>
            <p:ph type="body" idx="1"/>
          </p:nvPr>
        </p:nvSpPr>
        <p:spPr>
          <a:xfrm>
            <a:off x="628650" y="1685079"/>
            <a:ext cx="7886700" cy="413509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One active learning classroom 60 students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Four authentic research student teaching labs 25 students each</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Student lounge</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Café “Evolutionary Grounds”</a:t>
            </a:r>
            <a:endParaRPr/>
          </a:p>
          <a:p>
            <a:pPr marL="0" marR="0" lvl="0" indent="0" algn="l" rtl="0">
              <a:lnSpc>
                <a:spcPct val="90000"/>
              </a:lnSpc>
              <a:spcBef>
                <a:spcPts val="1000"/>
              </a:spcBef>
              <a:spcAft>
                <a:spcPts val="0"/>
              </a:spcAft>
              <a:buClr>
                <a:schemeClr val="dk1"/>
              </a:buClr>
              <a:buSzPts val="1500"/>
              <a:buFont typeface="Arial"/>
              <a:buNone/>
            </a:pPr>
            <a:r>
              <a:rPr lang="en-US" sz="1500" b="0" i="0" u="none" strike="noStrike" cap="none">
                <a:solidFill>
                  <a:schemeClr val="dk1"/>
                </a:solidFill>
                <a:latin typeface="Times New Roman"/>
                <a:ea typeface="Times New Roman"/>
                <a:cs typeface="Times New Roman"/>
                <a:sym typeface="Times New Roman"/>
              </a:rPr>
              <a:t>Two student conference rooms</a:t>
            </a:r>
            <a:endParaRPr/>
          </a:p>
          <a:p>
            <a:pPr marL="0" marR="0" lvl="0" indent="0" algn="l" rtl="0">
              <a:lnSpc>
                <a:spcPct val="90000"/>
              </a:lnSpc>
              <a:spcBef>
                <a:spcPts val="1000"/>
              </a:spcBef>
              <a:spcAft>
                <a:spcPts val="0"/>
              </a:spcAft>
              <a:buClr>
                <a:schemeClr val="dk1"/>
              </a:buClr>
              <a:buSzPts val="1500"/>
              <a:buFont typeface="Arial"/>
              <a:buNone/>
            </a:pPr>
            <a:endParaRPr sz="1500" b="0" i="0" u="none" strike="noStrike" cap="none">
              <a:solidFill>
                <a:schemeClr val="dk1"/>
              </a:solidFill>
              <a:latin typeface="Times New Roman"/>
              <a:ea typeface="Times New Roman"/>
              <a:cs typeface="Times New Roman"/>
              <a:sym typeface="Times New Roman"/>
            </a:endParaRPr>
          </a:p>
        </p:txBody>
      </p:sp>
      <p:pic>
        <p:nvPicPr>
          <p:cNvPr id="140" name="Google Shape;140;p23"/>
          <p:cNvPicPr preferRelativeResize="0"/>
          <p:nvPr/>
        </p:nvPicPr>
        <p:blipFill rotWithShape="1">
          <a:blip r:embed="rId3">
            <a:alphaModFix/>
          </a:blip>
          <a:srcRect/>
          <a:stretch/>
        </p:blipFill>
        <p:spPr>
          <a:xfrm>
            <a:off x="3707648" y="3038418"/>
            <a:ext cx="4745141" cy="27168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628650" y="1131095"/>
            <a:ext cx="7886700" cy="38355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First Floor</a:t>
            </a:r>
            <a:endParaRPr/>
          </a:p>
        </p:txBody>
      </p:sp>
      <p:pic>
        <p:nvPicPr>
          <p:cNvPr id="146" name="Google Shape;146;p24"/>
          <p:cNvPicPr preferRelativeResize="0">
            <a:picLocks noGrp="1"/>
          </p:cNvPicPr>
          <p:nvPr>
            <p:ph type="body" idx="1"/>
          </p:nvPr>
        </p:nvPicPr>
        <p:blipFill rotWithShape="1">
          <a:blip r:embed="rId3">
            <a:alphaModFix/>
          </a:blip>
          <a:srcRect/>
          <a:stretch/>
        </p:blipFill>
        <p:spPr>
          <a:xfrm>
            <a:off x="87336" y="1632326"/>
            <a:ext cx="3974711" cy="2986679"/>
          </a:xfrm>
          <a:prstGeom prst="rect">
            <a:avLst/>
          </a:prstGeom>
          <a:noFill/>
          <a:ln>
            <a:noFill/>
          </a:ln>
        </p:spPr>
      </p:pic>
      <p:pic>
        <p:nvPicPr>
          <p:cNvPr id="147" name="Google Shape;147;p24"/>
          <p:cNvPicPr preferRelativeResize="0"/>
          <p:nvPr/>
        </p:nvPicPr>
        <p:blipFill rotWithShape="1">
          <a:blip r:embed="rId4">
            <a:alphaModFix/>
          </a:blip>
          <a:srcRect/>
          <a:stretch/>
        </p:blipFill>
        <p:spPr>
          <a:xfrm>
            <a:off x="4374511" y="2492620"/>
            <a:ext cx="4455671" cy="33478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628650" y="1131094"/>
            <a:ext cx="7886700" cy="64732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First Floor Active Learning Classroom</a:t>
            </a:r>
            <a:br>
              <a:rPr lang="en-US" sz="1800" b="0" i="0" u="none" strike="noStrike" cap="none">
                <a:solidFill>
                  <a:schemeClr val="dk1"/>
                </a:solidFill>
                <a:latin typeface="Times New Roman"/>
                <a:ea typeface="Times New Roman"/>
                <a:cs typeface="Times New Roman"/>
                <a:sym typeface="Times New Roman"/>
              </a:rPr>
            </a:br>
            <a:endParaRPr sz="1800" b="0" i="0" u="none" strike="noStrike" cap="none">
              <a:solidFill>
                <a:schemeClr val="dk1"/>
              </a:solidFill>
              <a:latin typeface="Times New Roman"/>
              <a:ea typeface="Times New Roman"/>
              <a:cs typeface="Times New Roman"/>
              <a:sym typeface="Times New Roman"/>
            </a:endParaRPr>
          </a:p>
        </p:txBody>
      </p:sp>
      <p:pic>
        <p:nvPicPr>
          <p:cNvPr id="153" name="Google Shape;153;p25"/>
          <p:cNvPicPr preferRelativeResize="0">
            <a:picLocks noGrp="1"/>
          </p:cNvPicPr>
          <p:nvPr>
            <p:ph type="body" idx="1"/>
          </p:nvPr>
        </p:nvPicPr>
        <p:blipFill rotWithShape="1">
          <a:blip r:embed="rId3">
            <a:alphaModFix/>
          </a:blip>
          <a:srcRect/>
          <a:stretch/>
        </p:blipFill>
        <p:spPr>
          <a:xfrm>
            <a:off x="172553" y="1707046"/>
            <a:ext cx="4072103" cy="2928191"/>
          </a:xfrm>
          <a:prstGeom prst="rect">
            <a:avLst/>
          </a:prstGeom>
          <a:noFill/>
          <a:ln>
            <a:noFill/>
          </a:ln>
        </p:spPr>
      </p:pic>
      <p:pic>
        <p:nvPicPr>
          <p:cNvPr id="154" name="Google Shape;154;p25"/>
          <p:cNvPicPr preferRelativeResize="0"/>
          <p:nvPr/>
        </p:nvPicPr>
        <p:blipFill rotWithShape="1">
          <a:blip r:embed="rId4">
            <a:alphaModFix/>
          </a:blip>
          <a:srcRect/>
          <a:stretch/>
        </p:blipFill>
        <p:spPr>
          <a:xfrm rot="5400000">
            <a:off x="4310425" y="1588449"/>
            <a:ext cx="4638281" cy="3857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628650" y="1131094"/>
            <a:ext cx="7886700" cy="51340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First Floor – Authentic Research Student Teaching Lab – Biomechanics lab class</a:t>
            </a:r>
            <a:endParaRPr/>
          </a:p>
        </p:txBody>
      </p:sp>
      <p:pic>
        <p:nvPicPr>
          <p:cNvPr id="160" name="Google Shape;160;p26"/>
          <p:cNvPicPr preferRelativeResize="0">
            <a:picLocks noGrp="1"/>
          </p:cNvPicPr>
          <p:nvPr>
            <p:ph type="body" idx="1"/>
          </p:nvPr>
        </p:nvPicPr>
        <p:blipFill rotWithShape="1">
          <a:blip r:embed="rId3">
            <a:alphaModFix/>
          </a:blip>
          <a:srcRect/>
          <a:stretch/>
        </p:blipFill>
        <p:spPr>
          <a:xfrm>
            <a:off x="2067635" y="2076323"/>
            <a:ext cx="4234421" cy="334210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On-screen Show (4:3)</PresentationFormat>
  <Paragraphs>64</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Merriweather Sans</vt:lpstr>
      <vt:lpstr>Calibri</vt:lpstr>
      <vt:lpstr>Open Sans Light</vt:lpstr>
      <vt:lpstr>Open Sans</vt:lpstr>
      <vt:lpstr>Encode Sans Black</vt:lpstr>
      <vt:lpstr>Arial</vt:lpstr>
      <vt:lpstr>Times New Roman</vt:lpstr>
      <vt:lpstr>Custom Design</vt:lpstr>
      <vt:lpstr>Office Theme</vt:lpstr>
      <vt:lpstr>PowerPoint Presentation</vt:lpstr>
      <vt:lpstr>Life Sciences Building Opened 9/26/18</vt:lpstr>
      <vt:lpstr>Project Objective </vt:lpstr>
      <vt:lpstr>Project Stakeholders</vt:lpstr>
      <vt:lpstr>Budget </vt:lpstr>
      <vt:lpstr>First Floor - Open to the Public</vt:lpstr>
      <vt:lpstr>First Floor</vt:lpstr>
      <vt:lpstr>First Floor Active Learning Classroom </vt:lpstr>
      <vt:lpstr>First Floor – Authentic Research Student Teaching Lab – Biomechanics lab class</vt:lpstr>
      <vt:lpstr>Research Lab Floors</vt:lpstr>
      <vt:lpstr>PowerPoint Presentation</vt:lpstr>
      <vt:lpstr>Basement Floors</vt:lpstr>
      <vt:lpstr>Sustainability – Key Features</vt:lpstr>
      <vt:lpstr>Photovoltaic Glass fins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2018-10-15T15:10:34Z</dcterms:modified>
</cp:coreProperties>
</file>