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  <p:sldMasterId id="2147483712" r:id="rId2"/>
    <p:sldMasterId id="2147483713" r:id="rId3"/>
    <p:sldMasterId id="2147483714" r:id="rId4"/>
    <p:sldMasterId id="2147483715" r:id="rId5"/>
    <p:sldMasterId id="2147483716" r:id="rId6"/>
    <p:sldMasterId id="2147483717" r:id="rId7"/>
    <p:sldMasterId id="2147483718" r:id="rId8"/>
    <p:sldMasterId id="2147483719" r:id="rId9"/>
    <p:sldMasterId id="2147483720" r:id="rId10"/>
  </p:sldMasterIdLst>
  <p:notesMasterIdLst>
    <p:notesMasterId r:id="rId52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</p:sldIdLst>
  <p:sldSz cx="9144000" cy="6858000" type="screen4x3"/>
  <p:notesSz cx="6858000" cy="9144000"/>
  <p:embeddedFontLst>
    <p:embeddedFont>
      <p:font typeface="Open Sans" panose="020B0604020202020204" charset="0"/>
      <p:regular r:id="rId53"/>
      <p:bold r:id="rId54"/>
      <p:italic r:id="rId55"/>
      <p:boldItalic r:id="rId56"/>
    </p:embeddedFont>
    <p:embeddedFont>
      <p:font typeface="Encode Sans" panose="020B0604020202020204" charset="0"/>
      <p:regular r:id="rId57"/>
      <p:bold r:id="rId58"/>
    </p:embeddedFont>
    <p:embeddedFont>
      <p:font typeface="Encode Sans Black" panose="020B0604020202020204" charset="0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Open Sans Light" panose="020B060402020202020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5EC13E-484F-4ACA-B114-F516ACBA7863}">
  <a:tblStyle styleId="{9E5EC13E-484F-4ACA-B114-F516ACBA78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8EED44-7EBC-48B9-8427-2824F53BA69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44f6b3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444f6b3ceb_0_0:notes"/>
          <p:cNvSpPr txBox="1">
            <a:spLocks noGrp="1"/>
          </p:cNvSpPr>
          <p:nvPr>
            <p:ph type="body" idx="1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444f6b3ceb_0_0:notes"/>
          <p:cNvSpPr txBox="1">
            <a:spLocks noGrp="1"/>
          </p:cNvSpPr>
          <p:nvPr>
            <p:ph type="sldNum" idx="12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45c926cd0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g45c926cd0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g45c926cd02_0_64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10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5c926cd0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45c926cd0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Remember to discuss default categories!</a:t>
            </a:r>
            <a:endParaRPr/>
          </a:p>
        </p:txBody>
      </p:sp>
      <p:sp>
        <p:nvSpPr>
          <p:cNvPr id="456" name="Google Shape;456;g45c926cd02_0_71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45c926cd0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45c926cd0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g45c926cd02_0_78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12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5c926cd0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45c926cd0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g45c926cd02_0_84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5c926cd0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g45c926cd0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4445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accent1"/>
                </a:solidFill>
              </a:rPr>
              <a:t>What do we mean by Budget Mapping? It’s the rules for how the SAGE Budget expenses will flow to RR</a:t>
            </a:r>
            <a:endParaRPr/>
          </a:p>
          <a:p>
            <a:pPr marL="4445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accent1"/>
                </a:solidFill>
              </a:rPr>
              <a:t>For example – object code 01 Salary &amp; Wages in SB will map to RR Budget Personnel section A, if they have a role considered to be key personnel or section B if not key personnel. </a:t>
            </a:r>
            <a:endParaRPr>
              <a:solidFill>
                <a:schemeClr val="accent1"/>
              </a:solidFill>
            </a:endParaRPr>
          </a:p>
          <a:p>
            <a:pPr marL="4445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accent1"/>
                </a:solidFill>
              </a:rPr>
              <a:t>SAGE creates the default mapping for you, but many expense categories can be changed to flow the data from SAGE Budget to an alternate category on the RR Detailed budget. </a:t>
            </a:r>
            <a:endParaRPr>
              <a:solidFill>
                <a:schemeClr val="accent1"/>
              </a:solidFill>
            </a:endParaRPr>
          </a:p>
          <a:p>
            <a:pPr marL="444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accent1"/>
                </a:solidFill>
              </a:rPr>
              <a:t>04 Travel will map to section D Travel in RR, but then the user might want to switch that to section E PSC travel</a:t>
            </a:r>
            <a:endParaRPr/>
          </a:p>
        </p:txBody>
      </p:sp>
      <p:sp>
        <p:nvSpPr>
          <p:cNvPr id="478" name="Google Shape;478;g45c926cd02_0_90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5c926cd0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45c926cd0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In order to give transparency to the default mappings as well as allow users to change the mappings, we are introducing the Sponsor Budget Map page.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When you first enter the page, you will see the SAGE Budget object codes used in your particular budget. </a:t>
            </a:r>
            <a:endParaRPr/>
          </a:p>
        </p:txBody>
      </p:sp>
      <p:sp>
        <p:nvSpPr>
          <p:cNvPr id="497" name="Google Shape;497;g45c926cd02_0_108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5c926cd02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g45c926cd02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5" name="Google Shape;505;g45c926cd02_0_115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45c926cd0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g45c926cd0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3" name="Google Shape;513;g45c926cd02_0_1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17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45c926cd0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g45c926cd0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After initial connection of your budget, I would suggest to go to Sponsor Budget Map and scan to see if you have any red exclamation points – these represent issue to address. </a:t>
            </a:r>
            <a:r>
              <a:rPr lang="en" b="1"/>
              <a:t>Example</a:t>
            </a:r>
            <a:r>
              <a:rPr lang="en" b="0"/>
              <a:t>: You’ve selected a personnel role of “other” in SAGE Budget. You’ll need to create a custom role in Map for that.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g45c926cd02_0_129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5c926cd0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g45c926cd0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9" name="Google Shape;529;g45c926cd02_0_136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5c926cd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45c926cd0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Excited to share information with you on an upcoming feature addition to SAGE called Budget Sync. This is a feature specific to Grant Runner application, so I’m going to start with a few brief reminders of what Grant Runner is all about</a:t>
            </a:r>
            <a:endParaRPr/>
          </a:p>
        </p:txBody>
      </p:sp>
      <p:sp>
        <p:nvSpPr>
          <p:cNvPr id="381" name="Google Shape;381;g45c926cd02_0_5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45c926cd02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45c926cd02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7" name="Google Shape;537;g45c926cd02_0_143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20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45c926cd0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g45c926cd0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g45c926cd02_0_149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21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45c926cd02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g45c926cd02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1" name="Google Shape;551;g45c926cd02_0_155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22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45c926cd0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g45c926cd0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g45c926cd02_0_164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23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45c926cd02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g45c926cd02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8" name="Google Shape;568;g45c926cd02_0_170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24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5c926cd02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g45c926cd02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g45c926cd02_0_176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25</a:t>
            </a:fld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45c926cd02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g45c926cd02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2" name="Google Shape;582;g45c926cd02_0_182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26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45c926cd02_0_2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45c926cd02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45c926cd02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g45c926cd02_0_2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ITAC funding to streamline F&amp;A application.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Overcharges and undercharges have had a significant impact.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Worked with UWIT and ORIS on solutions.</a:t>
            </a:r>
            <a:endParaRPr/>
          </a:p>
        </p:txBody>
      </p:sp>
      <p:sp>
        <p:nvSpPr>
          <p:cNvPr id="595" name="Google Shape;595;g45c926cd02_0_2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45c926cd0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g45c926cd02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be more work for GCA but greater benefit for the 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Departments will see BSC encumbrances again.</a:t>
            </a:r>
            <a:endParaRPr/>
          </a:p>
        </p:txBody>
      </p:sp>
      <p:sp>
        <p:nvSpPr>
          <p:cNvPr id="603" name="Google Shape;603;g45c926cd02_0_2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5c926cd0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g45c926cd0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g45c926cd02_0_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45c926cd02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g45c926cd02_0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be more work for GCA but greater benefit for the 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Departments will see BSC encumbrances again.</a:t>
            </a:r>
            <a:endParaRPr/>
          </a:p>
        </p:txBody>
      </p:sp>
      <p:sp>
        <p:nvSpPr>
          <p:cNvPr id="611" name="Google Shape;611;g45c926cd02_0_2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45c926cd02_0_2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g45c926cd0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45c926cd02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45c926cd02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45c926cd02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g45c926cd02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45c926cd02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g45c926cd02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45c926cd02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g45c926cd02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45c926cd02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g45c926cd02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45c926cd02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g45c926cd02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45c926cd02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g45c926cd02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45c926cd02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g45c926cd02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45c926cd0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45c926cd0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45c926cd02_0_18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45c926cd02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g45c926cd02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45c926cd02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g45c926cd02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g45c926cd02_0_4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45c926cd0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45c926cd0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g45c926cd02_0_24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45c926cd0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g45c926cd0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On to our new feature – Budget Sync!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Builds off the existing “connect budget” feature on the eGC1</a:t>
            </a:r>
            <a:endParaRPr/>
          </a:p>
        </p:txBody>
      </p:sp>
      <p:sp>
        <p:nvSpPr>
          <p:cNvPr id="410" name="Google Shape;410;g45c926cd02_0_30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5c926cd0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45c926cd0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g45c926cd02_0_45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45c926cd0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45c926cd0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g45c926cd02_0_51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45c926cd0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45c926cd0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For those of you who may never have connected a SAGE Budget to an eGC1 before, you do so from …</a:t>
            </a:r>
            <a:endParaRPr/>
          </a:p>
        </p:txBody>
      </p:sp>
      <p:sp>
        <p:nvSpPr>
          <p:cNvPr id="440" name="Google Shape;440;g45c926cd02_0_57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9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9" name="Google Shape;12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730" y="6001270"/>
            <a:ext cx="4710425" cy="75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5" name="Google Shape;1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5" name="Google Shape;14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1" name="Google Shape;15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6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5" name="Google Shape;15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6121338"/>
            <a:ext cx="4669149" cy="51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body" idx="1"/>
          </p:nvPr>
        </p:nvSpPr>
        <p:spPr>
          <a:xfrm>
            <a:off x="381000" y="371510"/>
            <a:ext cx="8475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2"/>
          </p:nvPr>
        </p:nvSpPr>
        <p:spPr>
          <a:xfrm>
            <a:off x="368106" y="1905000"/>
            <a:ext cx="84882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1" name="Google Shape;16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4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3"/>
          <p:cNvSpPr txBox="1">
            <a:spLocks noGrp="1"/>
          </p:cNvSpPr>
          <p:nvPr>
            <p:ph type="body" idx="3"/>
          </p:nvPr>
        </p:nvSpPr>
        <p:spPr>
          <a:xfrm>
            <a:off x="381000" y="1447800"/>
            <a:ext cx="84753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3" name="Google Shape;16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1089" y="6196733"/>
            <a:ext cx="4669149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>
            <a:spLocks noGrp="1"/>
          </p:cNvSpPr>
          <p:nvPr>
            <p:ph type="chart" idx="2"/>
          </p:nvPr>
        </p:nvSpPr>
        <p:spPr>
          <a:xfrm>
            <a:off x="355903" y="1447800"/>
            <a:ext cx="8432400" cy="47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body" idx="1"/>
          </p:nvPr>
        </p:nvSpPr>
        <p:spPr>
          <a:xfrm>
            <a:off x="355903" y="371510"/>
            <a:ext cx="8500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7" name="Google Shape;16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171825"/>
            <a:ext cx="36004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089" y="6196733"/>
            <a:ext cx="4669149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4" name="Google Shape;17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619" y="914400"/>
            <a:ext cx="1103788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7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9" name="Google Shape;17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730" y="6001270"/>
            <a:ext cx="4710425" cy="75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/>
          <p:nvPr/>
        </p:nvSpPr>
        <p:spPr>
          <a:xfrm>
            <a:off x="0" y="6686550"/>
            <a:ext cx="9144000" cy="171300"/>
          </a:xfrm>
          <a:prstGeom prst="rect">
            <a:avLst/>
          </a:prstGeom>
          <a:solidFill>
            <a:srgbClr val="3F3F3F">
              <a:alpha val="8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8"/>
          <p:cNvSpPr/>
          <p:nvPr/>
        </p:nvSpPr>
        <p:spPr>
          <a:xfrm>
            <a:off x="8162925" y="6345237"/>
            <a:ext cx="514500" cy="512700"/>
          </a:xfrm>
          <a:prstGeom prst="rect">
            <a:avLst/>
          </a:prstGeom>
          <a:solidFill>
            <a:srgbClr val="3927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0238" y="6488112"/>
            <a:ext cx="339724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15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F6128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dt" idx="10"/>
          </p:nvPr>
        </p:nvSpPr>
        <p:spPr>
          <a:xfrm>
            <a:off x="447675" y="6096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ftr" idx="11"/>
          </p:nvPr>
        </p:nvSpPr>
        <p:spPr>
          <a:xfrm>
            <a:off x="3114675" y="609600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sldNum" idx="12"/>
          </p:nvPr>
        </p:nvSpPr>
        <p:spPr>
          <a:xfrm>
            <a:off x="8589963" y="6363494"/>
            <a:ext cx="5145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8600"/>
            <a:ext cx="3692318" cy="31983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8"/>
          <p:cNvSpPr/>
          <p:nvPr/>
        </p:nvSpPr>
        <p:spPr>
          <a:xfrm>
            <a:off x="0" y="0"/>
            <a:ext cx="9144000" cy="171300"/>
          </a:xfrm>
          <a:prstGeom prst="rect">
            <a:avLst/>
          </a:prstGeom>
          <a:solidFill>
            <a:srgbClr val="6CA1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4" name="Google Shape;19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6121338"/>
            <a:ext cx="4669149" cy="51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body" idx="1"/>
          </p:nvPr>
        </p:nvSpPr>
        <p:spPr>
          <a:xfrm>
            <a:off x="381000" y="371510"/>
            <a:ext cx="8475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2"/>
          </p:nvPr>
        </p:nvSpPr>
        <p:spPr>
          <a:xfrm>
            <a:off x="368106" y="1905000"/>
            <a:ext cx="84882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0" name="Google Shape;20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419" y="914400"/>
            <a:ext cx="1103788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0"/>
          <p:cNvSpPr txBox="1">
            <a:spLocks noGrp="1"/>
          </p:cNvSpPr>
          <p:nvPr>
            <p:ph type="body" idx="3"/>
          </p:nvPr>
        </p:nvSpPr>
        <p:spPr>
          <a:xfrm>
            <a:off x="381000" y="1447800"/>
            <a:ext cx="84753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2" name="Google Shape;20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1089" y="6196733"/>
            <a:ext cx="4669149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>
            <a:spLocks noGrp="1"/>
          </p:cNvSpPr>
          <p:nvPr>
            <p:ph type="chart" idx="2"/>
          </p:nvPr>
        </p:nvSpPr>
        <p:spPr>
          <a:xfrm>
            <a:off x="355903" y="1447800"/>
            <a:ext cx="8432400" cy="47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body" idx="1"/>
          </p:nvPr>
        </p:nvSpPr>
        <p:spPr>
          <a:xfrm>
            <a:off x="355903" y="371510"/>
            <a:ext cx="8500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6" name="Google Shape;20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914400"/>
            <a:ext cx="1103788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171825"/>
            <a:ext cx="36004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089" y="6196733"/>
            <a:ext cx="4669149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3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4" name="Google Shape;214;p4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4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9" name="Google Shape;21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5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4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5" name="Google Shape;225;p4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0" name="Google Shape;230;p4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5" name="Google Shape;235;p4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9" name="Google Shape;239;p4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9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9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5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50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6" name="Google Shape;246;p5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1" name="Google Shape;251;p51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5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3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8" name="Google Shape;258;p5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5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5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3" name="Google Shape;263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55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5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9" name="Google Shape;269;p5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5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4" name="Google Shape;274;p5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5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9" name="Google Shape;279;p5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5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4" name="Google Shape;284;p5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0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8" name="Google Shape;288;p6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60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61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61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5" name="Google Shape;295;p61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4" name="Google Shape;324;p6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5" name="Google Shape;325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6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1" name="Google Shape;331;p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2" name="Google Shape;332;p6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3" name="Google Shape;333;p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4" name="Google Shape;334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9" name="Google Shape;349;p7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0" name="Google Shape;350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7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7" name="Google Shape;357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72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3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7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9" name="Google Shape;299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rsten5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gcafco@uw.edu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mailto:jachung@uw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?courseid=300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4" Type="http://schemas.openxmlformats.org/officeDocument/2006/relationships/hyperlink" Target="mailto:sagehelp@uw.edu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/nihgps/index.ht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www.nsf.gov/pubs/policydocs/pappg19_1/index.jsp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finance.uw.edu/pafc/data-analytic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food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finance.uw.edu/food-approva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9.xml"/><Relationship Id="rId6" Type="http://schemas.openxmlformats.org/officeDocument/2006/relationships/hyperlink" Target="mailto:andra2@uw.edu" TargetMode="External"/><Relationship Id="rId5" Type="http://schemas.openxmlformats.org/officeDocument/2006/relationships/hyperlink" Target="mailto:mgard4@uw.edu" TargetMode="External"/><Relationship Id="rId4" Type="http://schemas.openxmlformats.org/officeDocument/2006/relationships/hyperlink" Target="https://finance.uw.edu/pafc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hyperlink" Target="https://www.washington.edu/research/learnin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0.png"/><Relationship Id="rId5" Type="http://schemas.openxmlformats.org/officeDocument/2006/relationships/hyperlink" Target="https://uwresearch.gosignmeup.com/public/course/browse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research/tools/sage/guide/egc1-forms/create-new-egc1-and-grant-runner-wizard/grant-runner-supported-nih-activity-cod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7" name="Google Shape;377;p74"/>
          <p:cNvGraphicFramePr/>
          <p:nvPr/>
        </p:nvGraphicFramePr>
        <p:xfrm>
          <a:off x="99025" y="533400"/>
          <a:ext cx="8801000" cy="5215965"/>
        </p:xfrm>
        <a:graphic>
          <a:graphicData uri="http://schemas.openxmlformats.org/drawingml/2006/table">
            <a:tbl>
              <a:tblPr firstRow="1" firstCol="1" bandRow="1">
                <a:noFill/>
                <a:tableStyleId>{9E5EC13E-484F-4ACA-B114-F516ACBA7863}</a:tableStyleId>
              </a:tblPr>
              <a:tblGrid>
                <a:gridCol w="371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6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lang="en" sz="3000" b="0" u="none" strike="noStrike" cap="non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0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8, 2018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AM – 10:00 AM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TOPIC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EMAIL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MIN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kirsten5@uw.edu</a:t>
                      </a:r>
                      <a:r>
                        <a:rPr lang="en" sz="1000" u="sng"/>
                        <a:t> 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SAGE: Update Grant Runner Budget Sync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Judy Chung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 Information Services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4"/>
                        </a:rPr>
                        <a:t>jachung@uw.edu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F&amp;A on Subcontracts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Lily Gebrenegus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Grant &amp; Contract Accounting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lgebren@uw.ed</a:t>
                      </a:r>
                      <a:r>
                        <a:rPr lang="en" sz="1000"/>
                        <a:t> 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Compliance Corner</a:t>
                      </a:r>
                      <a:endParaRPr sz="11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Andra Sawyer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Financial Compliance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CORE Update</a:t>
                      </a:r>
                      <a:endParaRPr sz="11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Laurie Stephan 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Collaborative On Research Education (CORE)</a:t>
                      </a:r>
                      <a:endParaRPr sz="10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corehelp@uw.ed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1125">
                <a:tc gridSpan="4">
                  <a:txBody>
                    <a:bodyPr/>
                    <a:lstStyle/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sz="1800" b="1" u="none" strike="noStrike" cap="non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DECEMBER 13, 2018</a:t>
                      </a:r>
                      <a:r>
                        <a:rPr lang="en" b="0">
                          <a:solidFill>
                            <a:srgbClr val="5F497A"/>
                          </a:solidFill>
                        </a:rPr>
                        <a:t> 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3"/>
          <p:cNvSpPr txBox="1">
            <a:spLocks noGrp="1"/>
          </p:cNvSpPr>
          <p:nvPr>
            <p:ph type="body" idx="1"/>
          </p:nvPr>
        </p:nvSpPr>
        <p:spPr>
          <a:xfrm>
            <a:off x="461400" y="2065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Connecting: Select your Budget</a:t>
            </a:r>
            <a:endParaRPr/>
          </a:p>
        </p:txBody>
      </p:sp>
      <p:pic>
        <p:nvPicPr>
          <p:cNvPr id="451" name="Google Shape;451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41150"/>
            <a:ext cx="8699675" cy="3306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2" name="Google Shape;452;p83"/>
          <p:cNvSpPr txBox="1"/>
          <p:nvPr/>
        </p:nvSpPr>
        <p:spPr>
          <a:xfrm>
            <a:off x="343625" y="1237525"/>
            <a:ext cx="85044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Notice the yellow warning at top, that RR Detailed Budget will be cleared on connect of Grant Runner applications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4"/>
          <p:cNvSpPr txBox="1">
            <a:spLocks noGrp="1"/>
          </p:cNvSpPr>
          <p:nvPr>
            <p:ph type="body" idx="1"/>
          </p:nvPr>
        </p:nvSpPr>
        <p:spPr>
          <a:xfrm>
            <a:off x="463062" y="24646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RR Detailed Budget View When Connected</a:t>
            </a:r>
            <a:endParaRPr/>
          </a:p>
        </p:txBody>
      </p:sp>
      <p:pic>
        <p:nvPicPr>
          <p:cNvPr id="459" name="Google Shape;459;p84"/>
          <p:cNvPicPr preferRelativeResize="0"/>
          <p:nvPr/>
        </p:nvPicPr>
        <p:blipFill rotWithShape="1">
          <a:blip r:embed="rId3">
            <a:alphaModFix/>
          </a:blip>
          <a:srcRect l="17498" r="1379" b="33204"/>
          <a:stretch/>
        </p:blipFill>
        <p:spPr>
          <a:xfrm>
            <a:off x="24975" y="2316700"/>
            <a:ext cx="9119025" cy="459467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0" name="Google Shape;460;p84"/>
          <p:cNvSpPr txBox="1"/>
          <p:nvPr/>
        </p:nvSpPr>
        <p:spPr>
          <a:xfrm>
            <a:off x="378750" y="1058025"/>
            <a:ext cx="87654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 Detailed Budget data will be </a:t>
            </a: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read-only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as long as it’s connected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Exception: </a:t>
            </a: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Budget Justification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attachment is still uploaded from the link on the RR Detailed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Expenses will flow to </a:t>
            </a: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 categories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RR Budget, based on object code mapping rules established in collaboration with OSP &amp; GCA, with campus input. Many defaults can be changed.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5"/>
          <p:cNvSpPr txBox="1">
            <a:spLocks noGrp="1"/>
          </p:cNvSpPr>
          <p:nvPr>
            <p:ph type="body" idx="1"/>
          </p:nvPr>
        </p:nvSpPr>
        <p:spPr>
          <a:xfrm>
            <a:off x="463062" y="2169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Where to Make Changes, once Connected</a:t>
            </a:r>
            <a:endParaRPr/>
          </a:p>
        </p:txBody>
      </p:sp>
      <p:sp>
        <p:nvSpPr>
          <p:cNvPr id="467" name="Google Shape;467;p85"/>
          <p:cNvSpPr txBox="1">
            <a:spLocks noGrp="1"/>
          </p:cNvSpPr>
          <p:nvPr>
            <p:ph type="body" idx="2"/>
          </p:nvPr>
        </p:nvSpPr>
        <p:spPr>
          <a:xfrm>
            <a:off x="457200" y="1276924"/>
            <a:ext cx="8398200" cy="4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Changes are made in 2 places, depending on the type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000000"/>
                </a:solidFill>
              </a:rPr>
              <a:t>Use SAGE Budget To: </a:t>
            </a:r>
            <a:endParaRPr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Add/remove expenses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Change expense descriptions or amounts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Change personnel roles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000000"/>
                </a:solidFill>
              </a:rPr>
              <a:t>Use the New Sponsor Budget Map To: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Change </a:t>
            </a:r>
            <a:r>
              <a:rPr lang="en" sz="2000" i="1">
                <a:solidFill>
                  <a:srgbClr val="000000"/>
                </a:solidFill>
              </a:rPr>
              <a:t>where</a:t>
            </a:r>
            <a:r>
              <a:rPr lang="en" sz="2000">
                <a:solidFill>
                  <a:srgbClr val="000000"/>
                </a:solidFill>
              </a:rPr>
              <a:t> you want the expense to show up on the RR Detailed Budget form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Change order of the personnel on RR Budget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Create custom sub-categories for the RR Budget “other direct costs” or “other personnel”</a:t>
            </a:r>
            <a:endParaRPr sz="2000">
              <a:solidFill>
                <a:srgbClr val="000000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sz="2000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6"/>
          <p:cNvSpPr txBox="1">
            <a:spLocks noGrp="1"/>
          </p:cNvSpPr>
          <p:nvPr>
            <p:ph type="body" idx="1"/>
          </p:nvPr>
        </p:nvSpPr>
        <p:spPr>
          <a:xfrm>
            <a:off x="463062" y="23686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When Will I See My Changes?</a:t>
            </a:r>
            <a:endParaRPr/>
          </a:p>
        </p:txBody>
      </p:sp>
      <p:sp>
        <p:nvSpPr>
          <p:cNvPr id="474" name="Google Shape;474;p86"/>
          <p:cNvSpPr txBox="1">
            <a:spLocks noGrp="1"/>
          </p:cNvSpPr>
          <p:nvPr>
            <p:ph type="body" idx="2"/>
          </p:nvPr>
        </p:nvSpPr>
        <p:spPr>
          <a:xfrm>
            <a:off x="457200" y="1363499"/>
            <a:ext cx="8334000" cy="4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 i="1">
                <a:solidFill>
                  <a:srgbClr val="000000"/>
                </a:solidFill>
              </a:rPr>
              <a:t>As soon as the change is saved!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Just refresh the RR Detailed Budget form to see the change.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" b="1" i="1">
                <a:solidFill>
                  <a:srgbClr val="000000"/>
                </a:solidFill>
              </a:rPr>
              <a:t>What do we mean by refresh?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Click the SAVE icon on the eGC1 toolbar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Click the RR Detailed Budget link in left navigation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Move around the eGC1 in any way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 i="1">
                <a:solidFill>
                  <a:srgbClr val="000000"/>
                </a:solidFill>
              </a:rPr>
              <a:t>Can I have multiple browsers open &amp; still see changes?</a:t>
            </a:r>
            <a:endParaRPr b="1" i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i="1">
                <a:solidFill>
                  <a:srgbClr val="000000"/>
                </a:solidFill>
              </a:rPr>
              <a:t>YES! </a:t>
            </a:r>
            <a:r>
              <a:rPr lang="en" sz="2000">
                <a:solidFill>
                  <a:srgbClr val="000000"/>
                </a:solidFill>
              </a:rPr>
              <a:t>Just refresh the RR Detailed Budget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7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is Budget Mapping?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87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r>
              <a:rPr lang="en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Defines how SAGE Budget expenses will flow through to the RR Detailed Budget categories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None/>
            </a:pPr>
            <a:endParaRPr>
              <a:solidFill>
                <a:srgbClr val="000000"/>
              </a:solidFill>
            </a:endParaRPr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82" name="Google Shape;482;p87"/>
          <p:cNvSpPr/>
          <p:nvPr/>
        </p:nvSpPr>
        <p:spPr>
          <a:xfrm>
            <a:off x="1477347" y="3018607"/>
            <a:ext cx="1219200" cy="533400"/>
          </a:xfrm>
          <a:prstGeom prst="rect">
            <a:avLst/>
          </a:prstGeom>
          <a:solidFill>
            <a:srgbClr val="31007F"/>
          </a:solidFill>
          <a:ln w="9525" cap="flat" cmpd="sng">
            <a:solidFill>
              <a:srgbClr val="3000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Object Code</a:t>
            </a:r>
            <a:endParaRPr sz="16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3" name="Google Shape;483;p87"/>
          <p:cNvSpPr/>
          <p:nvPr/>
        </p:nvSpPr>
        <p:spPr>
          <a:xfrm>
            <a:off x="5151657" y="5029200"/>
            <a:ext cx="1219200" cy="533400"/>
          </a:xfrm>
          <a:prstGeom prst="rect">
            <a:avLst/>
          </a:prstGeom>
          <a:solidFill>
            <a:srgbClr val="31007F"/>
          </a:solidFill>
          <a:ln w="9525" cap="flat" cmpd="sng">
            <a:solidFill>
              <a:srgbClr val="3000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Category</a:t>
            </a: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4" name="Google Shape;484;p87"/>
          <p:cNvSpPr/>
          <p:nvPr/>
        </p:nvSpPr>
        <p:spPr>
          <a:xfrm>
            <a:off x="5151657" y="4019808"/>
            <a:ext cx="1219200" cy="533400"/>
          </a:xfrm>
          <a:prstGeom prst="rect">
            <a:avLst/>
          </a:prstGeom>
          <a:solidFill>
            <a:srgbClr val="31007F"/>
          </a:solidFill>
          <a:ln w="9525" cap="flat" cmpd="sng">
            <a:solidFill>
              <a:srgbClr val="3000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Category</a:t>
            </a: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5" name="Google Shape;485;p87"/>
          <p:cNvSpPr/>
          <p:nvPr/>
        </p:nvSpPr>
        <p:spPr>
          <a:xfrm>
            <a:off x="5151657" y="3018607"/>
            <a:ext cx="1219200" cy="533400"/>
          </a:xfrm>
          <a:prstGeom prst="rect">
            <a:avLst/>
          </a:prstGeom>
          <a:solidFill>
            <a:srgbClr val="31007F"/>
          </a:solidFill>
          <a:ln w="9525" cap="flat" cmpd="sng">
            <a:solidFill>
              <a:srgbClr val="3000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Category</a:t>
            </a: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6" name="Google Shape;486;p87"/>
          <p:cNvSpPr/>
          <p:nvPr/>
        </p:nvSpPr>
        <p:spPr>
          <a:xfrm>
            <a:off x="1477347" y="5029200"/>
            <a:ext cx="1219200" cy="533400"/>
          </a:xfrm>
          <a:prstGeom prst="rect">
            <a:avLst/>
          </a:prstGeom>
          <a:solidFill>
            <a:srgbClr val="31007F"/>
          </a:solidFill>
          <a:ln w="9525" cap="flat" cmpd="sng">
            <a:solidFill>
              <a:srgbClr val="3000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Object Code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87"/>
          <p:cNvSpPr/>
          <p:nvPr/>
        </p:nvSpPr>
        <p:spPr>
          <a:xfrm>
            <a:off x="1477347" y="4019808"/>
            <a:ext cx="1219200" cy="533400"/>
          </a:xfrm>
          <a:prstGeom prst="rect">
            <a:avLst/>
          </a:prstGeom>
          <a:solidFill>
            <a:srgbClr val="31007F"/>
          </a:solidFill>
          <a:ln w="9525" cap="flat" cmpd="sng">
            <a:solidFill>
              <a:srgbClr val="3000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Object Code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8" name="Google Shape;488;p87"/>
          <p:cNvCxnSpPr>
            <a:stCxn id="482" idx="3"/>
            <a:endCxn id="485" idx="1"/>
          </p:cNvCxnSpPr>
          <p:nvPr/>
        </p:nvCxnSpPr>
        <p:spPr>
          <a:xfrm>
            <a:off x="2696547" y="3285307"/>
            <a:ext cx="2455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9" name="Google Shape;489;p87"/>
          <p:cNvCxnSpPr>
            <a:stCxn id="487" idx="3"/>
            <a:endCxn id="483" idx="1"/>
          </p:cNvCxnSpPr>
          <p:nvPr/>
        </p:nvCxnSpPr>
        <p:spPr>
          <a:xfrm>
            <a:off x="2696547" y="4286508"/>
            <a:ext cx="2455200" cy="10095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90" name="Google Shape;490;p87"/>
          <p:cNvCxnSpPr/>
          <p:nvPr/>
        </p:nvCxnSpPr>
        <p:spPr>
          <a:xfrm>
            <a:off x="2696547" y="4286508"/>
            <a:ext cx="2455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1" name="Google Shape;491;p87"/>
          <p:cNvSpPr txBox="1"/>
          <p:nvPr/>
        </p:nvSpPr>
        <p:spPr>
          <a:xfrm>
            <a:off x="1210647" y="2548725"/>
            <a:ext cx="175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SAGE BUDGET</a:t>
            </a:r>
            <a:endParaRPr sz="1800" b="0" i="0" u="none" strike="noStrike" cap="non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2" name="Google Shape;492;p87"/>
          <p:cNvSpPr txBox="1"/>
          <p:nvPr/>
        </p:nvSpPr>
        <p:spPr>
          <a:xfrm>
            <a:off x="4431835" y="2567241"/>
            <a:ext cx="26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RR DETAILED BUDGET</a:t>
            </a:r>
            <a:endParaRPr sz="1800" b="0" i="0" u="none" strike="noStrike" cap="non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493" name="Google Shape;493;p87"/>
          <p:cNvCxnSpPr/>
          <p:nvPr/>
        </p:nvCxnSpPr>
        <p:spPr>
          <a:xfrm>
            <a:off x="2696547" y="5295908"/>
            <a:ext cx="2455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8"/>
          <p:cNvSpPr txBox="1">
            <a:spLocks noGrp="1"/>
          </p:cNvSpPr>
          <p:nvPr>
            <p:ph type="body" idx="1"/>
          </p:nvPr>
        </p:nvSpPr>
        <p:spPr>
          <a:xfrm>
            <a:off x="463062" y="2272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Sponsor Budget Map Page</a:t>
            </a:r>
            <a:endParaRPr/>
          </a:p>
        </p:txBody>
      </p:sp>
      <p:sp>
        <p:nvSpPr>
          <p:cNvPr id="500" name="Google Shape;500;p88"/>
          <p:cNvSpPr txBox="1">
            <a:spLocks noGrp="1"/>
          </p:cNvSpPr>
          <p:nvPr>
            <p:ph type="body" idx="2"/>
          </p:nvPr>
        </p:nvSpPr>
        <p:spPr>
          <a:xfrm>
            <a:off x="543575" y="1219325"/>
            <a:ext cx="78822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rgbClr val="000000"/>
                </a:solidFill>
              </a:rPr>
              <a:t>The Sponsor Budget Map </a:t>
            </a:r>
            <a:r>
              <a:rPr lang="en" sz="1800">
                <a:solidFill>
                  <a:srgbClr val="000000"/>
                </a:solidFill>
              </a:rPr>
              <a:t>appears in left navigation when a SAGE budget is connected to a Grant Runner application with an RR Budget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501" name="Google Shape;501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500" y="2279475"/>
            <a:ext cx="8783575" cy="3986926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9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Sponsor Budget Map Page (cont.)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9"/>
          <p:cNvSpPr txBox="1">
            <a:spLocks noGrp="1"/>
          </p:cNvSpPr>
          <p:nvPr>
            <p:ph type="body" idx="2"/>
          </p:nvPr>
        </p:nvSpPr>
        <p:spPr>
          <a:xfrm>
            <a:off x="304800" y="1219200"/>
            <a:ext cx="84447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Expanding an object code allows you to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View where an expense flows to RR Budget by default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Change the RR Detailed Budget category when necessary</a:t>
            </a:r>
            <a:r>
              <a:rPr lang="en" sz="200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509" name="Google Shape;509;p89"/>
          <p:cNvPicPr preferRelativeResize="0"/>
          <p:nvPr/>
        </p:nvPicPr>
        <p:blipFill rotWithShape="1">
          <a:blip r:embed="rId3">
            <a:alphaModFix/>
          </a:blip>
          <a:srcRect l="23076" t="53053"/>
          <a:stretch/>
        </p:blipFill>
        <p:spPr>
          <a:xfrm>
            <a:off x="469924" y="2645100"/>
            <a:ext cx="8444651" cy="3558849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90"/>
          <p:cNvSpPr txBox="1">
            <a:spLocks noGrp="1"/>
          </p:cNvSpPr>
          <p:nvPr>
            <p:ph type="body" idx="1"/>
          </p:nvPr>
        </p:nvSpPr>
        <p:spPr>
          <a:xfrm>
            <a:off x="469937" y="2753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Example of a Mapping Change Option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90"/>
          <p:cNvSpPr txBox="1">
            <a:spLocks noGrp="1"/>
          </p:cNvSpPr>
          <p:nvPr>
            <p:ph type="body" idx="2"/>
          </p:nvPr>
        </p:nvSpPr>
        <p:spPr>
          <a:xfrm>
            <a:off x="464075" y="1267432"/>
            <a:ext cx="8398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(04) Travel </a:t>
            </a: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flows to RR Budget section </a:t>
            </a:r>
            <a:r>
              <a:rPr lang="en" sz="2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D. Travel</a:t>
            </a: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by default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Users may want to change that to section </a:t>
            </a:r>
            <a:r>
              <a:rPr lang="en" sz="2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E. Participant/Trainee Support Costs -- Travel</a:t>
            </a:r>
            <a:endParaRPr sz="20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7" name="Google Shape;517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00" y="2706688"/>
            <a:ext cx="8820150" cy="305752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1"/>
          <p:cNvSpPr txBox="1">
            <a:spLocks noGrp="1"/>
          </p:cNvSpPr>
          <p:nvPr>
            <p:ph type="body" idx="1"/>
          </p:nvPr>
        </p:nvSpPr>
        <p:spPr>
          <a:xfrm>
            <a:off x="469937" y="2753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Validation Errors on Sponsor Budget Map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91"/>
          <p:cNvSpPr txBox="1">
            <a:spLocks noGrp="1"/>
          </p:cNvSpPr>
          <p:nvPr>
            <p:ph type="body" idx="2"/>
          </p:nvPr>
        </p:nvSpPr>
        <p:spPr>
          <a:xfrm>
            <a:off x="469925" y="1103745"/>
            <a:ext cx="85293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 you see a red exclamation or highlighting, this indicates something needs to be addressed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 it is an </a:t>
            </a:r>
            <a:r>
              <a:rPr lang="en" sz="2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other expense</a:t>
            </a: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you can select “other” from the drop down and create your own custom sub-category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Personnel role may also require mapping when “other” role is selected in SAGE Budget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2400"/>
              <a:buNone/>
            </a:pP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5" name="Google Shape;525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750" y="3374125"/>
            <a:ext cx="7998675" cy="34113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2"/>
          <p:cNvSpPr txBox="1">
            <a:spLocks noGrp="1"/>
          </p:cNvSpPr>
          <p:nvPr>
            <p:ph type="body" idx="1"/>
          </p:nvPr>
        </p:nvSpPr>
        <p:spPr>
          <a:xfrm>
            <a:off x="469937" y="2753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Personnel Options on Sponsor Budget Map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92"/>
          <p:cNvSpPr txBox="1">
            <a:spLocks noGrp="1"/>
          </p:cNvSpPr>
          <p:nvPr>
            <p:ph type="body" idx="2"/>
          </p:nvPr>
        </p:nvSpPr>
        <p:spPr>
          <a:xfrm>
            <a:off x="464075" y="1132757"/>
            <a:ext cx="8398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ts val="2400"/>
              <a:buNone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Sponsor Budget Map also allows you to set a</a:t>
            </a: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specific order</a:t>
            </a: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your key personnel or define a</a:t>
            </a:r>
            <a:r>
              <a:rPr lang="en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 role</a:t>
            </a: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for other personnel.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3" name="Google Shape;533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525" y="2194675"/>
            <a:ext cx="7921899" cy="46633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5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</a:pPr>
            <a:r>
              <a:rPr lang="en" sz="5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384" name="Google Shape;384;p75"/>
          <p:cNvSpPr txBox="1">
            <a:spLocks noGrp="1"/>
          </p:cNvSpPr>
          <p:nvPr>
            <p:ph type="ctrTitle"/>
          </p:nvPr>
        </p:nvSpPr>
        <p:spPr>
          <a:xfrm>
            <a:off x="685800" y="2362200"/>
            <a:ext cx="75150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SAGE Budget Sync</a:t>
            </a:r>
            <a:endParaRPr sz="36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Release: 11/27/2018</a:t>
            </a:r>
            <a:endParaRPr sz="24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75"/>
          <p:cNvSpPr txBox="1"/>
          <p:nvPr/>
        </p:nvSpPr>
        <p:spPr>
          <a:xfrm>
            <a:off x="654725" y="4267200"/>
            <a:ext cx="805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November 8, 2018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Judy Chung, SAGE Product Manager, ORIS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jachung@uw.edu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3"/>
          <p:cNvSpPr txBox="1">
            <a:spLocks noGrp="1"/>
          </p:cNvSpPr>
          <p:nvPr>
            <p:ph type="body" idx="1"/>
          </p:nvPr>
        </p:nvSpPr>
        <p:spPr>
          <a:xfrm>
            <a:off x="463062" y="2849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Sponsor Budget Map -- In Summary</a:t>
            </a:r>
            <a:endParaRPr/>
          </a:p>
        </p:txBody>
      </p:sp>
      <p:sp>
        <p:nvSpPr>
          <p:cNvPr id="540" name="Google Shape;540;p93"/>
          <p:cNvSpPr txBox="1">
            <a:spLocks noGrp="1"/>
          </p:cNvSpPr>
          <p:nvPr>
            <p:ph type="body" idx="2"/>
          </p:nvPr>
        </p:nvSpPr>
        <p:spPr>
          <a:xfrm>
            <a:off x="463050" y="1183449"/>
            <a:ext cx="8463300" cy="50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The Sponsor Budget Map page allows users to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View the default mappings for expenses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Redirect where expenses flow to on RR Budget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Define custom sub-categories for “other expenses”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Define custom personnel roles 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Re-order personnel</a:t>
            </a:r>
            <a:endParaRPr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Red alerts will indicate actions needed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All other changes are made in SAGE Budget and will auto-update on the RR Detailed Budget </a:t>
            </a:r>
            <a:endParaRPr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4"/>
          <p:cNvSpPr txBox="1">
            <a:spLocks noGrp="1"/>
          </p:cNvSpPr>
          <p:nvPr>
            <p:ph type="body" idx="1"/>
          </p:nvPr>
        </p:nvSpPr>
        <p:spPr>
          <a:xfrm>
            <a:off x="463062" y="2368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What Happens to Existing Applications?</a:t>
            </a:r>
            <a:endParaRPr/>
          </a:p>
        </p:txBody>
      </p:sp>
      <p:sp>
        <p:nvSpPr>
          <p:cNvPr id="547" name="Google Shape;547;p94"/>
          <p:cNvSpPr txBox="1">
            <a:spLocks noGrp="1"/>
          </p:cNvSpPr>
          <p:nvPr>
            <p:ph type="body" idx="2"/>
          </p:nvPr>
        </p:nvSpPr>
        <p:spPr>
          <a:xfrm>
            <a:off x="457200" y="1387223"/>
            <a:ext cx="8257200" cy="4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At time of release, if you have an existing Grant Runner application, connected to a SAGE Budget, your RR Detailed Budget will </a:t>
            </a:r>
            <a:r>
              <a:rPr lang="en" b="1" u="sng">
                <a:solidFill>
                  <a:srgbClr val="000000"/>
                </a:solidFill>
              </a:rPr>
              <a:t>not</a:t>
            </a:r>
            <a:r>
              <a:rPr lang="en">
                <a:solidFill>
                  <a:srgbClr val="000000"/>
                </a:solidFill>
              </a:rPr>
              <a:t> be affected.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Your RR Budget will remain editable and no sync occurs.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If you would like to take advantage of the Budget Sync feature on an existing application, </a:t>
            </a:r>
            <a:r>
              <a:rPr lang="en" b="1">
                <a:solidFill>
                  <a:srgbClr val="000000"/>
                </a:solidFill>
              </a:rPr>
              <a:t>disconnect &amp; reconnect</a:t>
            </a:r>
            <a:r>
              <a:rPr lang="en">
                <a:solidFill>
                  <a:srgbClr val="000000"/>
                </a:solidFill>
              </a:rPr>
              <a:t> your SAGE budget, and sync will occur from that point forward.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5"/>
          <p:cNvSpPr txBox="1">
            <a:spLocks noGrp="1"/>
          </p:cNvSpPr>
          <p:nvPr>
            <p:ph type="body" idx="1"/>
          </p:nvPr>
        </p:nvSpPr>
        <p:spPr>
          <a:xfrm>
            <a:off x="463062" y="2368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What If I Change My Mind on Sync?</a:t>
            </a:r>
            <a:endParaRPr/>
          </a:p>
        </p:txBody>
      </p:sp>
      <p:sp>
        <p:nvSpPr>
          <p:cNvPr id="554" name="Google Shape;554;p95"/>
          <p:cNvSpPr txBox="1">
            <a:spLocks noGrp="1"/>
          </p:cNvSpPr>
          <p:nvPr>
            <p:ph type="body" idx="2"/>
          </p:nvPr>
        </p:nvSpPr>
        <p:spPr>
          <a:xfrm>
            <a:off x="457200" y="1134908"/>
            <a:ext cx="8398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No problem, just “disconnect” your budget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55" name="Google Shape;555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7650" y="1954525"/>
            <a:ext cx="2457450" cy="12573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6" name="Google Shape;556;p95"/>
          <p:cNvSpPr txBox="1">
            <a:spLocks noGrp="1"/>
          </p:cNvSpPr>
          <p:nvPr>
            <p:ph type="body" idx="2"/>
          </p:nvPr>
        </p:nvSpPr>
        <p:spPr>
          <a:xfrm>
            <a:off x="523050" y="3492183"/>
            <a:ext cx="8398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You will be given the option to retain or delete the data that has been sync’d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57" name="Google Shape;557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1225" y="4511575"/>
            <a:ext cx="3848100" cy="18288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6"/>
          <p:cNvSpPr txBox="1">
            <a:spLocks noGrp="1"/>
          </p:cNvSpPr>
          <p:nvPr>
            <p:ph type="body" idx="1"/>
          </p:nvPr>
        </p:nvSpPr>
        <p:spPr>
          <a:xfrm>
            <a:off x="463062" y="2610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Outstanding Issues, Features Coming</a:t>
            </a:r>
            <a:endParaRPr/>
          </a:p>
        </p:txBody>
      </p:sp>
      <p:sp>
        <p:nvSpPr>
          <p:cNvPr id="564" name="Google Shape;564;p96"/>
          <p:cNvSpPr txBox="1">
            <a:spLocks noGrp="1"/>
          </p:cNvSpPr>
          <p:nvPr>
            <p:ph type="body" idx="2"/>
          </p:nvPr>
        </p:nvSpPr>
        <p:spPr>
          <a:xfrm>
            <a:off x="457200" y="1202325"/>
            <a:ext cx="8398200" cy="45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rgbClr val="000000"/>
                </a:solidFill>
              </a:rPr>
              <a:t>Please Note for November Release:</a:t>
            </a:r>
            <a:r>
              <a:rPr lang="en" sz="200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rgbClr val="000000"/>
                </a:solidFill>
              </a:rPr>
              <a:t>You may notice minor discrepancies between your SAGE Budget totals and RR Budget totals, due to rounding approach differences. </a:t>
            </a:r>
            <a:r>
              <a:rPr lang="en" sz="2000" b="1" i="1">
                <a:solidFill>
                  <a:srgbClr val="000000"/>
                </a:solidFill>
              </a:rPr>
              <a:t>These minor differences are acceptable, per OSP</a:t>
            </a:r>
            <a:r>
              <a:rPr lang="en" sz="2000">
                <a:solidFill>
                  <a:srgbClr val="000000"/>
                </a:solidFill>
              </a:rPr>
              <a:t>, and need not hold up completion. Rounding differences will be fully resolved in the follow-on release below.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rgbClr val="000000"/>
                </a:solidFill>
              </a:rPr>
              <a:t>December Maintenance Enhancements Will Include: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New rounding approach for SAGE Budget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Prefix, suffix added to SAGE Budget personnel section, use in Budget Sync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Budget Sync to Modular Budgets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b="1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7"/>
          <p:cNvSpPr txBox="1">
            <a:spLocks noGrp="1"/>
          </p:cNvSpPr>
          <p:nvPr>
            <p:ph type="body" idx="1"/>
          </p:nvPr>
        </p:nvSpPr>
        <p:spPr>
          <a:xfrm>
            <a:off x="463062" y="1991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Resources, Support</a:t>
            </a:r>
            <a:endParaRPr/>
          </a:p>
        </p:txBody>
      </p:sp>
      <p:sp>
        <p:nvSpPr>
          <p:cNvPr id="571" name="Google Shape;571;p97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The following </a:t>
            </a:r>
            <a:r>
              <a:rPr lang="en" b="1">
                <a:solidFill>
                  <a:srgbClr val="000000"/>
                </a:solidFill>
              </a:rPr>
              <a:t>classes</a:t>
            </a:r>
            <a:r>
              <a:rPr lang="en">
                <a:solidFill>
                  <a:srgbClr val="000000"/>
                </a:solidFill>
              </a:rPr>
              <a:t> will include content and training on Budget Sync: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666666"/>
              </a:buClr>
              <a:buSzPts val="2000"/>
              <a:buChar char="&gt;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Grant Runner 102</a:t>
            </a:r>
            <a:r>
              <a:rPr lang="en" sz="2000">
                <a:solidFill>
                  <a:srgbClr val="666666"/>
                </a:solidFill>
              </a:rPr>
              <a:t> </a:t>
            </a:r>
            <a:r>
              <a:rPr lang="en" sz="2000">
                <a:solidFill>
                  <a:srgbClr val="000000"/>
                </a:solidFill>
              </a:rPr>
              <a:t>- December 11, 2018 1:00-3:30 pm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Char char="&gt;"/>
            </a:pPr>
            <a:r>
              <a:rPr lang="en" sz="2000">
                <a:solidFill>
                  <a:srgbClr val="000000"/>
                </a:solidFill>
              </a:rPr>
              <a:t>SAGE Budget 103 - January 2019, TBD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A </a:t>
            </a:r>
            <a:r>
              <a:rPr lang="en" b="1">
                <a:solidFill>
                  <a:srgbClr val="000000"/>
                </a:solidFill>
              </a:rPr>
              <a:t>job aid</a:t>
            </a:r>
            <a:r>
              <a:rPr lang="en">
                <a:solidFill>
                  <a:srgbClr val="000000"/>
                </a:solidFill>
              </a:rPr>
              <a:t> is coming soon, and will be made available at time of release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000000"/>
                </a:solidFill>
              </a:rPr>
              <a:t>Systems help or suggestions</a:t>
            </a:r>
            <a:endParaRPr b="1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sagehelp@uw.edu</a:t>
            </a:r>
            <a:r>
              <a:rPr lang="en"/>
              <a:t> </a:t>
            </a:r>
            <a:endParaRPr b="1">
              <a:solidFill>
                <a:srgbClr val="33006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</a:pP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8"/>
          <p:cNvSpPr txBox="1">
            <a:spLocks noGrp="1"/>
          </p:cNvSpPr>
          <p:nvPr>
            <p:ph type="body" idx="1"/>
          </p:nvPr>
        </p:nvSpPr>
        <p:spPr>
          <a:xfrm>
            <a:off x="463062" y="1991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SAGE Budget Improvements Coming Next!</a:t>
            </a:r>
            <a:endParaRPr/>
          </a:p>
        </p:txBody>
      </p:sp>
      <p:sp>
        <p:nvSpPr>
          <p:cNvPr id="578" name="Google Shape;578;p98"/>
          <p:cNvSpPr txBox="1">
            <a:spLocks noGrp="1"/>
          </p:cNvSpPr>
          <p:nvPr>
            <p:ph type="body" idx="2"/>
          </p:nvPr>
        </p:nvSpPr>
        <p:spPr>
          <a:xfrm>
            <a:off x="457200" y="1539875"/>
            <a:ext cx="8398200" cy="42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In 2019 ORIS will invest in SAGE Budget improvements!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Survey Results will inform prioritization of work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Keep the feedback coming!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" i="1">
                <a:solidFill>
                  <a:schemeClr val="dk1"/>
                </a:solidFill>
              </a:rPr>
              <a:t>Help us shape SAGE Budget and Grant Runner to bring improvements your way that are most impactful to you and your research teams!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</a:pP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9"/>
          <p:cNvSpPr txBox="1">
            <a:spLocks noGrp="1"/>
          </p:cNvSpPr>
          <p:nvPr>
            <p:ph type="body" idx="1"/>
          </p:nvPr>
        </p:nvSpPr>
        <p:spPr>
          <a:xfrm>
            <a:off x="463062" y="23686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</a:rPr>
              <a:t>In Closing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5" name="Google Shape;585;p99"/>
          <p:cNvSpPr txBox="1">
            <a:spLocks noGrp="1"/>
          </p:cNvSpPr>
          <p:nvPr>
            <p:ph type="body" idx="2"/>
          </p:nvPr>
        </p:nvSpPr>
        <p:spPr>
          <a:xfrm>
            <a:off x="457200" y="1134899"/>
            <a:ext cx="8478300" cy="50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3000" b="1">
                <a:solidFill>
                  <a:srgbClr val="33006F"/>
                </a:solidFill>
              </a:rPr>
              <a:t>Release Date: November 27, 5:30 pm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chemeClr val="accent1"/>
                </a:solidFill>
              </a:rPr>
              <a:t>Huge thanks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to all those who contributed to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requirements gathering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review of prototypes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user testing for this feature!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Your input is critical to advancing SAGE to better meet your needs, and is much appreciated!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33006F"/>
                </a:solidFill>
              </a:rPr>
              <a:t>Give it a try, and give us your feedback!</a:t>
            </a:r>
            <a:endParaRPr b="1">
              <a:solidFill>
                <a:srgbClr val="33006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80"/>
              </a:spcBef>
              <a:spcAft>
                <a:spcPts val="2000"/>
              </a:spcAft>
              <a:buSzPts val="2400"/>
              <a:buNone/>
            </a:pPr>
            <a:endParaRPr b="1">
              <a:solidFill>
                <a:srgbClr val="33006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0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F&amp;A on Subcontracts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00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November 2018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Lily Gebrenegus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Grant &amp; Contract Accounting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Background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0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Began using an automated process to apply F&amp;A to subcontract expenses in 2010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Experienced a variety of issues over the years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Considered a number of solutions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0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Solution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0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Move back to a manual process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Greater control over what gets charged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Easier to trace F&amp;A to each subcontract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Quarterly reconciliation process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0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6"/>
          <p:cNvSpPr txBox="1">
            <a:spLocks noGrp="1"/>
          </p:cNvSpPr>
          <p:nvPr>
            <p:ph type="body" idx="1"/>
          </p:nvPr>
        </p:nvSpPr>
        <p:spPr>
          <a:xfrm>
            <a:off x="469937" y="2753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Intro</a:t>
            </a:r>
            <a:endParaRPr/>
          </a:p>
        </p:txBody>
      </p:sp>
      <p:sp>
        <p:nvSpPr>
          <p:cNvPr id="392" name="Google Shape;392;p76"/>
          <p:cNvSpPr txBox="1">
            <a:spLocks noGrp="1"/>
          </p:cNvSpPr>
          <p:nvPr>
            <p:ph type="body" idx="2"/>
          </p:nvPr>
        </p:nvSpPr>
        <p:spPr>
          <a:xfrm>
            <a:off x="464075" y="1150834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 i="1">
                <a:solidFill>
                  <a:srgbClr val="000000"/>
                </a:solidFill>
              </a:rPr>
              <a:t>What is Grant Runner?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rgbClr val="000000"/>
                </a:solidFill>
              </a:rPr>
              <a:t>Grant Runner is a SAGE feature that allows users to populate the NIH sponsor forms within the eGC1.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b="1" i="1">
                <a:solidFill>
                  <a:srgbClr val="000000"/>
                </a:solidFill>
              </a:rPr>
              <a:t>Advantages of Use: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Fewer systems to interact with </a:t>
            </a:r>
            <a:endParaRPr sz="2000">
              <a:solidFill>
                <a:srgbClr val="000000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 Sans"/>
              <a:buChar char="●"/>
            </a:pPr>
            <a:r>
              <a:rPr lang="en" sz="2000">
                <a:solidFill>
                  <a:srgbClr val="000000"/>
                </a:solidFill>
              </a:rPr>
              <a:t>Sponsor forms are pre-populated with eGC1 data, which ensures data accuracy &amp; consistency, and reduces effort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Submission happens directly from SPAERC by OSP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Reduced training and support needs for sponsor systems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b="1" i="1">
                <a:solidFill>
                  <a:srgbClr val="000000"/>
                </a:solidFill>
              </a:rPr>
              <a:t>Coming in November!</a:t>
            </a:r>
            <a:r>
              <a:rPr lang="en" sz="2000">
                <a:solidFill>
                  <a:srgbClr val="000000"/>
                </a:solidFill>
              </a:rPr>
              <a:t> Flow SAGE Budget to RR Detailed Budget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Changes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0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Departments will see: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 increase in JVs being posted to FAS and GrantTracker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Global updates to FAS to remove base 38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PAS encumbrances (requisition # starting with “BSC”)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Goal is to fully transition by end of the year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0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0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Contact Lily Gebrenegus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lgebren@uw.edu</a:t>
            </a:r>
            <a:endParaRPr/>
          </a:p>
        </p:txBody>
      </p:sp>
      <p:sp>
        <p:nvSpPr>
          <p:cNvPr id="622" name="Google Shape;622;p10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05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/>
          </a:p>
        </p:txBody>
      </p:sp>
      <p:sp>
        <p:nvSpPr>
          <p:cNvPr id="628" name="Google Shape;628;p105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November, 2018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 &amp; Andra Sawyer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0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NIH and NSF Release Updated Policy Statements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0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NIH Grants Policy Statement (GPS)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Applies to all grants and cooperative agreements with budget periods beginning on or after October 1, 2018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Incorporates NIH Notices since October 2017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Does not introduce any new policies or materials for the first time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Supersedes, in its entirety, the NIH GPS published in October 2017</a:t>
            </a:r>
            <a:endParaRPr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0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NIH and NSF Release Updated Policy Statements</a:t>
            </a:r>
            <a:endParaRPr/>
          </a:p>
        </p:txBody>
      </p:sp>
      <p:sp>
        <p:nvSpPr>
          <p:cNvPr id="641" name="Google Shape;641;p10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NSF Proposal &amp; Award Policies &amp; Procedure Guide (PAPPG)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Effective for proposals submitted or due on or after January 28, 2019, and awards made on or after January 28, 2019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Significant Changes: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Conferences (Chapter II.E.7)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Speakers and trainers are not considered participants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Participant Support (Chapter II.C.2.g(v))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May not be budgeted for room rental fees, catering costs, and supplies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Human subject payments are considered “Other Direct Costs” and should include applicable F&amp;A</a:t>
            </a:r>
            <a:endParaRPr/>
          </a:p>
        </p:txBody>
      </p:sp>
      <p:sp>
        <p:nvSpPr>
          <p:cNvPr id="642" name="Google Shape;642;p10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0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NIH and NSF Release Updated Policy Statements</a:t>
            </a:r>
            <a:endParaRPr/>
          </a:p>
        </p:txBody>
      </p:sp>
      <p:sp>
        <p:nvSpPr>
          <p:cNvPr id="648" name="Google Shape;648;p10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Merriweather Sans"/>
              <a:buChar char="&gt;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Char char="–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NIH GPS: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https://grants.nih.gov/policy/nihgps/index.htm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Char char="–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NSF PAPPG: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https://www.nsf.gov/pubs/policydocs/pappg19_1/index.jsp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0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6000"/>
              <a:buNone/>
            </a:pPr>
            <a:r>
              <a:rPr lang="en" sz="6000"/>
              <a:t>Food!</a:t>
            </a:r>
            <a:endParaRPr sz="6000"/>
          </a:p>
        </p:txBody>
      </p:sp>
      <p:pic>
        <p:nvPicPr>
          <p:cNvPr id="655" name="Google Shape;655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799" y="304954"/>
            <a:ext cx="10953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10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PAFC’s Data Analytics Dashboard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/>
              <a:t>Provides transaction information on food purchases on sponsored awards; please obtain access and review this data because…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/>
              <a:t>Auditors love to review food purchases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  <a:p>
            <a:pPr marL="342900" lvl="1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/>
              <a:t>For more information PAFC’s Data Analytics: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https://finance.uw.edu/pafc/data-analytics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10"/>
          <p:cNvSpPr txBox="1">
            <a:spLocks noGrp="1"/>
          </p:cNvSpPr>
          <p:nvPr>
            <p:ph type="body" idx="1"/>
          </p:nvPr>
        </p:nvSpPr>
        <p:spPr>
          <a:xfrm>
            <a:off x="671757" y="265471"/>
            <a:ext cx="6869700" cy="11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/>
              <a:t>All Sponsored Award Food Purchases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/>
              <a:t>Oct 2017 – Sept 2018</a:t>
            </a:r>
            <a:endParaRPr/>
          </a:p>
        </p:txBody>
      </p:sp>
      <p:pic>
        <p:nvPicPr>
          <p:cNvPr id="662" name="Google Shape;662;p110"/>
          <p:cNvPicPr preferRelativeResize="0">
            <a:picLocks noGrp="1"/>
          </p:cNvPicPr>
          <p:nvPr>
            <p:ph type="ch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731001"/>
            <a:ext cx="6563400" cy="40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10"/>
          <p:cNvSpPr txBox="1"/>
          <p:nvPr/>
        </p:nvSpPr>
        <p:spPr>
          <a:xfrm>
            <a:off x="5496232" y="2684206"/>
            <a:ext cx="2182800" cy="4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1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/>
              <a:t>Food Purchases Federal Awards</a:t>
            </a:r>
            <a:endParaRPr/>
          </a:p>
        </p:txBody>
      </p:sp>
      <p:pic>
        <p:nvPicPr>
          <p:cNvPr id="670" name="Google Shape;670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625" y="1363509"/>
            <a:ext cx="7524750" cy="480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/>
              <a:t>Food Purchases on Federally Sponsored Awards</a:t>
            </a:r>
            <a:endParaRPr/>
          </a:p>
        </p:txBody>
      </p:sp>
      <p:sp>
        <p:nvSpPr>
          <p:cNvPr id="676" name="Google Shape;676;p112"/>
          <p:cNvSpPr txBox="1">
            <a:spLocks noGrp="1"/>
          </p:cNvSpPr>
          <p:nvPr>
            <p:ph type="body" idx="2"/>
          </p:nvPr>
        </p:nvSpPr>
        <p:spPr>
          <a:xfrm>
            <a:off x="659305" y="1602659"/>
            <a:ext cx="8196300" cy="4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Requires written sponsor approval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/>
              <a:t>Ideally purchase of food is itemized in the proposal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/>
              <a:t>If not, then need to obtain written sponsor approval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  <a:p>
            <a:pPr marL="342900" lvl="1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/>
              <a:t>Completion of the UW “Food Form” is not approval</a:t>
            </a:r>
            <a:endParaRPr/>
          </a:p>
          <a:p>
            <a:pPr marL="342900" lvl="1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/>
          </a:p>
          <a:p>
            <a:pPr marL="0" lvl="1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 sz="2400"/>
              <a:t>More information:</a:t>
            </a:r>
            <a:endParaRPr/>
          </a:p>
          <a:p>
            <a:pPr marL="0" lvl="1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 sz="2400"/>
              <a:t>Sponsored Awards: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https://finance.uw.edu/pafc/food</a:t>
            </a:r>
            <a:endParaRPr sz="2400"/>
          </a:p>
          <a:p>
            <a:pPr marL="0" lvl="1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 sz="2400"/>
              <a:t>Non-Sponsored Awards: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https://finance.uw.edu/food-approval</a:t>
            </a:r>
            <a:endParaRPr sz="2400"/>
          </a:p>
          <a:p>
            <a:pPr marL="0" lvl="1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sz="2400"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7"/>
          <p:cNvSpPr txBox="1">
            <a:spLocks noGrp="1"/>
          </p:cNvSpPr>
          <p:nvPr>
            <p:ph type="body" idx="1"/>
          </p:nvPr>
        </p:nvSpPr>
        <p:spPr>
          <a:xfrm>
            <a:off x="463062" y="25606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Grant Runner Mission</a:t>
            </a:r>
            <a:endParaRPr/>
          </a:p>
        </p:txBody>
      </p:sp>
      <p:sp>
        <p:nvSpPr>
          <p:cNvPr id="399" name="Google Shape;399;p77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Deliver high impact, streamlining features that reduce the overall time spent on preparing, reviewing, and submitting federal proposals.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 i="1">
                <a:solidFill>
                  <a:srgbClr val="000000"/>
                </a:solidFill>
              </a:rPr>
              <a:t>Features added since 2017: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Single PDF of full application (all sponsor forms)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NIH validations included in eGC1 Check for Errors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Career Development and Fellowship grants support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Human Subjects &amp; Clinical Trials (HSCT) Form support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Import of ClinicalTrials.gov data into HSCT form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mgard4@uw.edu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andra2@uw.edu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206-685-8902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114" descr="Fall colors on the University of Washington Seattle campus, October 2013. PACCAR and Denny Hall. Photo by Katherine B. Turner"/>
          <p:cNvPicPr preferRelativeResize="0"/>
          <p:nvPr/>
        </p:nvPicPr>
        <p:blipFill rotWithShape="1">
          <a:blip r:embed="rId3">
            <a:alphaModFix/>
          </a:blip>
          <a:srcRect l="-100" t="78258" r="100" b="3518"/>
          <a:stretch/>
        </p:blipFill>
        <p:spPr>
          <a:xfrm>
            <a:off x="-9524" y="5657850"/>
            <a:ext cx="9153524" cy="1200151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14"/>
          <p:cNvSpPr/>
          <p:nvPr/>
        </p:nvSpPr>
        <p:spPr>
          <a:xfrm>
            <a:off x="0" y="0"/>
            <a:ext cx="9153600" cy="1083600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14"/>
          <p:cNvSpPr txBox="1"/>
          <p:nvPr/>
        </p:nvSpPr>
        <p:spPr>
          <a:xfrm>
            <a:off x="548963" y="345013"/>
            <a:ext cx="547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691" name="Google Shape;691;p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5980" y="5943601"/>
            <a:ext cx="135802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2" name="Google Shape;692;p114"/>
          <p:cNvGrpSpPr/>
          <p:nvPr/>
        </p:nvGrpSpPr>
        <p:grpSpPr>
          <a:xfrm>
            <a:off x="1137225" y="2882443"/>
            <a:ext cx="6454140" cy="307800"/>
            <a:chOff x="0" y="1401986"/>
            <a:chExt cx="5334000" cy="307800"/>
          </a:xfrm>
        </p:grpSpPr>
        <p:sp>
          <p:nvSpPr>
            <p:cNvPr id="693" name="Google Shape;693;p114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14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5" name="Google Shape;695;p114"/>
          <p:cNvSpPr txBox="1"/>
          <p:nvPr/>
        </p:nvSpPr>
        <p:spPr>
          <a:xfrm>
            <a:off x="609600" y="5221069"/>
            <a:ext cx="3913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list of courses and registration: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https://uwresearch.gosignmeup.com/public/course/browse</a:t>
            </a:r>
            <a:r>
              <a:rPr lang="en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6" name="Google Shape;696;p114"/>
          <p:cNvGrpSpPr/>
          <p:nvPr/>
        </p:nvGrpSpPr>
        <p:grpSpPr>
          <a:xfrm>
            <a:off x="1386952" y="3339643"/>
            <a:ext cx="6454140" cy="307800"/>
            <a:chOff x="0" y="1401986"/>
            <a:chExt cx="5334000" cy="307800"/>
          </a:xfrm>
        </p:grpSpPr>
        <p:sp>
          <p:nvSpPr>
            <p:cNvPr id="697" name="Google Shape;697;p114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14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699" name="Google Shape;699;p114"/>
          <p:cNvGraphicFramePr/>
          <p:nvPr/>
        </p:nvGraphicFramePr>
        <p:xfrm>
          <a:off x="167210" y="129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{978EED44-7EBC-48B9-8427-2824F53BA694}</a:tableStyleId>
              </a:tblPr>
              <a:tblGrid>
                <a:gridCol w="36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FFCC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</a:rPr>
                        <a:t>Nov 13</a:t>
                      </a:r>
                      <a:endParaRPr sz="1800" b="1" u="none" strike="noStrike" cap="none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</a:rPr>
                        <a:t>MAA 102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</a:rPr>
                        <a:t>Electronic Faculty Effort Certification (eFECS) for FEC Coordinators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94429"/>
                          </a:solidFill>
                        </a:rPr>
                        <a:t>Dec 4</a:t>
                      </a:r>
                      <a:endParaRPr sz="1800" b="1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94429"/>
                          </a:solidFill>
                        </a:rPr>
                        <a:t>RAA 210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>
                          <a:solidFill>
                            <a:srgbClr val="494429"/>
                          </a:solidFill>
                        </a:rPr>
                        <a:t>Managing NRSA Training Grants and Fellowships at the UW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94429"/>
                          </a:solidFill>
                        </a:rPr>
                        <a:t>Dec 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94429"/>
                          </a:solidFill>
                        </a:rPr>
                        <a:t>ORIS 101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>
                          <a:solidFill>
                            <a:srgbClr val="494429"/>
                          </a:solidFill>
                        </a:rPr>
                        <a:t>SAGE: Creating and Submitting eGC1s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94429"/>
                          </a:solidFill>
                        </a:rPr>
                        <a:t>Dec 5</a:t>
                      </a:r>
                      <a:endParaRPr sz="1800" b="1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94429"/>
                          </a:solidFill>
                        </a:rPr>
                        <a:t>MAA 225</a:t>
                      </a:r>
                      <a:endParaRPr sz="1800" b="1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>
                          <a:solidFill>
                            <a:srgbClr val="494429"/>
                          </a:solidFill>
                        </a:rPr>
                        <a:t>Using the Tools: Calculators, Worksheets and Reports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94429"/>
                          </a:solidFill>
                        </a:rPr>
                        <a:t>Dec 11</a:t>
                      </a:r>
                      <a:endParaRPr sz="1800" b="1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94429"/>
                          </a:solidFill>
                        </a:rPr>
                        <a:t>ORIS 102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>
                          <a:solidFill>
                            <a:srgbClr val="494429"/>
                          </a:solidFill>
                        </a:rPr>
                        <a:t>SAGE: Creating NIH Proposals in Grant Runner</a:t>
                      </a:r>
                      <a:endParaRPr sz="1800" b="1" u="none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94429"/>
                          </a:solidFill>
                        </a:rPr>
                        <a:t>Dec 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>
                          <a:solidFill>
                            <a:srgbClr val="494429"/>
                          </a:solidFill>
                        </a:rPr>
                        <a:t>MAA 231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>
                          <a:solidFill>
                            <a:srgbClr val="494429"/>
                          </a:solidFill>
                        </a:rPr>
                        <a:t>Salary Limitations – Salary Cap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94429"/>
                          </a:solidFill>
                        </a:rPr>
                        <a:t>Jan 8</a:t>
                      </a:r>
                      <a:endParaRPr sz="1800" b="1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>
                          <a:solidFill>
                            <a:srgbClr val="494429"/>
                          </a:solidFill>
                        </a:rPr>
                        <a:t>OSP 101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>
                          <a:solidFill>
                            <a:srgbClr val="494429"/>
                          </a:solidFill>
                        </a:rPr>
                        <a:t>Introduction to Research Administration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94429"/>
                          </a:solidFill>
                        </a:rPr>
                        <a:t>Jan 10</a:t>
                      </a:r>
                      <a:endParaRPr sz="1800" b="1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>
                          <a:solidFill>
                            <a:srgbClr val="494429"/>
                          </a:solidFill>
                        </a:rPr>
                        <a:t>RAA 100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>
                          <a:solidFill>
                            <a:srgbClr val="494429"/>
                          </a:solidFill>
                        </a:rPr>
                        <a:t>Grant and Contract Fiscal Administration: Compliance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00" name="Google Shape;700;p114" descr="C:\Users\hient2\Desktop\Untitled-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3200" y="152400"/>
            <a:ext cx="2768928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114"/>
          <p:cNvSpPr txBox="1"/>
          <p:nvPr/>
        </p:nvSpPr>
        <p:spPr>
          <a:xfrm>
            <a:off x="5257800" y="5230251"/>
            <a:ext cx="3657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homepage: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https://www.washington.edu/research/training/core//</a:t>
            </a:r>
            <a:endParaRPr sz="1200" u="sng">
              <a:solidFill>
                <a:srgbClr val="93B3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8"/>
          <p:cNvSpPr txBox="1">
            <a:spLocks noGrp="1"/>
          </p:cNvSpPr>
          <p:nvPr>
            <p:ph type="body" idx="1"/>
          </p:nvPr>
        </p:nvSpPr>
        <p:spPr>
          <a:xfrm>
            <a:off x="463062" y="2464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NIH Opportunities Supported in Grant Runner</a:t>
            </a:r>
            <a:endParaRPr/>
          </a:p>
        </p:txBody>
      </p:sp>
      <p:sp>
        <p:nvSpPr>
          <p:cNvPr id="406" name="Google Shape;406;p78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NIH Single Project, 5 year budget for:</a:t>
            </a:r>
            <a:endParaRPr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Basic Research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Career Development 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Fellowships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Endowment Programs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Shared Instrumentation 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Director Awards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Targeted Research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Pre-Applications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Resource Awards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List by Activity Code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9"/>
          <p:cNvSpPr txBox="1">
            <a:spLocks noGrp="1"/>
          </p:cNvSpPr>
          <p:nvPr>
            <p:ph type="body" idx="1"/>
          </p:nvPr>
        </p:nvSpPr>
        <p:spPr>
          <a:xfrm>
            <a:off x="463062" y="1791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New Feature: Budget Sync </a:t>
            </a:r>
            <a:endParaRPr/>
          </a:p>
        </p:txBody>
      </p:sp>
      <p:sp>
        <p:nvSpPr>
          <p:cNvPr id="413" name="Google Shape;413;p79"/>
          <p:cNvSpPr txBox="1">
            <a:spLocks noGrp="1"/>
          </p:cNvSpPr>
          <p:nvPr>
            <p:ph type="body" idx="2"/>
          </p:nvPr>
        </p:nvSpPr>
        <p:spPr>
          <a:xfrm>
            <a:off x="457200" y="1171225"/>
            <a:ext cx="8398200" cy="5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</a:rPr>
              <a:t>Budget Sync is a new Grant Runner feature that allows you to</a:t>
            </a:r>
            <a:r>
              <a:rPr lang="en">
                <a:solidFill>
                  <a:srgbClr val="666666"/>
                </a:solidFill>
              </a:rPr>
              <a:t> </a:t>
            </a:r>
            <a:r>
              <a:rPr lang="en" b="1">
                <a:solidFill>
                  <a:schemeClr val="dk1"/>
                </a:solidFill>
              </a:rPr>
              <a:t>auto-populate</a:t>
            </a:r>
            <a:r>
              <a:rPr lang="en">
                <a:solidFill>
                  <a:srgbClr val="000000"/>
                </a:solidFill>
              </a:rPr>
              <a:t> the federal</a:t>
            </a:r>
            <a:r>
              <a:rPr lang="en">
                <a:solidFill>
                  <a:srgbClr val="666666"/>
                </a:solidFill>
              </a:rPr>
              <a:t> </a:t>
            </a:r>
            <a:r>
              <a:rPr lang="en" b="1">
                <a:solidFill>
                  <a:schemeClr val="dk1"/>
                </a:solidFill>
              </a:rPr>
              <a:t>RR Detailed Budget</a:t>
            </a:r>
            <a:r>
              <a:rPr lang="en">
                <a:solidFill>
                  <a:srgbClr val="666666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form from a connected SAGE Budget.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" sz="2000" b="1" u="sng">
                <a:solidFill>
                  <a:srgbClr val="000000"/>
                </a:solidFill>
              </a:rPr>
              <a:t>Connect a SAGE Budget to an eGC1</a:t>
            </a:r>
            <a:endParaRPr sz="2000" b="1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rgbClr val="000000"/>
                </a:solidFill>
              </a:rPr>
              <a:t>Current State: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000" b="1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rgbClr val="000000"/>
                </a:solidFill>
              </a:rPr>
              <a:t>Future State: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14" name="Google Shape;414;p79"/>
          <p:cNvSpPr/>
          <p:nvPr/>
        </p:nvSpPr>
        <p:spPr>
          <a:xfrm>
            <a:off x="1308125" y="3795575"/>
            <a:ext cx="1558200" cy="586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SAGE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79"/>
          <p:cNvSpPr/>
          <p:nvPr/>
        </p:nvSpPr>
        <p:spPr>
          <a:xfrm>
            <a:off x="4525075" y="3795575"/>
            <a:ext cx="1558200" cy="586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eGC1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79"/>
          <p:cNvSpPr/>
          <p:nvPr/>
        </p:nvSpPr>
        <p:spPr>
          <a:xfrm>
            <a:off x="1308125" y="5167175"/>
            <a:ext cx="1558200" cy="586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SAGE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79"/>
          <p:cNvSpPr/>
          <p:nvPr/>
        </p:nvSpPr>
        <p:spPr>
          <a:xfrm>
            <a:off x="4525075" y="4786175"/>
            <a:ext cx="1558200" cy="586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eGC1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79"/>
          <p:cNvSpPr/>
          <p:nvPr/>
        </p:nvSpPr>
        <p:spPr>
          <a:xfrm>
            <a:off x="4525075" y="5676000"/>
            <a:ext cx="1558200" cy="586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 Detailed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9" name="Google Shape;419;p79"/>
          <p:cNvCxnSpPr>
            <a:stCxn id="414" idx="3"/>
            <a:endCxn id="415" idx="1"/>
          </p:cNvCxnSpPr>
          <p:nvPr/>
        </p:nvCxnSpPr>
        <p:spPr>
          <a:xfrm>
            <a:off x="2866325" y="4088975"/>
            <a:ext cx="165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0" name="Google Shape;420;p79"/>
          <p:cNvCxnSpPr>
            <a:stCxn id="416" idx="3"/>
            <a:endCxn id="418" idx="1"/>
          </p:cNvCxnSpPr>
          <p:nvPr/>
        </p:nvCxnSpPr>
        <p:spPr>
          <a:xfrm>
            <a:off x="2866325" y="5460575"/>
            <a:ext cx="1658700" cy="5088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1" name="Google Shape;421;p79"/>
          <p:cNvSpPr txBox="1"/>
          <p:nvPr/>
        </p:nvSpPr>
        <p:spPr>
          <a:xfrm>
            <a:off x="3235825" y="5969375"/>
            <a:ext cx="12312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Grant Runner</a:t>
            </a: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2" name="Google Shape;422;p79"/>
          <p:cNvCxnSpPr>
            <a:stCxn id="416" idx="3"/>
            <a:endCxn id="417" idx="1"/>
          </p:cNvCxnSpPr>
          <p:nvPr/>
        </p:nvCxnSpPr>
        <p:spPr>
          <a:xfrm rot="10800000" flipH="1">
            <a:off x="2866325" y="5079575"/>
            <a:ext cx="1658700" cy="3810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0"/>
          <p:cNvSpPr txBox="1">
            <a:spLocks noGrp="1"/>
          </p:cNvSpPr>
          <p:nvPr>
            <p:ph type="body" idx="1"/>
          </p:nvPr>
        </p:nvSpPr>
        <p:spPr>
          <a:xfrm>
            <a:off x="463062" y="1791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Summary of Budget Sync Benefits</a:t>
            </a:r>
            <a:endParaRPr/>
          </a:p>
        </p:txBody>
      </p:sp>
      <p:sp>
        <p:nvSpPr>
          <p:cNvPr id="429" name="Google Shape;429;p80"/>
          <p:cNvSpPr txBox="1">
            <a:spLocks noGrp="1"/>
          </p:cNvSpPr>
          <p:nvPr>
            <p:ph type="body" idx="2"/>
          </p:nvPr>
        </p:nvSpPr>
        <p:spPr>
          <a:xfrm>
            <a:off x="457200" y="1363499"/>
            <a:ext cx="8398200" cy="50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800" b="1">
                <a:solidFill>
                  <a:srgbClr val="000000"/>
                </a:solidFill>
              </a:rPr>
              <a:t>Why Use Budget Sync and Grant Runner?</a:t>
            </a:r>
            <a:endParaRPr sz="2800" b="1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">
                <a:solidFill>
                  <a:srgbClr val="000000"/>
                </a:solidFill>
              </a:rPr>
              <a:t>Saves time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">
                <a:solidFill>
                  <a:srgbClr val="000000"/>
                </a:solidFill>
              </a:rPr>
              <a:t>No more copying budget data into sponsor form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">
                <a:solidFill>
                  <a:srgbClr val="000000"/>
                </a:solidFill>
              </a:rPr>
              <a:t>Expense amounts are changed in a single place SAGE Budget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">
                <a:solidFill>
                  <a:srgbClr val="000000"/>
                </a:solidFill>
              </a:rPr>
              <a:t>Much less cross-checking between budgets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">
                <a:solidFill>
                  <a:srgbClr val="000000"/>
                </a:solidFill>
              </a:rPr>
              <a:t>Improves accuracy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">
                <a:solidFill>
                  <a:srgbClr val="000000"/>
                </a:solidFill>
              </a:rPr>
              <a:t>Single source for budget data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">
                <a:solidFill>
                  <a:srgbClr val="000000"/>
                </a:solidFill>
              </a:rPr>
              <a:t>Easier on reviewers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">
                <a:solidFill>
                  <a:srgbClr val="000000"/>
                </a:solidFill>
              </a:rPr>
              <a:t>Reviewers no longer need to cross-check multiple budgets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">
                <a:solidFill>
                  <a:srgbClr val="000000"/>
                </a:solidFill>
              </a:rPr>
              <a:t>Easy to trace where an expense sourced from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1"/>
          <p:cNvSpPr txBox="1">
            <a:spLocks noGrp="1"/>
          </p:cNvSpPr>
          <p:nvPr>
            <p:ph type="body" idx="1"/>
          </p:nvPr>
        </p:nvSpPr>
        <p:spPr>
          <a:xfrm>
            <a:off x="463050" y="196577"/>
            <a:ext cx="83865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How It Will Work</a:t>
            </a:r>
            <a:endParaRPr/>
          </a:p>
        </p:txBody>
      </p:sp>
      <p:sp>
        <p:nvSpPr>
          <p:cNvPr id="436" name="Google Shape;436;p81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800" b="1">
                <a:solidFill>
                  <a:srgbClr val="000000"/>
                </a:solidFill>
              </a:rPr>
              <a:t>Steps:</a:t>
            </a:r>
            <a:endParaRPr sz="28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Create a SAGE Budget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Connect your budget to a Grant Runner eGC1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Review results in RR Detailed Budget form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>
                <a:solidFill>
                  <a:srgbClr val="000000"/>
                </a:solidFill>
              </a:rPr>
              <a:t>Make adjustments as necessary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eriod"/>
            </a:pPr>
            <a:r>
              <a:rPr lang="en">
                <a:solidFill>
                  <a:srgbClr val="000000"/>
                </a:solidFill>
              </a:rPr>
              <a:t>Adjust amounts &amp; expenses in SAGE Budget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eriod"/>
            </a:pPr>
            <a:r>
              <a:rPr lang="en">
                <a:solidFill>
                  <a:srgbClr val="000000"/>
                </a:solidFill>
              </a:rPr>
              <a:t>Adjust where expenses appear in the RR Detailed Budget form from the new </a:t>
            </a:r>
            <a:r>
              <a:rPr lang="en" i="1">
                <a:solidFill>
                  <a:srgbClr val="000000"/>
                </a:solidFill>
              </a:rPr>
              <a:t>Sponsor Budget Map</a:t>
            </a:r>
            <a:r>
              <a:rPr lang="en">
                <a:solidFill>
                  <a:srgbClr val="000000"/>
                </a:solidFill>
              </a:rPr>
              <a:t> page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2"/>
          <p:cNvSpPr txBox="1">
            <a:spLocks noGrp="1"/>
          </p:cNvSpPr>
          <p:nvPr>
            <p:ph type="body" idx="1"/>
          </p:nvPr>
        </p:nvSpPr>
        <p:spPr>
          <a:xfrm>
            <a:off x="463050" y="217602"/>
            <a:ext cx="83865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Connecting a SAGE Budget</a:t>
            </a:r>
            <a:endParaRPr/>
          </a:p>
        </p:txBody>
      </p:sp>
      <p:sp>
        <p:nvSpPr>
          <p:cNvPr id="443" name="Google Shape;443;p82"/>
          <p:cNvSpPr txBox="1">
            <a:spLocks noGrp="1"/>
          </p:cNvSpPr>
          <p:nvPr>
            <p:ph type="body" idx="2"/>
          </p:nvPr>
        </p:nvSpPr>
        <p:spPr>
          <a:xfrm>
            <a:off x="457200" y="1160103"/>
            <a:ext cx="8386500" cy="1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From Budget &amp; Fiscal Compliance Page of your eGC1, click “Connect a Budget” link.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Can be done at anytime after budget creation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444" name="Google Shape;444;p82"/>
          <p:cNvPicPr preferRelativeResize="0"/>
          <p:nvPr/>
        </p:nvPicPr>
        <p:blipFill rotWithShape="1">
          <a:blip r:embed="rId3">
            <a:alphaModFix/>
          </a:blip>
          <a:srcRect t="5713" r="30996" b="7056"/>
          <a:stretch/>
        </p:blipFill>
        <p:spPr>
          <a:xfrm>
            <a:off x="480000" y="2613125"/>
            <a:ext cx="8500149" cy="39659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UWBranding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88DD"/>
      </a:hlink>
      <a:folHlink>
        <a:srgbClr val="340A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UWBranding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88DD"/>
      </a:hlink>
      <a:folHlink>
        <a:srgbClr val="340A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2408</Words>
  <Application>Microsoft Office PowerPoint</Application>
  <PresentationFormat>On-screen Show (4:3)</PresentationFormat>
  <Paragraphs>409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Open Sans</vt:lpstr>
      <vt:lpstr>Encode Sans</vt:lpstr>
      <vt:lpstr>Encode Sans Black</vt:lpstr>
      <vt:lpstr>Calibri</vt:lpstr>
      <vt:lpstr>Merriweather Sans</vt:lpstr>
      <vt:lpstr>Arial</vt:lpstr>
      <vt:lpstr>Open Sans Light</vt:lpstr>
      <vt:lpstr>Simple Light</vt:lpstr>
      <vt:lpstr>Office Theme</vt:lpstr>
      <vt:lpstr>Custom Design</vt:lpstr>
      <vt:lpstr>1_Custom Design</vt:lpstr>
      <vt:lpstr>1_Custom Design</vt:lpstr>
      <vt:lpstr>Custom Design</vt:lpstr>
      <vt:lpstr>1_Custom Design</vt:lpstr>
      <vt:lpstr>Custom Design</vt:lpstr>
      <vt:lpstr>1_Custom Design</vt:lpstr>
      <vt:lpstr>Office Theme</vt:lpstr>
      <vt:lpstr>PowerPoint Presentation</vt:lpstr>
      <vt:lpstr>SAGE Budget Sync Release: 11/27/2018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2018-11-14T18:23:30Z</dcterms:modified>
</cp:coreProperties>
</file>