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7315200" cy="9601200"/>
  <p:embeddedFontLst>
    <p:embeddedFont>
      <p:font typeface="Franklin Gothic" panose="020B0604020202020204" charset="0"/>
      <p:bold r:id="rId9"/>
    </p:embeddedFont>
    <p:embeddedFont>
      <p:font typeface="Source Sans Pro" panose="020B060402020202020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2B9CF4C-5AE9-438F-8137-5772E23C797E}">
  <a:tblStyle styleId="{12B9CF4C-5AE9-438F-8137-5772E23C797E}" styleName="Table_0">
    <a:wholeTbl>
      <a:tcTxStyle b="off" i="off">
        <a:font>
          <a:latin typeface="Franklin Gothic Book"/>
          <a:ea typeface="Franklin Gothic Book"/>
          <a:cs typeface="Franklin Gothic Book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DEDED"/>
          </a:solidFill>
        </a:fill>
      </a:tcStyle>
    </a:wholeTbl>
    <a:band1H>
      <a:tcTxStyle/>
      <a:tcStyle>
        <a:tcBdr/>
        <a:fill>
          <a:solidFill>
            <a:srgbClr val="DADA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ADA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24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19425" y="720075"/>
            <a:ext cx="4877025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Source Sans Pro"/>
              <a:buNone/>
              <a:defRPr sz="6000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1pPr>
            <a:lvl2pPr lvl="1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2pPr>
            <a:lvl3pPr lvl="2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/>
            </a:lvl3pPr>
            <a:lvl4pPr lvl="3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4pPr>
            <a:lvl5pPr lvl="4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5pPr>
            <a:lvl6pPr lvl="5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6pPr>
            <a:lvl7pPr lvl="6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7pPr>
            <a:lvl8pPr lvl="7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8pPr>
            <a:lvl9pPr lvl="8" algn="ctr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564644" y="6453386"/>
            <a:ext cx="1205958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1938041" y="6453386"/>
            <a:ext cx="5267533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7373012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9" name="Google Shape;19;p2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20" name="Google Shape;20;p2"/>
            <p:cNvSpPr/>
            <p:nvPr/>
          </p:nvSpPr>
          <p:spPr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21" name="Google Shape;21;p2"/>
            <p:cNvSpPr/>
            <p:nvPr/>
          </p:nvSpPr>
          <p:spPr>
            <a:xfrm rot="10800000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 extrusionOk="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 rot="5400000">
            <a:off x="2843213" y="481013"/>
            <a:ext cx="3571875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dt" idx="10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ftr" idx="11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sldNum" idx="12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 rot="5400000">
            <a:off x="5004650" y="2500303"/>
            <a:ext cx="5243244" cy="1490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 rot="5400000">
            <a:off x="1269340" y="383516"/>
            <a:ext cx="5243244" cy="572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dt" idx="10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ftr" idx="11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sldNum" idx="12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Source Sans Pro"/>
              <a:buNone/>
              <a:defRPr sz="6000" cap="none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554181" y="6453386"/>
            <a:ext cx="1216807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1938234" y="6453386"/>
            <a:ext cx="5267533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7373012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6113972" y="1685652"/>
            <a:ext cx="2456260" cy="4408488"/>
          </a:xfrm>
          <a:custGeom>
            <a:avLst/>
            <a:gdLst/>
            <a:ahLst/>
            <a:cxnLst/>
            <a:rect l="l" t="t" r="r" b="b"/>
            <a:pathLst>
              <a:path w="4125" h="5554" extrusionOk="0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35" name="Google Shape;35;p4" title="Crop Mark"/>
          <p:cNvSpPr/>
          <p:nvPr/>
        </p:nvSpPr>
        <p:spPr>
          <a:xfrm>
            <a:off x="6113972" y="1685652"/>
            <a:ext cx="2456260" cy="4408488"/>
          </a:xfrm>
          <a:custGeom>
            <a:avLst/>
            <a:gdLst/>
            <a:ahLst/>
            <a:cxnLst/>
            <a:rect l="l" t="t" r="r" b="b"/>
            <a:pathLst>
              <a:path w="4125" h="5554" extrusionOk="0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1028700" y="2286000"/>
            <a:ext cx="3335840" cy="358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2"/>
          </p:nvPr>
        </p:nvSpPr>
        <p:spPr>
          <a:xfrm>
            <a:off x="4894052" y="2286000"/>
            <a:ext cx="3335840" cy="358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1028700" y="3305208"/>
            <a:ext cx="3335839" cy="256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3"/>
          </p:nvPr>
        </p:nvSpPr>
        <p:spPr>
          <a:xfrm>
            <a:off x="4893760" y="2349754"/>
            <a:ext cx="33358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4"/>
          </p:nvPr>
        </p:nvSpPr>
        <p:spPr>
          <a:xfrm>
            <a:off x="4893760" y="3305208"/>
            <a:ext cx="3335840" cy="256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  <a:defRPr sz="4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4692015" y="685801"/>
            <a:ext cx="3909060" cy="517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385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Char char="■"/>
              <a:defRPr sz="1500"/>
            </a:lvl1pPr>
            <a:lvl2pPr marL="914400" lvl="1" indent="-32385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–"/>
              <a:defRPr sz="1500"/>
            </a:lvl2pPr>
            <a:lvl3pPr marL="1371600" lvl="2" indent="-314325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50"/>
              <a:buChar char="■"/>
              <a:defRPr sz="1350"/>
            </a:lvl3pPr>
            <a:lvl4pPr marL="1828800" lvl="3" indent="-314325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50"/>
              <a:buChar char="–"/>
              <a:defRPr sz="1350"/>
            </a:lvl4pPr>
            <a:lvl5pPr marL="2286000" lvl="4" indent="-304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/>
            </a:lvl5pPr>
            <a:lvl6pPr marL="2743200" lvl="5" indent="-304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  <a:defRPr sz="1200"/>
            </a:lvl6pPr>
            <a:lvl7pPr marL="3200400" lvl="6" indent="-304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/>
            </a:lvl7pPr>
            <a:lvl8pPr marL="3657600" lvl="7" indent="-304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  <a:defRPr sz="1200"/>
            </a:lvl8pPr>
            <a:lvl9pPr marL="4114800" lvl="8" indent="-30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2"/>
          </p:nvPr>
        </p:nvSpPr>
        <p:spPr>
          <a:xfrm>
            <a:off x="542925" y="2856344"/>
            <a:ext cx="2891790" cy="301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dt" idx="10"/>
          </p:nvPr>
        </p:nvSpPr>
        <p:spPr>
          <a:xfrm>
            <a:off x="542925" y="6453386"/>
            <a:ext cx="90342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ftr" idx="11"/>
          </p:nvPr>
        </p:nvSpPr>
        <p:spPr>
          <a:xfrm>
            <a:off x="1654459" y="6453386"/>
            <a:ext cx="1780256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7412355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9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>
            <a:spLocks noGrp="1"/>
          </p:cNvSpPr>
          <p:nvPr>
            <p:ph type="pic" idx="2"/>
          </p:nvPr>
        </p:nvSpPr>
        <p:spPr>
          <a:xfrm>
            <a:off x="4149090" y="1"/>
            <a:ext cx="4994910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Source Sans Pro"/>
              <a:buNone/>
              <a:defRPr sz="15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Source Sans Pro"/>
              <a:buNone/>
              <a:defRPr sz="15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Source Sans Pro"/>
              <a:buNone/>
              <a:defRPr sz="15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Source Sans Pro"/>
              <a:buNone/>
              <a:defRPr sz="15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Source Sans Pro"/>
              <a:buNone/>
              <a:defRPr sz="15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Source Sans Pro"/>
              <a:buNone/>
              <a:defRPr sz="15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Source Sans Pro"/>
              <a:buNone/>
              <a:defRPr sz="15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Source Sans Pro"/>
              <a:buNone/>
              <a:defRPr sz="15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500"/>
              <a:buFont typeface="Source Sans Pro"/>
              <a:buNone/>
              <a:defRPr sz="15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542925" y="2855968"/>
            <a:ext cx="2891790" cy="3011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dt" idx="10"/>
          </p:nvPr>
        </p:nvSpPr>
        <p:spPr>
          <a:xfrm>
            <a:off x="542925" y="6453386"/>
            <a:ext cx="90342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ftr" idx="11"/>
          </p:nvPr>
        </p:nvSpPr>
        <p:spPr>
          <a:xfrm>
            <a:off x="1654459" y="6453386"/>
            <a:ext cx="1780256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7412355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–"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–"/>
              <a:defRPr sz="18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–"/>
              <a:defRPr sz="1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–"/>
              <a:defRPr sz="14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hsd/revised-common-rul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2D5AB5"/>
              </a:buClr>
              <a:buSzPts val="2700"/>
              <a:buFont typeface="Source Sans Pro"/>
              <a:buNone/>
            </a:pPr>
            <a:r>
              <a:rPr lang="en-US" sz="2700" b="1" cap="none">
                <a:solidFill>
                  <a:srgbClr val="2D5AB5"/>
                </a:solidFill>
              </a:rPr>
              <a:t>The Revised Common Rule Regulations</a:t>
            </a:r>
            <a:r>
              <a:rPr lang="en-US" sz="2700" cap="none">
                <a:solidFill>
                  <a:srgbClr val="2D5AB5"/>
                </a:solidFill>
              </a:rPr>
              <a:t/>
            </a:r>
            <a:br>
              <a:rPr lang="en-US" sz="2700" cap="none">
                <a:solidFill>
                  <a:srgbClr val="2D5AB5"/>
                </a:solidFill>
              </a:rPr>
            </a:br>
            <a:r>
              <a:rPr lang="en-US" sz="2700" cap="none">
                <a:solidFill>
                  <a:srgbClr val="2D5AB5"/>
                </a:solidFill>
              </a:rPr>
              <a:t/>
            </a:r>
            <a:br>
              <a:rPr lang="en-US" sz="2700" cap="none">
                <a:solidFill>
                  <a:srgbClr val="2D5AB5"/>
                </a:solidFill>
              </a:rPr>
            </a:br>
            <a:r>
              <a:rPr lang="en-US" sz="1800" cap="none">
                <a:solidFill>
                  <a:schemeClr val="dk1"/>
                </a:solidFill>
              </a:rPr>
              <a:t>Karen Moe, Human Subjects Division</a:t>
            </a:r>
            <a:endParaRPr sz="1800" cap="none"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/>
              <a:t>MRAM Meeting</a:t>
            </a:r>
            <a:endParaRPr/>
          </a:p>
          <a:p>
            <a:pPr marL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/>
              <a:t>December 13, 2018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2773018" y="1229968"/>
            <a:ext cx="5777120" cy="1349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 sz="3000" b="1">
                <a:solidFill>
                  <a:schemeClr val="dk1"/>
                </a:solidFill>
              </a:rPr>
              <a:t>The Common Rule is being revised for the first time in its history, on January 21, 2019.</a:t>
            </a:r>
            <a:endParaRPr sz="3000" b="1">
              <a:solidFill>
                <a:srgbClr val="009200"/>
              </a:solidFill>
            </a:endParaRPr>
          </a:p>
        </p:txBody>
      </p:sp>
      <p:sp>
        <p:nvSpPr>
          <p:cNvPr id="104" name="Google Shape;104;p14"/>
          <p:cNvSpPr txBox="1">
            <a:spLocks noGrp="1"/>
          </p:cNvSpPr>
          <p:nvPr>
            <p:ph type="body" idx="1"/>
          </p:nvPr>
        </p:nvSpPr>
        <p:spPr>
          <a:xfrm>
            <a:off x="1028700" y="3175552"/>
            <a:ext cx="7663070" cy="254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/>
              <a:t>The human subjects regulations required by federal agencies that fund human subjects research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/>
              <a:t>Affects almost all UW human subjects research</a:t>
            </a:r>
            <a:endParaRPr/>
          </a:p>
        </p:txBody>
      </p:sp>
      <p:pic>
        <p:nvPicPr>
          <p:cNvPr id="105" name="Google Shape;10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072" y="1013690"/>
            <a:ext cx="1955002" cy="1565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2478571" y="1438547"/>
            <a:ext cx="4763328" cy="484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Source Sans Pro"/>
              <a:buNone/>
            </a:pPr>
            <a:r>
              <a:rPr lang="en-US" sz="2700" b="1">
                <a:solidFill>
                  <a:schemeClr val="dk1"/>
                </a:solidFill>
              </a:rPr>
              <a:t>The major changes</a:t>
            </a:r>
            <a:endParaRPr sz="2700" b="1">
              <a:solidFill>
                <a:srgbClr val="009200"/>
              </a:solidFill>
            </a:endParaRPr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1"/>
          </p:nvPr>
        </p:nvSpPr>
        <p:spPr>
          <a:xfrm>
            <a:off x="1028700" y="2683566"/>
            <a:ext cx="7663070" cy="3041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/>
              <a:t>Revised and expanded categories for “exempt” status 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/>
              <a:t>Eliminates continuing review (“Status Reports”) for minimal risk research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/>
              <a:t>Adds several required elements of consent and a Key Information section to consent forms</a:t>
            </a:r>
            <a:endParaRPr/>
          </a:p>
        </p:txBody>
      </p:sp>
      <p:pic>
        <p:nvPicPr>
          <p:cNvPr id="112" name="Google Shape;11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300" y="906539"/>
            <a:ext cx="1933814" cy="1548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2647749" y="1526250"/>
            <a:ext cx="57357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 sz="3000" b="1">
                <a:solidFill>
                  <a:schemeClr val="dk1"/>
                </a:solidFill>
              </a:rPr>
              <a:t>Impact on researcher workload</a:t>
            </a:r>
            <a:endParaRPr sz="3000" b="1">
              <a:solidFill>
                <a:srgbClr val="009200"/>
              </a:solidFill>
            </a:endParaRPr>
          </a:p>
        </p:txBody>
      </p:sp>
      <p:pic>
        <p:nvPicPr>
          <p:cNvPr id="118" name="Google Shape;118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019566" y="3587001"/>
            <a:ext cx="1219168" cy="979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 descr="See the source 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3291" y="939105"/>
            <a:ext cx="1964185" cy="157286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0" name="Google Shape;120;p16"/>
          <p:cNvGraphicFramePr/>
          <p:nvPr/>
        </p:nvGraphicFramePr>
        <p:xfrm>
          <a:off x="1675382" y="278096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{12B9CF4C-5AE9-438F-8137-5772E23C797E}</a:tableStyleId>
              </a:tblPr>
              <a:tblGrid>
                <a:gridCol w="335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Change</a:t>
                      </a:r>
                      <a:endParaRPr sz="2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Research workload</a:t>
                      </a:r>
                      <a:endParaRPr sz="2400" u="none" strike="noStrike" cap="none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More studies qualify for exempt status</a:t>
                      </a:r>
                      <a:endParaRPr sz="2400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No continuing review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New consent elements &amp; Key Information</a:t>
                      </a:r>
                      <a:endParaRPr sz="2400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1" name="Google Shape;12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5574258" y="3432758"/>
            <a:ext cx="588950" cy="34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7298698" y="5067746"/>
            <a:ext cx="588950" cy="34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6384467" y="4227889"/>
            <a:ext cx="588950" cy="342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xfrm>
            <a:off x="2828925" y="1483273"/>
            <a:ext cx="5296314" cy="484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US" sz="3000" b="1">
                <a:solidFill>
                  <a:schemeClr val="dk1"/>
                </a:solidFill>
              </a:rPr>
              <a:t>Use these revised forms, </a:t>
            </a:r>
            <a:r>
              <a:rPr lang="en-US" sz="3000" b="1">
                <a:solidFill>
                  <a:srgbClr val="2F5EBB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NOW</a:t>
            </a:r>
            <a:endParaRPr sz="3000" b="1">
              <a:solidFill>
                <a:srgbClr val="2F5EBB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129" name="Google Shape;129;p17"/>
          <p:cNvSpPr txBox="1">
            <a:spLocks noGrp="1"/>
          </p:cNvSpPr>
          <p:nvPr>
            <p:ph type="body" idx="1"/>
          </p:nvPr>
        </p:nvSpPr>
        <p:spPr>
          <a:xfrm>
            <a:off x="1028700" y="3175552"/>
            <a:ext cx="7663070" cy="254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</a:pPr>
            <a:r>
              <a:rPr lang="en-US" sz="3000"/>
              <a:t>IRB Protocol form			</a:t>
            </a:r>
            <a:r>
              <a:rPr lang="en-US" sz="2400" i="1">
                <a:solidFill>
                  <a:srgbClr val="7F7F7F"/>
                </a:solidFill>
              </a:rPr>
              <a:t>revised Nov 30</a:t>
            </a:r>
            <a:endParaRPr sz="3000">
              <a:solidFill>
                <a:srgbClr val="7F7F7F"/>
              </a:solidFill>
            </a:endParaRPr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</a:pPr>
            <a:r>
              <a:rPr lang="en-US" sz="3000"/>
              <a:t>Consent form template         	</a:t>
            </a:r>
            <a:r>
              <a:rPr lang="en-US" sz="2400" i="1">
                <a:solidFill>
                  <a:srgbClr val="7F7F7F"/>
                </a:solidFill>
              </a:rPr>
              <a:t>revised Oct 30</a:t>
            </a:r>
            <a:endParaRPr sz="3000">
              <a:solidFill>
                <a:srgbClr val="7F7F7F"/>
              </a:solidFill>
            </a:endParaRPr>
          </a:p>
        </p:txBody>
      </p:sp>
      <p:pic>
        <p:nvPicPr>
          <p:cNvPr id="130" name="Google Shape;13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074" y="948686"/>
            <a:ext cx="1940255" cy="1553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>
            <a:off x="3142007" y="1487076"/>
            <a:ext cx="3708539" cy="484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Source Sans Pro"/>
              <a:buNone/>
            </a:pPr>
            <a:r>
              <a:rPr lang="en-US" sz="2700" b="1">
                <a:solidFill>
                  <a:schemeClr val="dk1"/>
                </a:solidFill>
              </a:rPr>
              <a:t>For more information</a:t>
            </a:r>
            <a:endParaRPr sz="2700" b="1">
              <a:solidFill>
                <a:srgbClr val="009200"/>
              </a:solidFill>
            </a:endParaRPr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>
            <a:off x="1028700" y="2683566"/>
            <a:ext cx="7663070" cy="3041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400"/>
              <a:t>Revised Common Rule webpage</a:t>
            </a:r>
            <a:endParaRPr/>
          </a:p>
          <a:p>
            <a:pPr marL="0" lvl="0" indent="0" algn="ctr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https://www.washington.edu/research/hsd/revised-common-rule/</a:t>
            </a:r>
            <a:r>
              <a:rPr lang="en-US" sz="1800"/>
              <a:t> 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88"/>
              <a:buNone/>
            </a:pPr>
            <a:endParaRPr sz="788"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ctr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100" b="1">
                <a:solidFill>
                  <a:srgbClr val="84904A"/>
                </a:solidFill>
              </a:rPr>
              <a:t>Q and A</a:t>
            </a:r>
            <a:endParaRPr/>
          </a:p>
          <a:p>
            <a:pPr marL="0" lvl="0" indent="0" algn="ctr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100" b="1">
                <a:solidFill>
                  <a:srgbClr val="84904A"/>
                </a:solidFill>
              </a:rPr>
              <a:t>Which studies and when</a:t>
            </a:r>
            <a:endParaRPr/>
          </a:p>
          <a:p>
            <a:pPr marL="0" lvl="0" indent="0" algn="ctr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100" b="1">
                <a:solidFill>
                  <a:srgbClr val="84904A"/>
                </a:solidFill>
              </a:rPr>
              <a:t>3-minute videos explaining the changes</a:t>
            </a:r>
            <a:endParaRPr/>
          </a:p>
        </p:txBody>
      </p:sp>
      <p:pic>
        <p:nvPicPr>
          <p:cNvPr id="137" name="Google Shape;13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972" y="974665"/>
            <a:ext cx="1884869" cy="1509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rgbClr val="000000"/>
      </a:dk1>
      <a:lt1>
        <a:srgbClr val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On-screen Show (4:3)</PresentationFormat>
  <Paragraphs>27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Franklin Gothic</vt:lpstr>
      <vt:lpstr>Source Sans Pro</vt:lpstr>
      <vt:lpstr>Arial</vt:lpstr>
      <vt:lpstr>Crop</vt:lpstr>
      <vt:lpstr>The Revised Common Rule Regulations  Karen Moe, Human Subjects Division</vt:lpstr>
      <vt:lpstr>The Common Rule is being revised for the first time in its history, on January 21, 2019.</vt:lpstr>
      <vt:lpstr>The major changes</vt:lpstr>
      <vt:lpstr>Impact on researcher workload</vt:lpstr>
      <vt:lpstr>Use these revised forms, NOW</vt:lpstr>
      <vt:lpstr>For 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Revised Common Rule Regulations  Karen Moe, Human Subjects Division</dc:title>
  <dc:creator>Susan S. Wilbanks</dc:creator>
  <cp:lastModifiedBy>Susan S. Wilbanks</cp:lastModifiedBy>
  <cp:revision>1</cp:revision>
  <dcterms:modified xsi:type="dcterms:W3CDTF">2018-12-20T21:08:40Z</dcterms:modified>
</cp:coreProperties>
</file>