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Open Sans Light" panose="020B0604020202020204" charset="0"/>
      <p:regular r:id="rId13"/>
      <p:bold r:id="rId14"/>
      <p:italic r:id="rId15"/>
      <p:boldItalic r:id="rId16"/>
    </p:embeddedFont>
    <p:embeddedFont>
      <p:font typeface="Open Sans" panose="020B0604020202020204" charset="0"/>
      <p:regular r:id="rId17"/>
      <p:bold r:id="rId18"/>
      <p:italic r:id="rId19"/>
      <p:boldItalic r:id="rId20"/>
    </p:embeddedFont>
    <p:embeddedFont>
      <p:font typeface="Encode Sans Black" panose="020B0604020202020204" charset="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124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viewProps" Target="viewProp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g25d2798bda_2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3" name="Google Shape;33;g25d2798bda_2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48a71a1582_1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80"/>
              </a:spcBef>
              <a:spcAft>
                <a:spcPts val="0"/>
              </a:spcAft>
              <a:buClr>
                <a:srgbClr val="000000"/>
              </a:buClr>
              <a:buSzPts val="1100"/>
              <a:buFont typeface="Arial"/>
              <a:buNone/>
            </a:pPr>
            <a:r>
              <a:rPr lang="en-US" sz="1100">
                <a:solidFill>
                  <a:srgbClr val="4B2E83"/>
                </a:solidFill>
                <a:latin typeface="Open Sans"/>
                <a:ea typeface="Open Sans"/>
                <a:cs typeface="Open Sans"/>
                <a:sym typeface="Open Sans"/>
              </a:rPr>
              <a:t>With the exception of its manager, the newly expanded contracts team is now in place. They are Autumn Eck; Elaine Eldridge; Vali Gazula; Richard Glover; Dhara Latham; Karl Neumann; Elizabeth Walker-Tilley.</a:t>
            </a:r>
            <a:endParaRPr sz="1100" b="0" i="0" u="none" strike="noStrike" cap="none">
              <a:solidFill>
                <a:srgbClr val="33006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9" name="Google Shape;39;g48a71a1582_1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43992b4a0a_5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43992b4a0a_5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Effective this week, all new NAAs will be reassigned to Contracts team members. Team will also handle Government contracts and clinical studies in addition to the industry clinical trials already part of their scope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48a71a1582_1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g48a71a158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48a71a1582_1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48a71a1582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3992b4a0a_5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400"/>
              </a:spcBef>
              <a:spcAft>
                <a:spcPts val="0"/>
              </a:spcAft>
              <a:buClr>
                <a:srgbClr val="151516"/>
              </a:buClr>
              <a:buSzPts val="2000"/>
              <a:buFont typeface="Merriweather Sans"/>
              <a:buNone/>
            </a:pPr>
            <a:endParaRPr sz="1400" b="0" i="0" u="none" strike="noStrike" cap="none">
              <a:solidFill>
                <a:srgbClr val="33006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4" name="Google Shape;64;g43992b4a0a_5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
        <p:cNvGrpSpPr/>
        <p:nvPr/>
      </p:nvGrpSpPr>
      <p:grpSpPr>
        <a:xfrm>
          <a:off x="0" y="0"/>
          <a:ext cx="0" cy="0"/>
          <a:chOff x="0" y="0"/>
          <a:chExt cx="0" cy="0"/>
        </a:xfrm>
      </p:grpSpPr>
      <p:sp>
        <p:nvSpPr>
          <p:cNvPr id="7" name="Google Shape;7;p2"/>
          <p:cNvSpPr txBox="1">
            <a:spLocks noGrp="1"/>
          </p:cNvSpPr>
          <p:nvPr>
            <p:ph type="body" idx="1"/>
          </p:nvPr>
        </p:nvSpPr>
        <p:spPr>
          <a:xfrm>
            <a:off x="671757" y="1167124"/>
            <a:ext cx="6972300" cy="2641800"/>
          </a:xfrm>
          <a:prstGeom prst="rect">
            <a:avLst/>
          </a:prstGeom>
          <a:noFill/>
          <a:ln>
            <a:noFill/>
          </a:ln>
        </p:spPr>
        <p:txBody>
          <a:bodyPr spcFirstLastPara="1" wrap="square" lIns="91425" tIns="91425" rIns="91425" bIns="91425" anchor="b" anchorCtr="0"/>
          <a:lstStyle>
            <a:lvl1pPr marL="457200" marR="0" lvl="0" indent="-546100" algn="l" rtl="0">
              <a:lnSpc>
                <a:spcPct val="100000"/>
              </a:lnSpc>
              <a:spcBef>
                <a:spcPts val="1000"/>
              </a:spcBef>
              <a:spcAft>
                <a:spcPts val="0"/>
              </a:spcAft>
              <a:buClr>
                <a:srgbClr val="4B2E83"/>
              </a:buClr>
              <a:buSzPts val="5000"/>
              <a:buFont typeface="Arial"/>
              <a:buChar char="●"/>
              <a:defRPr sz="5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 name="Google Shape;8;p2" descr="W Logo_Purple_2685_HEX.png"/>
          <p:cNvPicPr preferRelativeResize="0"/>
          <p:nvPr/>
        </p:nvPicPr>
        <p:blipFill rotWithShape="1">
          <a:blip r:embed="rId2">
            <a:alphaModFix/>
          </a:blip>
          <a:srcRect/>
          <a:stretch/>
        </p:blipFill>
        <p:spPr>
          <a:xfrm>
            <a:off x="7448139" y="5949410"/>
            <a:ext cx="1364751" cy="923360"/>
          </a:xfrm>
          <a:prstGeom prst="rect">
            <a:avLst/>
          </a:prstGeom>
          <a:noFill/>
          <a:ln>
            <a:noFill/>
          </a:ln>
        </p:spPr>
      </p:pic>
      <p:pic>
        <p:nvPicPr>
          <p:cNvPr id="9" name="Google Shape;9;p2" descr="Wordmark_center_Purple_HEX.png"/>
          <p:cNvPicPr preferRelativeResize="0"/>
          <p:nvPr/>
        </p:nvPicPr>
        <p:blipFill rotWithShape="1">
          <a:blip r:embed="rId3">
            <a:alphaModFix/>
          </a:blip>
          <a:srcRect/>
          <a:stretch/>
        </p:blipFill>
        <p:spPr>
          <a:xfrm>
            <a:off x="792039" y="6487457"/>
            <a:ext cx="2389133" cy="163346"/>
          </a:xfrm>
          <a:prstGeom prst="rect">
            <a:avLst/>
          </a:prstGeom>
          <a:noFill/>
          <a:ln>
            <a:noFill/>
          </a:ln>
        </p:spPr>
      </p:pic>
      <p:pic>
        <p:nvPicPr>
          <p:cNvPr id="10" name="Google Shape;10;p2" descr="Bar_RtAngle_7502_RGB.png"/>
          <p:cNvPicPr preferRelativeResize="0"/>
          <p:nvPr/>
        </p:nvPicPr>
        <p:blipFill rotWithShape="1">
          <a:blip r:embed="rId4">
            <a:alphaModFix/>
          </a:blip>
          <a:srcRect/>
          <a:stretch/>
        </p:blipFill>
        <p:spPr>
          <a:xfrm>
            <a:off x="813587" y="4006085"/>
            <a:ext cx="2244845" cy="11275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1"/>
        <p:cNvGrpSpPr/>
        <p:nvPr/>
      </p:nvGrpSpPr>
      <p:grpSpPr>
        <a:xfrm>
          <a:off x="0" y="0"/>
          <a:ext cx="0" cy="0"/>
          <a:chOff x="0" y="0"/>
          <a:chExt cx="0" cy="0"/>
        </a:xfrm>
      </p:grpSpPr>
      <p:sp>
        <p:nvSpPr>
          <p:cNvPr id="12" name="Google Shape;12;p3"/>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body" idx="2"/>
          </p:nvPr>
        </p:nvSpPr>
        <p:spPr>
          <a:xfrm>
            <a:off x="659305" y="1736725"/>
            <a:ext cx="8196300" cy="40155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rgbClr val="4B2E83"/>
              </a:buClr>
              <a:buSzPts val="2400"/>
              <a:buFont typeface="Merriweather Sans"/>
              <a:buChar char="&gt;"/>
              <a:defRPr sz="2400" b="0"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Open Sans"/>
              <a:buChar char="–"/>
              <a:defRPr sz="2000" b="0"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0"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Open Sans"/>
              <a:buChar char="–"/>
              <a:defRPr sz="1600" b="0"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0"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pic>
        <p:nvPicPr>
          <p:cNvPr id="14" name="Google Shape;14;p3" descr="W Logo_Purple_2685_HEX.png"/>
          <p:cNvPicPr preferRelativeResize="0"/>
          <p:nvPr/>
        </p:nvPicPr>
        <p:blipFill rotWithShape="1">
          <a:blip r:embed="rId2">
            <a:alphaModFix/>
          </a:blip>
          <a:srcRect/>
          <a:stretch/>
        </p:blipFill>
        <p:spPr>
          <a:xfrm>
            <a:off x="7448139" y="5949410"/>
            <a:ext cx="1364751" cy="923360"/>
          </a:xfrm>
          <a:prstGeom prst="rect">
            <a:avLst/>
          </a:prstGeom>
          <a:noFill/>
          <a:ln>
            <a:noFill/>
          </a:ln>
        </p:spPr>
      </p:pic>
      <p:pic>
        <p:nvPicPr>
          <p:cNvPr id="15" name="Google Shape;15;p3" descr="Bar_RtAngle_7502_RGB.png"/>
          <p:cNvPicPr preferRelativeResize="0"/>
          <p:nvPr/>
        </p:nvPicPr>
        <p:blipFill rotWithShape="1">
          <a:blip r:embed="rId3">
            <a:alphaModFix/>
          </a:blip>
          <a:srcRect/>
          <a:stretch/>
        </p:blipFill>
        <p:spPr>
          <a:xfrm>
            <a:off x="784225" y="1437805"/>
            <a:ext cx="1334720" cy="6704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6"/>
        <p:cNvGrpSpPr/>
        <p:nvPr/>
      </p:nvGrpSpPr>
      <p:grpSpPr>
        <a:xfrm>
          <a:off x="0" y="0"/>
          <a:ext cx="0" cy="0"/>
          <a:chOff x="0" y="0"/>
          <a:chExt cx="0" cy="0"/>
        </a:xfrm>
      </p:grpSpPr>
      <p:sp>
        <p:nvSpPr>
          <p:cNvPr id="17" name="Google Shape;17;p4"/>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Google Shape;18;p4"/>
          <p:cNvSpPr txBox="1">
            <a:spLocks noGrp="1"/>
          </p:cNvSpPr>
          <p:nvPr>
            <p:ph type="body" idx="2"/>
          </p:nvPr>
        </p:nvSpPr>
        <p:spPr>
          <a:xfrm>
            <a:off x="659305" y="2320239"/>
            <a:ext cx="8197200" cy="38100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 name="Google Shape;19;p4"/>
          <p:cNvSpPr txBox="1">
            <a:spLocks noGrp="1"/>
          </p:cNvSpPr>
          <p:nvPr>
            <p:ph type="body" idx="3"/>
          </p:nvPr>
        </p:nvSpPr>
        <p:spPr>
          <a:xfrm>
            <a:off x="671757" y="1730667"/>
            <a:ext cx="8184600" cy="411300"/>
          </a:xfrm>
          <a:prstGeom prst="rect">
            <a:avLst/>
          </a:prstGeom>
          <a:noFill/>
          <a:ln>
            <a:noFill/>
          </a:ln>
        </p:spPr>
        <p:txBody>
          <a:bodyPr spcFirstLastPara="1" wrap="square" lIns="91425" tIns="91425" rIns="91425" bIns="91425" anchor="t" anchorCtr="0"/>
          <a:lstStyle>
            <a:lvl1pPr marL="457200" marR="0" lvl="0" indent="-381000" algn="l" rtl="0">
              <a:lnSpc>
                <a:spcPct val="90000"/>
              </a:lnSpc>
              <a:spcBef>
                <a:spcPts val="480"/>
              </a:spcBef>
              <a:spcAft>
                <a:spcPts val="0"/>
              </a:spcAft>
              <a:buClr>
                <a:srgbClr val="4B2E83"/>
              </a:buClr>
              <a:buSzPts val="2400"/>
              <a:buFont typeface="Arial"/>
              <a:buChar char="●"/>
              <a:defRPr sz="24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0" name="Google Shape;20;p4" descr="Wordmark_center_Purple_HEX.png"/>
          <p:cNvPicPr preferRelativeResize="0"/>
          <p:nvPr/>
        </p:nvPicPr>
        <p:blipFill rotWithShape="1">
          <a:blip r:embed="rId2">
            <a:alphaModFix/>
          </a:blip>
          <a:srcRect/>
          <a:stretch/>
        </p:blipFill>
        <p:spPr>
          <a:xfrm>
            <a:off x="6382155" y="6487457"/>
            <a:ext cx="2389133" cy="163346"/>
          </a:xfrm>
          <a:prstGeom prst="rect">
            <a:avLst/>
          </a:prstGeom>
          <a:noFill/>
          <a:ln>
            <a:noFill/>
          </a:ln>
        </p:spPr>
      </p:pic>
      <p:pic>
        <p:nvPicPr>
          <p:cNvPr id="21" name="Google Shape;21;p4" descr="Bar_RtAngle_7502_RGB.png"/>
          <p:cNvPicPr preferRelativeResize="0"/>
          <p:nvPr/>
        </p:nvPicPr>
        <p:blipFill rotWithShape="1">
          <a:blip r:embed="rId3">
            <a:alphaModFix/>
          </a:blip>
          <a:srcRect/>
          <a:stretch/>
        </p:blipFill>
        <p:spPr>
          <a:xfrm>
            <a:off x="784225" y="1437805"/>
            <a:ext cx="1334720" cy="6704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2"/>
        <p:cNvGrpSpPr/>
        <p:nvPr/>
      </p:nvGrpSpPr>
      <p:grpSpPr>
        <a:xfrm>
          <a:off x="0" y="0"/>
          <a:ext cx="0" cy="0"/>
          <a:chOff x="0" y="0"/>
          <a:chExt cx="0" cy="0"/>
        </a:xfrm>
      </p:grpSpPr>
      <p:sp>
        <p:nvSpPr>
          <p:cNvPr id="23" name="Google Shape;23;p5"/>
          <p:cNvSpPr>
            <a:spLocks noGrp="1"/>
          </p:cNvSpPr>
          <p:nvPr>
            <p:ph type="chart" idx="2"/>
          </p:nvPr>
        </p:nvSpPr>
        <p:spPr>
          <a:xfrm>
            <a:off x="766763" y="1736725"/>
            <a:ext cx="8021700" cy="4432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80"/>
              </a:spcBef>
              <a:spcAft>
                <a:spcPts val="0"/>
              </a:spcAft>
              <a:buClr>
                <a:srgbClr val="999999"/>
              </a:buClr>
              <a:buSzPts val="1400"/>
              <a:buFont typeface="Arial"/>
              <a:buNone/>
              <a:defRPr sz="2400" b="0" i="1" u="none" strike="noStrike" cap="none">
                <a:solidFill>
                  <a:srgbClr val="999999"/>
                </a:solidFill>
                <a:latin typeface="Open Sans Light"/>
                <a:ea typeface="Open Sans Light"/>
                <a:cs typeface="Open Sans Light"/>
                <a:sym typeface="Open Sans Light"/>
              </a:defRPr>
            </a:lvl1pPr>
            <a:lvl2pPr marL="742950" marR="0" lvl="1" indent="-1079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5"/>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5" name="Google Shape;25;p5" descr="Wordmark_center_Purple_HEX.png"/>
          <p:cNvPicPr preferRelativeResize="0"/>
          <p:nvPr/>
        </p:nvPicPr>
        <p:blipFill rotWithShape="1">
          <a:blip r:embed="rId2">
            <a:alphaModFix/>
          </a:blip>
          <a:srcRect/>
          <a:stretch/>
        </p:blipFill>
        <p:spPr>
          <a:xfrm>
            <a:off x="6363105" y="6487457"/>
            <a:ext cx="2389133" cy="163346"/>
          </a:xfrm>
          <a:prstGeom prst="rect">
            <a:avLst/>
          </a:prstGeom>
          <a:noFill/>
          <a:ln>
            <a:noFill/>
          </a:ln>
        </p:spPr>
      </p:pic>
      <p:pic>
        <p:nvPicPr>
          <p:cNvPr id="26" name="Google Shape;26;p5" descr="Bar_RtAngle_7502_RGB.png"/>
          <p:cNvPicPr preferRelativeResize="0"/>
          <p:nvPr/>
        </p:nvPicPr>
        <p:blipFill rotWithShape="1">
          <a:blip r:embed="rId3">
            <a:alphaModFix/>
          </a:blip>
          <a:srcRect/>
          <a:stretch/>
        </p:blipFill>
        <p:spPr>
          <a:xfrm>
            <a:off x="784225" y="1437805"/>
            <a:ext cx="1334720" cy="6704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9" name="Google Shape;29;p6"/>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30" name="Google Shape;30;p6"/>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age.admin.uw.edu/era/uwnetid/reports/awardTracker/tracker.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cottlec@uw.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7"/>
          <p:cNvSpPr txBox="1"/>
          <p:nvPr/>
        </p:nvSpPr>
        <p:spPr>
          <a:xfrm>
            <a:off x="692029" y="4736699"/>
            <a:ext cx="6656731" cy="1310111"/>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chemeClr val="dk2"/>
              </a:buClr>
              <a:buFont typeface="Arial"/>
              <a:buNone/>
            </a:pPr>
            <a:r>
              <a:rPr lang="en-US" sz="1600">
                <a:solidFill>
                  <a:schemeClr val="dk2"/>
                </a:solidFill>
                <a:latin typeface="Open Sans"/>
                <a:ea typeface="Open Sans"/>
                <a:cs typeface="Open Sans"/>
                <a:sym typeface="Open Sans"/>
              </a:rPr>
              <a:t>December 2018 </a:t>
            </a:r>
            <a:r>
              <a:rPr lang="en-US" sz="1600" b="0" i="0" u="none" strike="noStrike" cap="none">
                <a:solidFill>
                  <a:schemeClr val="dk2"/>
                </a:solidFill>
                <a:latin typeface="Open Sans"/>
                <a:ea typeface="Open Sans"/>
                <a:cs typeface="Open Sans"/>
                <a:sym typeface="Open Sans"/>
              </a:rPr>
              <a:t>MRAM</a:t>
            </a:r>
            <a:endParaRPr/>
          </a:p>
          <a:p>
            <a:pPr marL="0" marR="0" lvl="0" indent="0" algn="l" rtl="0">
              <a:lnSpc>
                <a:spcPct val="150000"/>
              </a:lnSpc>
              <a:spcBef>
                <a:spcPts val="0"/>
              </a:spcBef>
              <a:spcAft>
                <a:spcPts val="0"/>
              </a:spcAft>
              <a:buClr>
                <a:schemeClr val="dk2"/>
              </a:buClr>
              <a:buFont typeface="Arial"/>
              <a:buNone/>
            </a:pPr>
            <a:r>
              <a:rPr lang="en-US" sz="1600">
                <a:solidFill>
                  <a:schemeClr val="dk2"/>
                </a:solidFill>
                <a:latin typeface="Open Sans"/>
                <a:ea typeface="Open Sans"/>
                <a:cs typeface="Open Sans"/>
                <a:sym typeface="Open Sans"/>
              </a:rPr>
              <a:t>Cathy Cottle </a:t>
            </a:r>
            <a:endParaRPr sz="1600">
              <a:solidFill>
                <a:schemeClr val="dk2"/>
              </a:solidFill>
              <a:latin typeface="Open Sans"/>
              <a:ea typeface="Open Sans"/>
              <a:cs typeface="Open Sans"/>
              <a:sym typeface="Open Sans"/>
            </a:endParaRPr>
          </a:p>
          <a:p>
            <a:pPr marL="0" marR="0" lvl="0" indent="0" algn="l" rtl="0">
              <a:lnSpc>
                <a:spcPct val="150000"/>
              </a:lnSpc>
              <a:spcBef>
                <a:spcPts val="0"/>
              </a:spcBef>
              <a:spcAft>
                <a:spcPts val="0"/>
              </a:spcAft>
              <a:buClr>
                <a:schemeClr val="dk2"/>
              </a:buClr>
              <a:buFont typeface="Arial"/>
              <a:buNone/>
            </a:pPr>
            <a:r>
              <a:rPr lang="en-US" sz="1600">
                <a:solidFill>
                  <a:schemeClr val="dk2"/>
                </a:solidFill>
                <a:latin typeface="Open Sans"/>
                <a:ea typeface="Open Sans"/>
                <a:cs typeface="Open Sans"/>
                <a:sym typeface="Open Sans"/>
              </a:rPr>
              <a:t>Associate Director, Contracts &amp; Grants</a:t>
            </a:r>
            <a:endParaRPr sz="1600">
              <a:solidFill>
                <a:schemeClr val="dk2"/>
              </a:solidFill>
              <a:latin typeface="Open Sans"/>
              <a:ea typeface="Open Sans"/>
              <a:cs typeface="Open Sans"/>
              <a:sym typeface="Open Sans"/>
            </a:endParaRPr>
          </a:p>
          <a:p>
            <a:pPr marL="0" marR="0" lvl="0" indent="0" algn="l" rtl="0">
              <a:lnSpc>
                <a:spcPct val="150000"/>
              </a:lnSpc>
              <a:spcBef>
                <a:spcPts val="0"/>
              </a:spcBef>
              <a:spcAft>
                <a:spcPts val="0"/>
              </a:spcAft>
              <a:buClr>
                <a:schemeClr val="dk2"/>
              </a:buClr>
              <a:buFont typeface="Arial"/>
              <a:buNone/>
            </a:pPr>
            <a:r>
              <a:rPr lang="en-US" sz="1600" b="0" i="0" u="none" strike="noStrike" cap="none">
                <a:solidFill>
                  <a:schemeClr val="dk2"/>
                </a:solidFill>
                <a:latin typeface="Open Sans"/>
                <a:ea typeface="Open Sans"/>
                <a:cs typeface="Open Sans"/>
                <a:sym typeface="Open Sans"/>
              </a:rPr>
              <a:t>Office of Sponsored Programs </a:t>
            </a:r>
            <a:endParaRPr sz="1600">
              <a:solidFill>
                <a:schemeClr val="dk2"/>
              </a:solidFill>
              <a:latin typeface="Open Sans"/>
              <a:ea typeface="Open Sans"/>
              <a:cs typeface="Open Sans"/>
              <a:sym typeface="Open Sans"/>
            </a:endParaRPr>
          </a:p>
        </p:txBody>
      </p:sp>
      <p:sp>
        <p:nvSpPr>
          <p:cNvPr id="36" name="Google Shape;36;p7"/>
          <p:cNvSpPr txBox="1">
            <a:spLocks noGrp="1"/>
          </p:cNvSpPr>
          <p:nvPr>
            <p:ph type="body" idx="1"/>
          </p:nvPr>
        </p:nvSpPr>
        <p:spPr>
          <a:xfrm>
            <a:off x="842279" y="1908563"/>
            <a:ext cx="6972300" cy="15930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3"/>
              </a:buClr>
              <a:buSzPts val="1063"/>
              <a:buFont typeface="Arial"/>
              <a:buNone/>
            </a:pPr>
            <a:r>
              <a:rPr lang="en-US" sz="4250"/>
              <a:t>Office of Sponsored Programs: Contracts Team</a:t>
            </a:r>
            <a:endParaRPr sz="425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311700" y="517167"/>
            <a:ext cx="8520600" cy="7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a:solidFill>
                  <a:srgbClr val="4B2E83"/>
                </a:solidFill>
                <a:latin typeface="Open Sans"/>
                <a:ea typeface="Open Sans"/>
                <a:cs typeface="Open Sans"/>
                <a:sym typeface="Open Sans"/>
              </a:rPr>
              <a:t>Who?</a:t>
            </a:r>
            <a:endParaRPr sz="2400" b="0" i="0" u="none" strike="noStrike" cap="none">
              <a:solidFill>
                <a:srgbClr val="4B2E83"/>
              </a:solidFill>
              <a:latin typeface="Open Sans"/>
              <a:ea typeface="Open Sans"/>
              <a:cs typeface="Open Sans"/>
              <a:sym typeface="Open Sans"/>
            </a:endParaRPr>
          </a:p>
        </p:txBody>
      </p:sp>
      <p:pic>
        <p:nvPicPr>
          <p:cNvPr id="42" name="Google Shape;42;p8"/>
          <p:cNvPicPr preferRelativeResize="0"/>
          <p:nvPr/>
        </p:nvPicPr>
        <p:blipFill>
          <a:blip r:embed="rId3">
            <a:alphaModFix/>
          </a:blip>
          <a:stretch>
            <a:fillRect/>
          </a:stretch>
        </p:blipFill>
        <p:spPr>
          <a:xfrm>
            <a:off x="3149500" y="1280675"/>
            <a:ext cx="2083125" cy="4463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9"/>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What?</a:t>
            </a:r>
            <a:endParaRPr/>
          </a:p>
        </p:txBody>
      </p:sp>
      <p:sp>
        <p:nvSpPr>
          <p:cNvPr id="48" name="Google Shape;48;p9"/>
          <p:cNvSpPr txBox="1">
            <a:spLocks noGrp="1"/>
          </p:cNvSpPr>
          <p:nvPr>
            <p:ph type="body" idx="2"/>
          </p:nvPr>
        </p:nvSpPr>
        <p:spPr>
          <a:xfrm>
            <a:off x="659300" y="1540125"/>
            <a:ext cx="8299800" cy="4868400"/>
          </a:xfrm>
          <a:prstGeom prst="rect">
            <a:avLst/>
          </a:prstGeom>
        </p:spPr>
        <p:txBody>
          <a:bodyPr spcFirstLastPara="1" wrap="square" lIns="91425" tIns="91425" rIns="91425" bIns="91425" anchor="t" anchorCtr="0">
            <a:noAutofit/>
          </a:bodyPr>
          <a:lstStyle/>
          <a:p>
            <a:pPr marL="0" lvl="0" indent="0" algn="l" rtl="0">
              <a:lnSpc>
                <a:spcPct val="115000"/>
              </a:lnSpc>
              <a:spcBef>
                <a:spcPts val="480"/>
              </a:spcBef>
              <a:spcAft>
                <a:spcPts val="0"/>
              </a:spcAft>
              <a:buNone/>
            </a:pPr>
            <a:r>
              <a:rPr lang="en-US" sz="2200"/>
              <a:t>Industry Clinical Trials and Clinical studies</a:t>
            </a:r>
            <a:endParaRPr sz="2200"/>
          </a:p>
          <a:p>
            <a:pPr marL="0" lvl="0" indent="0" algn="l" rtl="0">
              <a:lnSpc>
                <a:spcPct val="115000"/>
              </a:lnSpc>
              <a:spcBef>
                <a:spcPts val="480"/>
              </a:spcBef>
              <a:spcAft>
                <a:spcPts val="0"/>
              </a:spcAft>
              <a:buNone/>
            </a:pPr>
            <a:endParaRPr sz="2200"/>
          </a:p>
          <a:p>
            <a:pPr marL="0" lvl="0" indent="0" algn="l" rtl="0">
              <a:lnSpc>
                <a:spcPct val="115000"/>
              </a:lnSpc>
              <a:spcBef>
                <a:spcPts val="480"/>
              </a:spcBef>
              <a:spcAft>
                <a:spcPts val="0"/>
              </a:spcAft>
              <a:buNone/>
            </a:pPr>
            <a:r>
              <a:rPr lang="en-US" sz="2200"/>
              <a:t>All Non-award agreements (NAAs):</a:t>
            </a:r>
            <a:endParaRPr sz="2200"/>
          </a:p>
          <a:p>
            <a:pPr marL="457200" lvl="0" indent="-368300" algn="l" rtl="0">
              <a:lnSpc>
                <a:spcPct val="115000"/>
              </a:lnSpc>
              <a:spcBef>
                <a:spcPts val="480"/>
              </a:spcBef>
              <a:spcAft>
                <a:spcPts val="0"/>
              </a:spcAft>
              <a:buSzPts val="2200"/>
              <a:buChar char="&gt;"/>
            </a:pPr>
            <a:r>
              <a:rPr lang="en-US" sz="2200"/>
              <a:t>Affiliation Agreements</a:t>
            </a:r>
            <a:endParaRPr sz="2200"/>
          </a:p>
          <a:p>
            <a:pPr marL="457200" lvl="0" indent="-368300" algn="l" rtl="0">
              <a:lnSpc>
                <a:spcPct val="115000"/>
              </a:lnSpc>
              <a:spcBef>
                <a:spcPts val="0"/>
              </a:spcBef>
              <a:spcAft>
                <a:spcPts val="0"/>
              </a:spcAft>
              <a:buSzPts val="2200"/>
              <a:buChar char="&gt;"/>
            </a:pPr>
            <a:r>
              <a:rPr lang="en-US" sz="2200"/>
              <a:t>CDA/NDAs</a:t>
            </a:r>
            <a:endParaRPr sz="2200"/>
          </a:p>
          <a:p>
            <a:pPr marL="457200" lvl="0" indent="-368300" algn="l" rtl="0">
              <a:lnSpc>
                <a:spcPct val="115000"/>
              </a:lnSpc>
              <a:spcBef>
                <a:spcPts val="0"/>
              </a:spcBef>
              <a:spcAft>
                <a:spcPts val="0"/>
              </a:spcAft>
              <a:buSzPts val="2200"/>
              <a:buChar char="&gt;"/>
            </a:pPr>
            <a:r>
              <a:rPr lang="en-US" sz="2200"/>
              <a:t>Data Use Agreements (DUAs)</a:t>
            </a:r>
            <a:endParaRPr sz="2200"/>
          </a:p>
          <a:p>
            <a:pPr marL="457200" lvl="0" indent="-368300" algn="l" rtl="0">
              <a:lnSpc>
                <a:spcPct val="115000"/>
              </a:lnSpc>
              <a:spcBef>
                <a:spcPts val="0"/>
              </a:spcBef>
              <a:spcAft>
                <a:spcPts val="0"/>
              </a:spcAft>
              <a:buSzPts val="2200"/>
              <a:buChar char="&gt;"/>
            </a:pPr>
            <a:r>
              <a:rPr lang="en-US" sz="2200"/>
              <a:t>Letters of Indemnification</a:t>
            </a:r>
            <a:endParaRPr sz="2200"/>
          </a:p>
          <a:p>
            <a:pPr marL="457200" lvl="0" indent="-368300" algn="l" rtl="0">
              <a:lnSpc>
                <a:spcPct val="115000"/>
              </a:lnSpc>
              <a:spcBef>
                <a:spcPts val="0"/>
              </a:spcBef>
              <a:spcAft>
                <a:spcPts val="0"/>
              </a:spcAft>
              <a:buSzPts val="2200"/>
              <a:buChar char="&gt;"/>
            </a:pPr>
            <a:r>
              <a:rPr lang="en-US" sz="2200"/>
              <a:t>Master Agreements</a:t>
            </a:r>
            <a:endParaRPr sz="2200"/>
          </a:p>
          <a:p>
            <a:pPr marL="457200" lvl="0" indent="-368300" algn="l" rtl="0">
              <a:lnSpc>
                <a:spcPct val="115000"/>
              </a:lnSpc>
              <a:spcBef>
                <a:spcPts val="0"/>
              </a:spcBef>
              <a:spcAft>
                <a:spcPts val="0"/>
              </a:spcAft>
              <a:buSzPts val="2200"/>
              <a:buChar char="&gt;"/>
            </a:pPr>
            <a:r>
              <a:rPr lang="en-US" sz="2200"/>
              <a:t>Material Transfer Agreements (MTAs)</a:t>
            </a:r>
            <a:endParaRPr sz="2200"/>
          </a:p>
          <a:p>
            <a:pPr marL="457200" lvl="0" indent="-368300" algn="l" rtl="0">
              <a:lnSpc>
                <a:spcPct val="115000"/>
              </a:lnSpc>
              <a:spcBef>
                <a:spcPts val="0"/>
              </a:spcBef>
              <a:spcAft>
                <a:spcPts val="0"/>
              </a:spcAft>
              <a:buSzPts val="2200"/>
              <a:buChar char="&gt;"/>
            </a:pPr>
            <a:r>
              <a:rPr lang="en-US" sz="2200"/>
              <a:t>Memoranda of Understanding (MOUs)</a:t>
            </a:r>
            <a:endParaRPr sz="2200"/>
          </a:p>
          <a:p>
            <a:pPr marL="457200" lvl="0" indent="-368300" algn="l" rtl="0">
              <a:lnSpc>
                <a:spcPct val="115000"/>
              </a:lnSpc>
              <a:spcBef>
                <a:spcPts val="0"/>
              </a:spcBef>
              <a:spcAft>
                <a:spcPts val="0"/>
              </a:spcAft>
              <a:buSzPts val="2200"/>
              <a:buChar char="&gt;"/>
            </a:pPr>
            <a:r>
              <a:rPr lang="en-US" sz="2200"/>
              <a:t>Unfunded Collaborative Agreements</a:t>
            </a:r>
            <a:endParaRPr sz="2200"/>
          </a:p>
          <a:p>
            <a:pPr marL="0" lvl="0" indent="0" algn="l" rtl="0">
              <a:spcBef>
                <a:spcPts val="480"/>
              </a:spcBef>
              <a:spcAft>
                <a:spcPts val="0"/>
              </a:spcAft>
              <a:buNone/>
            </a:pPr>
            <a:endParaRPr/>
          </a:p>
          <a:p>
            <a:pPr marL="0" lvl="0" indent="0" algn="l" rtl="0">
              <a:spcBef>
                <a:spcPts val="480"/>
              </a:spcBef>
              <a:spcAft>
                <a:spcPts val="0"/>
              </a:spcAft>
              <a:buNone/>
            </a:pPr>
            <a:endParaRPr/>
          </a:p>
          <a:p>
            <a:pPr marL="0" lvl="0" indent="0" algn="l" rtl="0">
              <a:spcBef>
                <a:spcPts val="480"/>
              </a:spcBef>
              <a:spcAft>
                <a:spcPts val="0"/>
              </a:spcAft>
              <a:buNone/>
            </a:pPr>
            <a:endParaRPr/>
          </a:p>
          <a:p>
            <a:pPr marL="457200" lvl="0" indent="0" algn="l" rtl="0">
              <a:spcBef>
                <a:spcPts val="48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Why?</a:t>
            </a:r>
            <a:endParaRPr/>
          </a:p>
        </p:txBody>
      </p:sp>
      <p:sp>
        <p:nvSpPr>
          <p:cNvPr id="54" name="Google Shape;54;p10"/>
          <p:cNvSpPr txBox="1">
            <a:spLocks noGrp="1"/>
          </p:cNvSpPr>
          <p:nvPr>
            <p:ph type="body" idx="2"/>
          </p:nvPr>
        </p:nvSpPr>
        <p:spPr>
          <a:xfrm>
            <a:off x="659300" y="1736725"/>
            <a:ext cx="8299800" cy="40155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endParaRPr sz="2800"/>
          </a:p>
          <a:p>
            <a:pPr marL="0" lvl="0" indent="0" algn="l" rtl="0">
              <a:lnSpc>
                <a:spcPct val="115000"/>
              </a:lnSpc>
              <a:spcBef>
                <a:spcPts val="480"/>
              </a:spcBef>
              <a:spcAft>
                <a:spcPts val="0"/>
              </a:spcAft>
              <a:buNone/>
            </a:pPr>
            <a:r>
              <a:rPr lang="en-US" sz="2800"/>
              <a:t>Our goal is to distribute OSP’s workload more equitably, work more efficiently, and improve our Campus partners’ customer experience. </a:t>
            </a:r>
            <a:endParaRPr sz="2800"/>
          </a:p>
          <a:p>
            <a:pPr marL="0" lvl="0" indent="0" algn="l" rtl="0">
              <a:spcBef>
                <a:spcPts val="480"/>
              </a:spcBef>
              <a:spcAft>
                <a:spcPts val="0"/>
              </a:spcAft>
              <a:buNone/>
            </a:pPr>
            <a:endParaRPr sz="2800"/>
          </a:p>
          <a:p>
            <a:pPr marL="0" lvl="0" indent="0" algn="l" rtl="0">
              <a:spcBef>
                <a:spcPts val="480"/>
              </a:spcBef>
              <a:spcAft>
                <a:spcPts val="0"/>
              </a:spcAft>
              <a:buNone/>
            </a:pPr>
            <a:endParaRPr/>
          </a:p>
          <a:p>
            <a:pPr marL="0" lvl="0" indent="0" algn="l" rtl="0">
              <a:spcBef>
                <a:spcPts val="480"/>
              </a:spcBef>
              <a:spcAft>
                <a:spcPts val="0"/>
              </a:spcAft>
              <a:buNone/>
            </a:pPr>
            <a:endParaRPr/>
          </a:p>
          <a:p>
            <a:pPr marL="0" lvl="0" indent="0" algn="l" rtl="0">
              <a:spcBef>
                <a:spcPts val="480"/>
              </a:spcBef>
              <a:spcAft>
                <a:spcPts val="0"/>
              </a:spcAft>
              <a:buNone/>
            </a:pPr>
            <a:endParaRPr/>
          </a:p>
          <a:p>
            <a:pPr marL="0" lvl="0" indent="0" algn="l" rtl="0">
              <a:spcBef>
                <a:spcPts val="480"/>
              </a:spcBef>
              <a:spcAft>
                <a:spcPts val="0"/>
              </a:spcAft>
              <a:buNone/>
            </a:pPr>
            <a:endParaRPr/>
          </a:p>
          <a:p>
            <a:pPr marL="0" lvl="0" indent="0" algn="l" rtl="0">
              <a:spcBef>
                <a:spcPts val="480"/>
              </a:spcBef>
              <a:spcAft>
                <a:spcPts val="0"/>
              </a:spcAft>
              <a:buNone/>
            </a:pPr>
            <a:endParaRPr/>
          </a:p>
          <a:p>
            <a:pPr marL="457200" lvl="0" indent="0" algn="l" rtl="0">
              <a:spcBef>
                <a:spcPts val="48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1"/>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How do I find out who has my NAA?</a:t>
            </a:r>
            <a:endParaRPr/>
          </a:p>
        </p:txBody>
      </p:sp>
      <p:sp>
        <p:nvSpPr>
          <p:cNvPr id="60" name="Google Shape;60;p11"/>
          <p:cNvSpPr txBox="1">
            <a:spLocks noGrp="1"/>
          </p:cNvSpPr>
          <p:nvPr>
            <p:ph type="body" idx="2"/>
          </p:nvPr>
        </p:nvSpPr>
        <p:spPr>
          <a:xfrm>
            <a:off x="659300" y="1508125"/>
            <a:ext cx="8299800" cy="40155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US" sz="2200"/>
              <a:t>NAA eGC1s will be re-assigned to a contracts team member. Re-assignment will happen within one business day. </a:t>
            </a:r>
            <a:endParaRPr sz="2200"/>
          </a:p>
          <a:p>
            <a:pPr marL="457200" lvl="0" indent="0" algn="l" rtl="0">
              <a:spcBef>
                <a:spcPts val="480"/>
              </a:spcBef>
              <a:spcAft>
                <a:spcPts val="0"/>
              </a:spcAft>
              <a:buNone/>
            </a:pPr>
            <a:endParaRPr sz="2200"/>
          </a:p>
          <a:p>
            <a:pPr marL="0" lvl="0" indent="0" algn="l" rtl="0">
              <a:spcBef>
                <a:spcPts val="480"/>
              </a:spcBef>
              <a:spcAft>
                <a:spcPts val="0"/>
              </a:spcAft>
              <a:buNone/>
            </a:pPr>
            <a:r>
              <a:rPr lang="en-US" sz="2200"/>
              <a:t>Use </a:t>
            </a:r>
            <a:r>
              <a:rPr lang="en-US" sz="2200" u="sng">
                <a:solidFill>
                  <a:schemeClr val="hlink"/>
                </a:solidFill>
                <a:hlinkClick r:id="rId3"/>
              </a:rPr>
              <a:t>Status Checker</a:t>
            </a:r>
            <a:r>
              <a:rPr lang="en-US" sz="2200"/>
              <a:t> to find out which OSP Reviewer has a particular Non-Award Agreement (NAA). </a:t>
            </a:r>
            <a:br>
              <a:rPr lang="en-US" sz="2200"/>
            </a:br>
            <a:r>
              <a:rPr lang="en-US" sz="2200"/>
              <a:t/>
            </a:r>
            <a:br>
              <a:rPr lang="en-US" sz="2200"/>
            </a:br>
            <a:r>
              <a:rPr lang="en-US" sz="2200"/>
              <a:t>Currently, MyResearch Portal pulls status and assignment information from the associated eGC1 instead of the NAA itself. The original eGC1 request for NAA review will appear “approved” in MyResearch, while the NAA itself may still be under review. </a:t>
            </a:r>
            <a:r>
              <a:rPr lang="en-US"/>
              <a:t/>
            </a:r>
            <a:br>
              <a:rPr lang="en-US"/>
            </a:br>
            <a:endParaRPr/>
          </a:p>
        </p:txBody>
      </p:sp>
      <p:sp>
        <p:nvSpPr>
          <p:cNvPr id="61" name="Google Shape;61;p11"/>
          <p:cNvSpPr txBox="1"/>
          <p:nvPr/>
        </p:nvSpPr>
        <p:spPr>
          <a:xfrm>
            <a:off x="179050" y="6201550"/>
            <a:ext cx="7502700" cy="60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12.17.18 CORRECTION - </a:t>
            </a:r>
            <a:r>
              <a:rPr lang="en-US" sz="1200"/>
              <a:t>slide updated to reflect accurate guidance. MyResearch does not currently indicate the OSP reviewer of an NAA. Stay tuned for an upcoming MyResearch release next quarter</a:t>
            </a:r>
            <a:r>
              <a:rPr lang="en-US"/>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311700" y="517167"/>
            <a:ext cx="8520600" cy="7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a:solidFill>
                  <a:srgbClr val="4B2E83"/>
                </a:solidFill>
                <a:latin typeface="Open Sans"/>
                <a:ea typeface="Open Sans"/>
                <a:cs typeface="Open Sans"/>
                <a:sym typeface="Open Sans"/>
              </a:rPr>
              <a:t>Questions?</a:t>
            </a:r>
            <a:endParaRPr sz="2400" b="0" i="0" u="none" strike="noStrike" cap="none">
              <a:solidFill>
                <a:srgbClr val="4B2E83"/>
              </a:solidFill>
              <a:latin typeface="Open Sans"/>
              <a:ea typeface="Open Sans"/>
              <a:cs typeface="Open Sans"/>
              <a:sym typeface="Open Sans"/>
            </a:endParaRPr>
          </a:p>
        </p:txBody>
      </p:sp>
      <p:sp>
        <p:nvSpPr>
          <p:cNvPr id="67" name="Google Shape;67;p12"/>
          <p:cNvSpPr txBox="1">
            <a:spLocks noGrp="1"/>
          </p:cNvSpPr>
          <p:nvPr>
            <p:ph type="body" idx="1"/>
          </p:nvPr>
        </p:nvSpPr>
        <p:spPr>
          <a:xfrm>
            <a:off x="311700" y="1650126"/>
            <a:ext cx="8520600" cy="4213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600"/>
              </a:spcBef>
              <a:spcAft>
                <a:spcPts val="0"/>
              </a:spcAft>
              <a:buNone/>
            </a:pPr>
            <a:r>
              <a:rPr lang="en-US" sz="2400">
                <a:solidFill>
                  <a:schemeClr val="dk1"/>
                </a:solidFill>
              </a:rPr>
              <a:t>email: </a:t>
            </a:r>
            <a:r>
              <a:rPr lang="en-US" sz="2400" u="sng">
                <a:solidFill>
                  <a:schemeClr val="hlink"/>
                </a:solidFill>
                <a:hlinkClick r:id="rId3"/>
              </a:rPr>
              <a:t>cottlec@uw.edu</a:t>
            </a:r>
            <a:endParaRPr sz="2400">
              <a:solidFill>
                <a:schemeClr val="dk1"/>
              </a:solidFill>
            </a:endParaRPr>
          </a:p>
          <a:p>
            <a:pPr marL="0" marR="0" lvl="0" indent="0" algn="l" rtl="0">
              <a:lnSpc>
                <a:spcPct val="115000"/>
              </a:lnSpc>
              <a:spcBef>
                <a:spcPts val="1600"/>
              </a:spcBef>
              <a:spcAft>
                <a:spcPts val="0"/>
              </a:spcAft>
              <a:buNone/>
            </a:pPr>
            <a:endParaRPr sz="2400">
              <a:solidFill>
                <a:schemeClr val="dk1"/>
              </a:solidFill>
            </a:endParaRPr>
          </a:p>
          <a:p>
            <a:pPr marL="0" marR="0" lvl="0" indent="0" algn="l" rtl="0">
              <a:lnSpc>
                <a:spcPct val="115000"/>
              </a:lnSpc>
              <a:spcBef>
                <a:spcPts val="1600"/>
              </a:spcBef>
              <a:spcAft>
                <a:spcPts val="0"/>
              </a:spcAft>
              <a:buClr>
                <a:schemeClr val="dk1"/>
              </a:buClr>
              <a:buSzPts val="1100"/>
              <a:buFont typeface="Arial"/>
              <a:buNone/>
            </a:pPr>
            <a:r>
              <a:rPr lang="en-US" sz="1100" i="0" u="none" strike="noStrike" cap="none">
                <a:solidFill>
                  <a:schemeClr val="dk1"/>
                </a:solidFill>
              </a:rPr>
              <a:t> </a:t>
            </a:r>
            <a:endParaRPr sz="800" i="0" u="none" strike="noStrike" cap="none">
              <a:solidFill>
                <a:schemeClr val="dk1"/>
              </a:solidFill>
            </a:endParaRPr>
          </a:p>
          <a:p>
            <a:pPr marL="0" marR="0" lvl="0" indent="0" algn="l" rtl="0">
              <a:lnSpc>
                <a:spcPct val="115000"/>
              </a:lnSpc>
              <a:spcBef>
                <a:spcPts val="1600"/>
              </a:spcBef>
              <a:spcAft>
                <a:spcPts val="0"/>
              </a:spcAft>
              <a:buClr>
                <a:schemeClr val="dk1"/>
              </a:buClr>
              <a:buSzPts val="1100"/>
              <a:buFont typeface="Arial"/>
              <a:buNone/>
            </a:pPr>
            <a:r>
              <a:rPr lang="en-US" sz="800" i="0" u="none" strike="noStrike" cap="none">
                <a:solidFill>
                  <a:schemeClr val="dk1"/>
                </a:solidFill>
              </a:rPr>
              <a:t> </a:t>
            </a:r>
            <a:endParaRPr sz="1100" i="0" u="none" strike="noStrike" cap="none">
              <a:solidFill>
                <a:schemeClr val="dk1"/>
              </a:solidFill>
            </a:endParaRPr>
          </a:p>
          <a:p>
            <a:pPr marL="0" marR="0" lvl="0" indent="0" algn="l" rtl="0">
              <a:lnSpc>
                <a:spcPct val="115000"/>
              </a:lnSpc>
              <a:spcBef>
                <a:spcPts val="1600"/>
              </a:spcBef>
              <a:spcAft>
                <a:spcPts val="1600"/>
              </a:spcAft>
              <a:buClr>
                <a:schemeClr val="dk2"/>
              </a:buClr>
              <a:buSzPts val="1800"/>
              <a:buFont typeface="Arial"/>
              <a:buNone/>
            </a:pPr>
            <a:endParaRPr sz="1800" i="0" u="none" strike="noStrike" cap="none">
              <a:solidFill>
                <a:schemeClr val="dk2"/>
              </a:solidFill>
            </a:endParaRPr>
          </a:p>
        </p:txBody>
      </p:sp>
    </p:spTree>
  </p:cSld>
  <p:clrMapOvr>
    <a:masterClrMapping/>
  </p:clrMapOvr>
</p:sld>
</file>

<file path=ppt/theme/theme1.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253</Words>
  <Application>Microsoft Office PowerPoint</Application>
  <PresentationFormat>On-screen Show (4:3)</PresentationFormat>
  <Paragraphs>41</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Merriweather Sans</vt:lpstr>
      <vt:lpstr>Calibri</vt:lpstr>
      <vt:lpstr>Arial</vt:lpstr>
      <vt:lpstr>Open Sans Light</vt:lpstr>
      <vt:lpstr>Open Sans</vt:lpstr>
      <vt:lpstr>Encode Sans Black</vt:lpstr>
      <vt:lpstr>1_Custom Design</vt:lpstr>
      <vt:lpstr>PowerPoint Presentation</vt:lpstr>
      <vt:lpstr>Who?</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S. Wilbanks</dc:creator>
  <cp:lastModifiedBy>Susan S. Wilbanks</cp:lastModifiedBy>
  <cp:revision>1</cp:revision>
  <dcterms:modified xsi:type="dcterms:W3CDTF">2018-12-20T21:09:15Z</dcterms:modified>
</cp:coreProperties>
</file>