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Open Sans Light" panose="020B060402020202020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Encode Sans Black" panose="020B060402020202020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0c107c10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40c107c10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3992b4a0a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43992b4a0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9cddbec5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9cddbec5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9cddbec5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9cddbec57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University Complaint Investigation and Resolution Office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9cddbec5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9cddbec57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9cddbec57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9cddbec57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 is a secure web mechanism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 Director notified via OR, in enough detail to meet NSF reqt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992b4a0a_5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992b4a0a_5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9cddbec5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9cddbec57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uw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od/odi/notification_form.j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od/odi/term_and_condition.j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f.gov/od/odi/docs/Sexual_Harassment_FAQs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NIH and NSF Sexual Harassment Policies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December 2018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50050" y="1627675"/>
            <a:ext cx="8172900" cy="4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NIH-supported research and training must occur in a civil, safe, and respectful environment, free from discrimination and unlawful harassment, sexual or otherwise. 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NIH does not tolerate harassment of any kind, including sexual harassment, at institutions that receive NIH funding, or anywhere that NIH-funded activities are conducted. </a:t>
            </a:r>
            <a:endParaRPr sz="24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28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800">
                <a:solidFill>
                  <a:srgbClr val="33006F"/>
                </a:solidFill>
              </a:rPr>
              <a:t> </a:t>
            </a:r>
            <a:endParaRPr sz="28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28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22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18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550050" y="427950"/>
            <a:ext cx="72744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33006F"/>
                </a:solidFill>
              </a:rPr>
              <a:t>NIH Statement on Harassment</a:t>
            </a:r>
            <a:endParaRPr sz="30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21225" y="5883775"/>
            <a:ext cx="71184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33006F"/>
                </a:solidFill>
              </a:rPr>
              <a:t>NOT-OD-19-029: </a:t>
            </a:r>
            <a:endParaRPr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33006F"/>
                </a:solidFill>
              </a:rPr>
              <a:t>Institutional Letter of Support Requirements</a:t>
            </a:r>
            <a:endParaRPr>
              <a:solidFill>
                <a:srgbClr val="33006F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659300" y="1725175"/>
            <a:ext cx="8196300" cy="4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 Institution: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 will ensure that proper policies, procedures, and oversight are in place.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will respond appropriately to allegations of discriminatory practices, including any required notifications.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has adopted procedures for requesting NIH prior approval of a change in the status of the PI or other senior/key personnel if administrative or disciplinary action will impact the ability of that individual to continue his/her role on the NIH award. </a:t>
            </a:r>
            <a:endParaRPr sz="1800">
              <a:solidFill>
                <a:srgbClr val="33333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Updated UW Institutional Support Letter for T-series grant applications available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73850" y="1363600"/>
            <a:ext cx="8196300" cy="4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Describes University policy, including Executive Order 31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Identifies University’s Title IX Coordinator and Title IX Steering Committee’s oversight role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Informs on University’s Complaint Investigation and Resolution (UCIRO) role in investigating complaints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Explains prior approval/notification process when PI/key personnel change is needed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i="1"/>
              <a:t>To obtain letter, contact </a:t>
            </a:r>
            <a:r>
              <a:rPr lang="en-US" i="1" u="sng">
                <a:solidFill>
                  <a:schemeClr val="hlink"/>
                </a:solidFill>
                <a:hlinkClick r:id="rId3"/>
              </a:rPr>
              <a:t>research@uw.edu</a:t>
            </a:r>
            <a:r>
              <a:rPr lang="en-US" i="1"/>
              <a:t> 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Sexual Harassment Policy - Reporting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Effective in October, 2018, NSF requires awardee organization to notify NSF of: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Any findings or determinations that an NSF-funded PI or Co-PI committed harassment, including sexual harassment or sexual assault.</a:t>
            </a:r>
            <a:endParaRPr sz="2200"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 The placement of the PI or co-PI on administrative leave, or of the imposition of any administrative action relating to a harassment or sexual assault finding or investigation.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Reporting Process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If there is a finding of harassment or PI/co-PI placed on leave, AOR to report using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online NSF form</a:t>
            </a:r>
            <a:r>
              <a:rPr lang="en-US" sz="2200"/>
              <a:t>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AOR notified of circumstance if there is a finding or leave imposed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AOR fills out form and submits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NSF may coordinate with UW on next steps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Policy Resources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582250" y="1653500"/>
            <a:ext cx="81963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Term and Condition: Sexual Harassment, Other Forms of Harassment, or Sexual Assault</a:t>
            </a:r>
            <a:endParaRPr sz="20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NSF FAQs: </a:t>
            </a:r>
            <a:endParaRPr sz="20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Notification Requirements Regarding Findings of Sexual Harassment, Other Forms of Harassment, or Sexual Assault FAQs</a:t>
            </a:r>
            <a:endParaRPr sz="2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University Process/Resources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619425" y="1545050"/>
            <a:ext cx="8196300" cy="4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If aware of or subject to sexual harassment: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Inform supervisor, department chair, unit administrator, or HR/AHR consultant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SafeCampus: </a:t>
            </a:r>
            <a:r>
              <a:rPr lang="en-US" sz="2200">
                <a:solidFill>
                  <a:srgbClr val="333333"/>
                </a:solidFill>
                <a:highlight>
                  <a:srgbClr val="FFFFFF"/>
                </a:highlight>
              </a:rPr>
              <a:t>206-685-SAFE (7233)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University Complaint Investigation and Resolution Office (UCIRO): uciro@uw.edu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Title IX Coordinator: titleix@uw.edu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On-screen Show (4:3)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Merriweather Sans</vt:lpstr>
      <vt:lpstr>Calibri</vt:lpstr>
      <vt:lpstr>Century Gothic</vt:lpstr>
      <vt:lpstr>Open Sans Light</vt:lpstr>
      <vt:lpstr>Open Sans</vt:lpstr>
      <vt:lpstr>Arial</vt:lpstr>
      <vt:lpstr>Encode Sans Black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2018-12-20T21:09:52Z</dcterms:modified>
</cp:coreProperties>
</file>